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7"/>
  </p:notesMasterIdLst>
  <p:sldIdLst>
    <p:sldId id="256" r:id="rId2"/>
    <p:sldId id="258" r:id="rId3"/>
    <p:sldId id="259" r:id="rId4"/>
    <p:sldId id="306" r:id="rId5"/>
    <p:sldId id="262" r:id="rId6"/>
    <p:sldId id="263" r:id="rId7"/>
    <p:sldId id="265" r:id="rId8"/>
    <p:sldId id="307" r:id="rId9"/>
    <p:sldId id="268" r:id="rId10"/>
    <p:sldId id="308" r:id="rId11"/>
    <p:sldId id="275" r:id="rId12"/>
    <p:sldId id="277" r:id="rId13"/>
    <p:sldId id="278" r:id="rId14"/>
    <p:sldId id="279" r:id="rId15"/>
    <p:sldId id="309" r:id="rId16"/>
    <p:sldId id="281" r:id="rId17"/>
    <p:sldId id="282" r:id="rId18"/>
    <p:sldId id="283" r:id="rId19"/>
    <p:sldId id="284" r:id="rId20"/>
    <p:sldId id="285" r:id="rId21"/>
    <p:sldId id="286" r:id="rId22"/>
    <p:sldId id="287" r:id="rId23"/>
    <p:sldId id="288" r:id="rId24"/>
    <p:sldId id="314" r:id="rId25"/>
    <p:sldId id="310" r:id="rId26"/>
    <p:sldId id="290" r:id="rId27"/>
    <p:sldId id="291" r:id="rId28"/>
    <p:sldId id="292" r:id="rId29"/>
    <p:sldId id="293" r:id="rId30"/>
    <p:sldId id="294" r:id="rId31"/>
    <p:sldId id="311" r:id="rId32"/>
    <p:sldId id="318" r:id="rId33"/>
    <p:sldId id="313" r:id="rId34"/>
    <p:sldId id="304" r:id="rId35"/>
    <p:sldId id="305"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42424"/>
    <a:srgbClr val="E7CFB7"/>
    <a:srgbClr val="996600"/>
    <a:srgbClr val="CC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98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DC34F-7324-48D5-8030-48D5BA857ECD}" type="doc">
      <dgm:prSet loTypeId="urn:microsoft.com/office/officeart/2005/8/layout/process2" loCatId="process" qsTypeId="urn:microsoft.com/office/officeart/2005/8/quickstyle/3d1" qsCatId="3D" csTypeId="urn:microsoft.com/office/officeart/2005/8/colors/colorful4" csCatId="colorful" phldr="1"/>
      <dgm:spPr/>
      <dgm:t>
        <a:bodyPr/>
        <a:lstStyle/>
        <a:p>
          <a:endParaRPr lang="es-PE"/>
        </a:p>
      </dgm:t>
    </dgm:pt>
    <dgm:pt modelId="{040E6281-3D51-4827-ADAD-17752C748284}">
      <dgm:prSet phldrT="[Text]" custT="1"/>
      <dgm:spPr/>
      <dgm:t>
        <a:bodyPr/>
        <a:lstStyle/>
        <a:p>
          <a:pPr algn="ctr"/>
          <a:r>
            <a:rPr lang="es-PE" sz="1400"/>
            <a:t>Recepción de las Materia Prima</a:t>
          </a:r>
        </a:p>
      </dgm:t>
    </dgm:pt>
    <dgm:pt modelId="{C352DCCF-E637-4F79-AD9F-3206A448E3A0}" type="parTrans" cxnId="{A8A4AD22-85FC-4E84-8802-A70A9EB139DA}">
      <dgm:prSet/>
      <dgm:spPr/>
      <dgm:t>
        <a:bodyPr/>
        <a:lstStyle/>
        <a:p>
          <a:pPr algn="ctr"/>
          <a:endParaRPr lang="es-PE" sz="2000"/>
        </a:p>
      </dgm:t>
    </dgm:pt>
    <dgm:pt modelId="{BB23885A-2B16-4A95-832D-990968A4DBB0}" type="sibTrans" cxnId="{A8A4AD22-85FC-4E84-8802-A70A9EB139DA}">
      <dgm:prSet custT="1"/>
      <dgm:spPr/>
      <dgm:t>
        <a:bodyPr/>
        <a:lstStyle/>
        <a:p>
          <a:pPr algn="ctr"/>
          <a:endParaRPr lang="es-PE" sz="1050"/>
        </a:p>
      </dgm:t>
    </dgm:pt>
    <dgm:pt modelId="{18FD683A-B49C-472E-9733-C71F86B91737}">
      <dgm:prSet phldrT="[Text]" custT="1"/>
      <dgm:spPr/>
      <dgm:t>
        <a:bodyPr/>
        <a:lstStyle/>
        <a:p>
          <a:pPr algn="ctr"/>
          <a:r>
            <a:rPr lang="es-PE" sz="1400"/>
            <a:t>Selección de Calidad de la Tela</a:t>
          </a:r>
        </a:p>
      </dgm:t>
    </dgm:pt>
    <dgm:pt modelId="{2F92D610-6755-447D-8575-3B1E71CB843E}" type="parTrans" cxnId="{FA00A671-60EB-40BB-95CF-94FD8A367640}">
      <dgm:prSet/>
      <dgm:spPr/>
      <dgm:t>
        <a:bodyPr/>
        <a:lstStyle/>
        <a:p>
          <a:pPr algn="ctr"/>
          <a:endParaRPr lang="es-PE" sz="2000"/>
        </a:p>
      </dgm:t>
    </dgm:pt>
    <dgm:pt modelId="{EC0E4CC6-70F8-4C18-8120-CC3685AF8DBB}" type="sibTrans" cxnId="{FA00A671-60EB-40BB-95CF-94FD8A367640}">
      <dgm:prSet custT="1"/>
      <dgm:spPr/>
      <dgm:t>
        <a:bodyPr/>
        <a:lstStyle/>
        <a:p>
          <a:pPr algn="ctr"/>
          <a:endParaRPr lang="es-PE" sz="1050"/>
        </a:p>
      </dgm:t>
    </dgm:pt>
    <dgm:pt modelId="{9745D7D9-9992-4339-980A-D38A47A6B8A6}">
      <dgm:prSet phldrT="[Text]" custT="1"/>
      <dgm:spPr/>
      <dgm:t>
        <a:bodyPr/>
        <a:lstStyle/>
        <a:p>
          <a:pPr algn="ctr"/>
          <a:r>
            <a:rPr lang="es-PE" sz="1400"/>
            <a:t>Clasificación de Telas según sus características</a:t>
          </a:r>
        </a:p>
      </dgm:t>
    </dgm:pt>
    <dgm:pt modelId="{613EBB94-DD2A-42F6-B882-D1410227F37C}" type="parTrans" cxnId="{67E09FDF-5898-491F-A354-23A3C05E04FD}">
      <dgm:prSet/>
      <dgm:spPr/>
      <dgm:t>
        <a:bodyPr/>
        <a:lstStyle/>
        <a:p>
          <a:pPr algn="ctr"/>
          <a:endParaRPr lang="es-PE" sz="2000"/>
        </a:p>
      </dgm:t>
    </dgm:pt>
    <dgm:pt modelId="{697FA5DB-90D3-41D5-BAAA-068DACE97201}" type="sibTrans" cxnId="{67E09FDF-5898-491F-A354-23A3C05E04FD}">
      <dgm:prSet custT="1"/>
      <dgm:spPr/>
      <dgm:t>
        <a:bodyPr/>
        <a:lstStyle/>
        <a:p>
          <a:pPr algn="ctr"/>
          <a:endParaRPr lang="es-PE" sz="1050"/>
        </a:p>
      </dgm:t>
    </dgm:pt>
    <dgm:pt modelId="{4361F4B5-D7C1-4A73-818D-0878BE8D93AA}">
      <dgm:prSet phldrT="[Text]" custT="1"/>
      <dgm:spPr/>
      <dgm:t>
        <a:bodyPr/>
        <a:lstStyle/>
        <a:p>
          <a:pPr algn="ctr"/>
          <a:r>
            <a:rPr lang="es-PE" sz="1400"/>
            <a:t>Almacenamiento de los fardos de Telas</a:t>
          </a:r>
        </a:p>
      </dgm:t>
    </dgm:pt>
    <dgm:pt modelId="{91F87AB0-3D01-47FA-8693-CEC58E9EB325}" type="parTrans" cxnId="{5A958197-A704-4345-B992-16E0E10DE940}">
      <dgm:prSet/>
      <dgm:spPr/>
      <dgm:t>
        <a:bodyPr/>
        <a:lstStyle/>
        <a:p>
          <a:pPr algn="ctr"/>
          <a:endParaRPr lang="es-PE" sz="2000"/>
        </a:p>
      </dgm:t>
    </dgm:pt>
    <dgm:pt modelId="{61B1A93E-43BE-45DB-806C-7E0110986013}" type="sibTrans" cxnId="{5A958197-A704-4345-B992-16E0E10DE940}">
      <dgm:prSet custT="1"/>
      <dgm:spPr/>
      <dgm:t>
        <a:bodyPr/>
        <a:lstStyle/>
        <a:p>
          <a:pPr algn="ctr"/>
          <a:endParaRPr lang="es-PE" sz="1050"/>
        </a:p>
      </dgm:t>
    </dgm:pt>
    <dgm:pt modelId="{86AB5AFD-EBED-4D26-8475-CDD1AFEAA74C}">
      <dgm:prSet phldrT="[Text]" custT="1"/>
      <dgm:spPr/>
      <dgm:t>
        <a:bodyPr/>
        <a:lstStyle/>
        <a:p>
          <a:pPr algn="ctr"/>
          <a:r>
            <a:rPr lang="es-PE" sz="1400"/>
            <a:t>Distribución de las telas según requerimiento del Diseñador</a:t>
          </a:r>
        </a:p>
      </dgm:t>
    </dgm:pt>
    <dgm:pt modelId="{65E30770-9D66-46A1-9252-59E8903F3FBA}" type="parTrans" cxnId="{D7571325-652C-4587-BEF5-85E86D8E9F4B}">
      <dgm:prSet/>
      <dgm:spPr/>
      <dgm:t>
        <a:bodyPr/>
        <a:lstStyle/>
        <a:p>
          <a:pPr algn="ctr"/>
          <a:endParaRPr lang="es-ES" sz="2000"/>
        </a:p>
      </dgm:t>
    </dgm:pt>
    <dgm:pt modelId="{364C4F14-3AED-49BE-9760-DA4C30DAD1BB}" type="sibTrans" cxnId="{D7571325-652C-4587-BEF5-85E86D8E9F4B}">
      <dgm:prSet/>
      <dgm:spPr/>
      <dgm:t>
        <a:bodyPr/>
        <a:lstStyle/>
        <a:p>
          <a:pPr algn="ctr"/>
          <a:endParaRPr lang="es-ES" sz="2000"/>
        </a:p>
      </dgm:t>
    </dgm:pt>
    <dgm:pt modelId="{E0B17FF0-7B32-4CCD-977D-2D8C37AFC827}" type="pres">
      <dgm:prSet presAssocID="{A52DC34F-7324-48D5-8030-48D5BA857ECD}" presName="linearFlow" presStyleCnt="0">
        <dgm:presLayoutVars>
          <dgm:resizeHandles val="exact"/>
        </dgm:presLayoutVars>
      </dgm:prSet>
      <dgm:spPr/>
      <dgm:t>
        <a:bodyPr/>
        <a:lstStyle/>
        <a:p>
          <a:endParaRPr lang="es-PE"/>
        </a:p>
      </dgm:t>
    </dgm:pt>
    <dgm:pt modelId="{6CBFC7C7-93E6-4951-9108-24CBC19F03C3}" type="pres">
      <dgm:prSet presAssocID="{040E6281-3D51-4827-ADAD-17752C748284}" presName="node" presStyleLbl="node1" presStyleIdx="0" presStyleCnt="5" custScaleX="148067" custLinFactNeighborY="-854">
        <dgm:presLayoutVars>
          <dgm:bulletEnabled val="1"/>
        </dgm:presLayoutVars>
      </dgm:prSet>
      <dgm:spPr/>
      <dgm:t>
        <a:bodyPr/>
        <a:lstStyle/>
        <a:p>
          <a:endParaRPr lang="es-ES"/>
        </a:p>
      </dgm:t>
    </dgm:pt>
    <dgm:pt modelId="{239CFD13-261B-4507-B40F-4EFCC707A734}" type="pres">
      <dgm:prSet presAssocID="{BB23885A-2B16-4A95-832D-990968A4DBB0}" presName="sibTrans" presStyleLbl="sibTrans2D1" presStyleIdx="0" presStyleCnt="4"/>
      <dgm:spPr/>
      <dgm:t>
        <a:bodyPr/>
        <a:lstStyle/>
        <a:p>
          <a:endParaRPr lang="es-ES"/>
        </a:p>
      </dgm:t>
    </dgm:pt>
    <dgm:pt modelId="{E08CEA06-778A-4BA5-9908-E88AFE46FE73}" type="pres">
      <dgm:prSet presAssocID="{BB23885A-2B16-4A95-832D-990968A4DBB0}" presName="connectorText" presStyleLbl="sibTrans2D1" presStyleIdx="0" presStyleCnt="4"/>
      <dgm:spPr/>
      <dgm:t>
        <a:bodyPr/>
        <a:lstStyle/>
        <a:p>
          <a:endParaRPr lang="es-ES"/>
        </a:p>
      </dgm:t>
    </dgm:pt>
    <dgm:pt modelId="{91121A8F-C523-4BBB-95BB-73AD2CAA111C}" type="pres">
      <dgm:prSet presAssocID="{18FD683A-B49C-472E-9733-C71F86B91737}" presName="node" presStyleLbl="node1" presStyleIdx="1" presStyleCnt="5" custScaleX="148067" custLinFactNeighborY="-854">
        <dgm:presLayoutVars>
          <dgm:bulletEnabled val="1"/>
        </dgm:presLayoutVars>
      </dgm:prSet>
      <dgm:spPr/>
      <dgm:t>
        <a:bodyPr/>
        <a:lstStyle/>
        <a:p>
          <a:endParaRPr lang="es-ES"/>
        </a:p>
      </dgm:t>
    </dgm:pt>
    <dgm:pt modelId="{EDB0CB0C-80A2-4781-8CB6-2C13A9EE9145}" type="pres">
      <dgm:prSet presAssocID="{EC0E4CC6-70F8-4C18-8120-CC3685AF8DBB}" presName="sibTrans" presStyleLbl="sibTrans2D1" presStyleIdx="1" presStyleCnt="4"/>
      <dgm:spPr/>
      <dgm:t>
        <a:bodyPr/>
        <a:lstStyle/>
        <a:p>
          <a:endParaRPr lang="es-ES"/>
        </a:p>
      </dgm:t>
    </dgm:pt>
    <dgm:pt modelId="{8ADC9861-F8FB-4CF3-93FA-BA6A0B5CC55A}" type="pres">
      <dgm:prSet presAssocID="{EC0E4CC6-70F8-4C18-8120-CC3685AF8DBB}" presName="connectorText" presStyleLbl="sibTrans2D1" presStyleIdx="1" presStyleCnt="4"/>
      <dgm:spPr/>
      <dgm:t>
        <a:bodyPr/>
        <a:lstStyle/>
        <a:p>
          <a:endParaRPr lang="es-ES"/>
        </a:p>
      </dgm:t>
    </dgm:pt>
    <dgm:pt modelId="{0470D3B5-0D80-4618-8CD7-CEC70869C9CF}" type="pres">
      <dgm:prSet presAssocID="{9745D7D9-9992-4339-980A-D38A47A6B8A6}" presName="node" presStyleLbl="node1" presStyleIdx="2" presStyleCnt="5" custScaleX="148067" custLinFactNeighborY="-854">
        <dgm:presLayoutVars>
          <dgm:bulletEnabled val="1"/>
        </dgm:presLayoutVars>
      </dgm:prSet>
      <dgm:spPr/>
      <dgm:t>
        <a:bodyPr/>
        <a:lstStyle/>
        <a:p>
          <a:endParaRPr lang="es-ES"/>
        </a:p>
      </dgm:t>
    </dgm:pt>
    <dgm:pt modelId="{07DB51B8-48A7-49F1-8F94-314CC8D24C6D}" type="pres">
      <dgm:prSet presAssocID="{697FA5DB-90D3-41D5-BAAA-068DACE97201}" presName="sibTrans" presStyleLbl="sibTrans2D1" presStyleIdx="2" presStyleCnt="4"/>
      <dgm:spPr/>
      <dgm:t>
        <a:bodyPr/>
        <a:lstStyle/>
        <a:p>
          <a:endParaRPr lang="es-ES"/>
        </a:p>
      </dgm:t>
    </dgm:pt>
    <dgm:pt modelId="{4A817563-6232-4EFA-929D-3A29BFCE6D8E}" type="pres">
      <dgm:prSet presAssocID="{697FA5DB-90D3-41D5-BAAA-068DACE97201}" presName="connectorText" presStyleLbl="sibTrans2D1" presStyleIdx="2" presStyleCnt="4"/>
      <dgm:spPr/>
      <dgm:t>
        <a:bodyPr/>
        <a:lstStyle/>
        <a:p>
          <a:endParaRPr lang="es-ES"/>
        </a:p>
      </dgm:t>
    </dgm:pt>
    <dgm:pt modelId="{D642A4D9-147C-4612-B30C-15203E41D9A9}" type="pres">
      <dgm:prSet presAssocID="{4361F4B5-D7C1-4A73-818D-0878BE8D93AA}" presName="node" presStyleLbl="node1" presStyleIdx="3" presStyleCnt="5" custScaleX="148067">
        <dgm:presLayoutVars>
          <dgm:bulletEnabled val="1"/>
        </dgm:presLayoutVars>
      </dgm:prSet>
      <dgm:spPr/>
      <dgm:t>
        <a:bodyPr/>
        <a:lstStyle/>
        <a:p>
          <a:endParaRPr lang="es-ES"/>
        </a:p>
      </dgm:t>
    </dgm:pt>
    <dgm:pt modelId="{7DCA519C-B964-45B6-8588-CB58A0A8DCEE}" type="pres">
      <dgm:prSet presAssocID="{61B1A93E-43BE-45DB-806C-7E0110986013}" presName="sibTrans" presStyleLbl="sibTrans2D1" presStyleIdx="3" presStyleCnt="4"/>
      <dgm:spPr/>
      <dgm:t>
        <a:bodyPr/>
        <a:lstStyle/>
        <a:p>
          <a:endParaRPr lang="es-ES"/>
        </a:p>
      </dgm:t>
    </dgm:pt>
    <dgm:pt modelId="{FB3D8FFA-5438-4ACE-A063-A008F73F5D09}" type="pres">
      <dgm:prSet presAssocID="{61B1A93E-43BE-45DB-806C-7E0110986013}" presName="connectorText" presStyleLbl="sibTrans2D1" presStyleIdx="3" presStyleCnt="4"/>
      <dgm:spPr/>
      <dgm:t>
        <a:bodyPr/>
        <a:lstStyle/>
        <a:p>
          <a:endParaRPr lang="es-ES"/>
        </a:p>
      </dgm:t>
    </dgm:pt>
    <dgm:pt modelId="{0EB48A68-DF95-438E-932B-B1FC32BF0239}" type="pres">
      <dgm:prSet presAssocID="{86AB5AFD-EBED-4D26-8475-CDD1AFEAA74C}" presName="node" presStyleLbl="node1" presStyleIdx="4" presStyleCnt="5" custScaleX="148067">
        <dgm:presLayoutVars>
          <dgm:bulletEnabled val="1"/>
        </dgm:presLayoutVars>
      </dgm:prSet>
      <dgm:spPr/>
      <dgm:t>
        <a:bodyPr/>
        <a:lstStyle/>
        <a:p>
          <a:endParaRPr lang="es-ES"/>
        </a:p>
      </dgm:t>
    </dgm:pt>
  </dgm:ptLst>
  <dgm:cxnLst>
    <dgm:cxn modelId="{DB5F6986-6F94-463B-A275-2C3932AF5E78}" type="presOf" srcId="{86AB5AFD-EBED-4D26-8475-CDD1AFEAA74C}" destId="{0EB48A68-DF95-438E-932B-B1FC32BF0239}" srcOrd="0" destOrd="0" presId="urn:microsoft.com/office/officeart/2005/8/layout/process2"/>
    <dgm:cxn modelId="{0E0A3DDB-FBDB-4276-83B7-8D312C3F44CD}" type="presOf" srcId="{BB23885A-2B16-4A95-832D-990968A4DBB0}" destId="{E08CEA06-778A-4BA5-9908-E88AFE46FE73}" srcOrd="1" destOrd="0" presId="urn:microsoft.com/office/officeart/2005/8/layout/process2"/>
    <dgm:cxn modelId="{F37D6FDB-2F4E-477C-AE33-956C34B85DB3}" type="presOf" srcId="{9745D7D9-9992-4339-980A-D38A47A6B8A6}" destId="{0470D3B5-0D80-4618-8CD7-CEC70869C9CF}" srcOrd="0" destOrd="0" presId="urn:microsoft.com/office/officeart/2005/8/layout/process2"/>
    <dgm:cxn modelId="{8A3B85A6-FE21-4A93-863B-C5FF00362EED}" type="presOf" srcId="{EC0E4CC6-70F8-4C18-8120-CC3685AF8DBB}" destId="{EDB0CB0C-80A2-4781-8CB6-2C13A9EE9145}" srcOrd="0" destOrd="0" presId="urn:microsoft.com/office/officeart/2005/8/layout/process2"/>
    <dgm:cxn modelId="{10263564-DEB3-4A7B-8EA9-7D3B6B5DA082}" type="presOf" srcId="{A52DC34F-7324-48D5-8030-48D5BA857ECD}" destId="{E0B17FF0-7B32-4CCD-977D-2D8C37AFC827}" srcOrd="0" destOrd="0" presId="urn:microsoft.com/office/officeart/2005/8/layout/process2"/>
    <dgm:cxn modelId="{C6C62A27-B18E-4A0D-ABB6-FDA258DB1FEB}" type="presOf" srcId="{61B1A93E-43BE-45DB-806C-7E0110986013}" destId="{FB3D8FFA-5438-4ACE-A063-A008F73F5D09}" srcOrd="1" destOrd="0" presId="urn:microsoft.com/office/officeart/2005/8/layout/process2"/>
    <dgm:cxn modelId="{A73DFE68-4C10-47E0-B2D5-705391383390}" type="presOf" srcId="{61B1A93E-43BE-45DB-806C-7E0110986013}" destId="{7DCA519C-B964-45B6-8588-CB58A0A8DCEE}" srcOrd="0" destOrd="0" presId="urn:microsoft.com/office/officeart/2005/8/layout/process2"/>
    <dgm:cxn modelId="{959B55BA-AB12-43DB-AB9D-9FB664379275}" type="presOf" srcId="{697FA5DB-90D3-41D5-BAAA-068DACE97201}" destId="{07DB51B8-48A7-49F1-8F94-314CC8D24C6D}" srcOrd="0" destOrd="0" presId="urn:microsoft.com/office/officeart/2005/8/layout/process2"/>
    <dgm:cxn modelId="{6F9E90E9-C820-4276-9A0D-F55BC0E615B3}" type="presOf" srcId="{BB23885A-2B16-4A95-832D-990968A4DBB0}" destId="{239CFD13-261B-4507-B40F-4EFCC707A734}" srcOrd="0" destOrd="0" presId="urn:microsoft.com/office/officeart/2005/8/layout/process2"/>
    <dgm:cxn modelId="{83BADC2B-DEE5-4649-AC7B-60ED67E0749C}" type="presOf" srcId="{040E6281-3D51-4827-ADAD-17752C748284}" destId="{6CBFC7C7-93E6-4951-9108-24CBC19F03C3}" srcOrd="0" destOrd="0" presId="urn:microsoft.com/office/officeart/2005/8/layout/process2"/>
    <dgm:cxn modelId="{A8A4AD22-85FC-4E84-8802-A70A9EB139DA}" srcId="{A52DC34F-7324-48D5-8030-48D5BA857ECD}" destId="{040E6281-3D51-4827-ADAD-17752C748284}" srcOrd="0" destOrd="0" parTransId="{C352DCCF-E637-4F79-AD9F-3206A448E3A0}" sibTransId="{BB23885A-2B16-4A95-832D-990968A4DBB0}"/>
    <dgm:cxn modelId="{D7571325-652C-4587-BEF5-85E86D8E9F4B}" srcId="{A52DC34F-7324-48D5-8030-48D5BA857ECD}" destId="{86AB5AFD-EBED-4D26-8475-CDD1AFEAA74C}" srcOrd="4" destOrd="0" parTransId="{65E30770-9D66-46A1-9252-59E8903F3FBA}" sibTransId="{364C4F14-3AED-49BE-9760-DA4C30DAD1BB}"/>
    <dgm:cxn modelId="{5A958197-A704-4345-B992-16E0E10DE940}" srcId="{A52DC34F-7324-48D5-8030-48D5BA857ECD}" destId="{4361F4B5-D7C1-4A73-818D-0878BE8D93AA}" srcOrd="3" destOrd="0" parTransId="{91F87AB0-3D01-47FA-8693-CEC58E9EB325}" sibTransId="{61B1A93E-43BE-45DB-806C-7E0110986013}"/>
    <dgm:cxn modelId="{67E09FDF-5898-491F-A354-23A3C05E04FD}" srcId="{A52DC34F-7324-48D5-8030-48D5BA857ECD}" destId="{9745D7D9-9992-4339-980A-D38A47A6B8A6}" srcOrd="2" destOrd="0" parTransId="{613EBB94-DD2A-42F6-B882-D1410227F37C}" sibTransId="{697FA5DB-90D3-41D5-BAAA-068DACE97201}"/>
    <dgm:cxn modelId="{4DDF0BD2-ABF9-4F85-8DFD-5325F0347A92}" type="presOf" srcId="{4361F4B5-D7C1-4A73-818D-0878BE8D93AA}" destId="{D642A4D9-147C-4612-B30C-15203E41D9A9}" srcOrd="0" destOrd="0" presId="urn:microsoft.com/office/officeart/2005/8/layout/process2"/>
    <dgm:cxn modelId="{A66C6179-AD08-4E4D-B040-5D4A81F755DD}" type="presOf" srcId="{697FA5DB-90D3-41D5-BAAA-068DACE97201}" destId="{4A817563-6232-4EFA-929D-3A29BFCE6D8E}" srcOrd="1" destOrd="0" presId="urn:microsoft.com/office/officeart/2005/8/layout/process2"/>
    <dgm:cxn modelId="{FA00A671-60EB-40BB-95CF-94FD8A367640}" srcId="{A52DC34F-7324-48D5-8030-48D5BA857ECD}" destId="{18FD683A-B49C-472E-9733-C71F86B91737}" srcOrd="1" destOrd="0" parTransId="{2F92D610-6755-447D-8575-3B1E71CB843E}" sibTransId="{EC0E4CC6-70F8-4C18-8120-CC3685AF8DBB}"/>
    <dgm:cxn modelId="{9FAD051A-665C-4812-9D76-E5267F013C30}" type="presOf" srcId="{EC0E4CC6-70F8-4C18-8120-CC3685AF8DBB}" destId="{8ADC9861-F8FB-4CF3-93FA-BA6A0B5CC55A}" srcOrd="1" destOrd="0" presId="urn:microsoft.com/office/officeart/2005/8/layout/process2"/>
    <dgm:cxn modelId="{141DB3C1-2A46-4C32-AE4C-89F1C1C3AFC0}" type="presOf" srcId="{18FD683A-B49C-472E-9733-C71F86B91737}" destId="{91121A8F-C523-4BBB-95BB-73AD2CAA111C}" srcOrd="0" destOrd="0" presId="urn:microsoft.com/office/officeart/2005/8/layout/process2"/>
    <dgm:cxn modelId="{27425E6D-BE65-47B0-A70D-62EE990638FF}" type="presParOf" srcId="{E0B17FF0-7B32-4CCD-977D-2D8C37AFC827}" destId="{6CBFC7C7-93E6-4951-9108-24CBC19F03C3}" srcOrd="0" destOrd="0" presId="urn:microsoft.com/office/officeart/2005/8/layout/process2"/>
    <dgm:cxn modelId="{E5C3FC35-2272-4A30-A3F1-2B3EAD21E701}" type="presParOf" srcId="{E0B17FF0-7B32-4CCD-977D-2D8C37AFC827}" destId="{239CFD13-261B-4507-B40F-4EFCC707A734}" srcOrd="1" destOrd="0" presId="urn:microsoft.com/office/officeart/2005/8/layout/process2"/>
    <dgm:cxn modelId="{73477D52-2671-472D-9062-610490C0AA41}" type="presParOf" srcId="{239CFD13-261B-4507-B40F-4EFCC707A734}" destId="{E08CEA06-778A-4BA5-9908-E88AFE46FE73}" srcOrd="0" destOrd="0" presId="urn:microsoft.com/office/officeart/2005/8/layout/process2"/>
    <dgm:cxn modelId="{85E7A22C-96DD-4B58-9177-306B0E6A7F37}" type="presParOf" srcId="{E0B17FF0-7B32-4CCD-977D-2D8C37AFC827}" destId="{91121A8F-C523-4BBB-95BB-73AD2CAA111C}" srcOrd="2" destOrd="0" presId="urn:microsoft.com/office/officeart/2005/8/layout/process2"/>
    <dgm:cxn modelId="{47E45A17-FD64-42A5-9A9E-A07EDA6409EC}" type="presParOf" srcId="{E0B17FF0-7B32-4CCD-977D-2D8C37AFC827}" destId="{EDB0CB0C-80A2-4781-8CB6-2C13A9EE9145}" srcOrd="3" destOrd="0" presId="urn:microsoft.com/office/officeart/2005/8/layout/process2"/>
    <dgm:cxn modelId="{B6A44A80-2C25-4E4F-BF0C-83B639ED10FC}" type="presParOf" srcId="{EDB0CB0C-80A2-4781-8CB6-2C13A9EE9145}" destId="{8ADC9861-F8FB-4CF3-93FA-BA6A0B5CC55A}" srcOrd="0" destOrd="0" presId="urn:microsoft.com/office/officeart/2005/8/layout/process2"/>
    <dgm:cxn modelId="{21D83E56-0891-4ACD-9064-DB2E5A34C588}" type="presParOf" srcId="{E0B17FF0-7B32-4CCD-977D-2D8C37AFC827}" destId="{0470D3B5-0D80-4618-8CD7-CEC70869C9CF}" srcOrd="4" destOrd="0" presId="urn:microsoft.com/office/officeart/2005/8/layout/process2"/>
    <dgm:cxn modelId="{C6D470F6-F86F-4D62-81D1-E30C436690EA}" type="presParOf" srcId="{E0B17FF0-7B32-4CCD-977D-2D8C37AFC827}" destId="{07DB51B8-48A7-49F1-8F94-314CC8D24C6D}" srcOrd="5" destOrd="0" presId="urn:microsoft.com/office/officeart/2005/8/layout/process2"/>
    <dgm:cxn modelId="{2AC46667-780F-47A3-959B-C382E17FC858}" type="presParOf" srcId="{07DB51B8-48A7-49F1-8F94-314CC8D24C6D}" destId="{4A817563-6232-4EFA-929D-3A29BFCE6D8E}" srcOrd="0" destOrd="0" presId="urn:microsoft.com/office/officeart/2005/8/layout/process2"/>
    <dgm:cxn modelId="{8E9FCB81-BEDD-4358-A702-DE92813BE67E}" type="presParOf" srcId="{E0B17FF0-7B32-4CCD-977D-2D8C37AFC827}" destId="{D642A4D9-147C-4612-B30C-15203E41D9A9}" srcOrd="6" destOrd="0" presId="urn:microsoft.com/office/officeart/2005/8/layout/process2"/>
    <dgm:cxn modelId="{888BCC0E-5E5A-4836-8F4C-D313F5881A52}" type="presParOf" srcId="{E0B17FF0-7B32-4CCD-977D-2D8C37AFC827}" destId="{7DCA519C-B964-45B6-8588-CB58A0A8DCEE}" srcOrd="7" destOrd="0" presId="urn:microsoft.com/office/officeart/2005/8/layout/process2"/>
    <dgm:cxn modelId="{27B2BD33-54DB-4DE1-989B-A6F2EB4AA8D3}" type="presParOf" srcId="{7DCA519C-B964-45B6-8588-CB58A0A8DCEE}" destId="{FB3D8FFA-5438-4ACE-A063-A008F73F5D09}" srcOrd="0" destOrd="0" presId="urn:microsoft.com/office/officeart/2005/8/layout/process2"/>
    <dgm:cxn modelId="{A0C0F31D-5AE2-4EE3-904C-D568537948C5}" type="presParOf" srcId="{E0B17FF0-7B32-4CCD-977D-2D8C37AFC827}" destId="{0EB48A68-DF95-438E-932B-B1FC32BF0239}" srcOrd="8"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76FDE-D977-4CED-A956-C3B492955532}" type="doc">
      <dgm:prSet loTypeId="urn:microsoft.com/office/officeart/2005/8/layout/orgChart1" loCatId="hierarchy" qsTypeId="urn:microsoft.com/office/officeart/2005/8/quickstyle/3d3" qsCatId="3D" csTypeId="urn:microsoft.com/office/officeart/2005/8/colors/accent2_5" csCatId="accent2" phldr="1"/>
      <dgm:spPr/>
      <dgm:t>
        <a:bodyPr/>
        <a:lstStyle/>
        <a:p>
          <a:endParaRPr lang="es-ES"/>
        </a:p>
      </dgm:t>
    </dgm:pt>
    <dgm:pt modelId="{D2B41E2F-A63A-4322-B870-B4988879310D}">
      <dgm:prSet phldrT="[Texto]" custT="1"/>
      <dgm:spPr>
        <a:solidFill>
          <a:srgbClr val="FFD279"/>
        </a:solidFill>
      </dgm:spPr>
      <dgm:t>
        <a:bodyPr/>
        <a:lstStyle/>
        <a:p>
          <a:pPr algn="ctr"/>
          <a:r>
            <a:rPr lang="es-ES" sz="1200" b="1">
              <a:solidFill>
                <a:srgbClr val="663300"/>
              </a:solidFill>
            </a:rPr>
            <a:t>ADMINISTRADOR</a:t>
          </a:r>
        </a:p>
      </dgm:t>
    </dgm:pt>
    <dgm:pt modelId="{118B2476-8CF9-447D-BDF7-14259F74C66C}" type="parTrans" cxnId="{264212F4-D6ED-4B83-9F20-CB04F7C482C6}">
      <dgm:prSet/>
      <dgm:spPr/>
      <dgm:t>
        <a:bodyPr/>
        <a:lstStyle/>
        <a:p>
          <a:pPr algn="ctr"/>
          <a:endParaRPr lang="es-ES" sz="1200"/>
        </a:p>
      </dgm:t>
    </dgm:pt>
    <dgm:pt modelId="{C8CF8889-CE59-4D23-B3EB-9847562F9685}" type="sibTrans" cxnId="{264212F4-D6ED-4B83-9F20-CB04F7C482C6}">
      <dgm:prSet/>
      <dgm:spPr/>
      <dgm:t>
        <a:bodyPr/>
        <a:lstStyle/>
        <a:p>
          <a:pPr algn="ctr"/>
          <a:endParaRPr lang="es-ES" sz="1200"/>
        </a:p>
      </dgm:t>
    </dgm:pt>
    <dgm:pt modelId="{B6EF587B-DC5A-4F5C-A0FB-8264E658942C}">
      <dgm:prSet phldrT="[Texto]" custT="1"/>
      <dgm:spPr>
        <a:solidFill>
          <a:srgbClr val="FFD279"/>
        </a:solidFill>
      </dgm:spPr>
      <dgm:t>
        <a:bodyPr/>
        <a:lstStyle/>
        <a:p>
          <a:pPr algn="ctr"/>
          <a:r>
            <a:rPr lang="es-ES" sz="1200" b="1">
              <a:solidFill>
                <a:srgbClr val="663300"/>
              </a:solidFill>
            </a:rPr>
            <a:t>DISEÑADORA Y COSTURERA</a:t>
          </a:r>
        </a:p>
      </dgm:t>
    </dgm:pt>
    <dgm:pt modelId="{EE6E8993-B6EB-4685-A41F-6D9FD9EFF289}" type="parTrans" cxnId="{7BCA0F7B-FA37-4628-BB7B-D7248ED77817}">
      <dgm:prSet/>
      <dgm:spPr>
        <a:solidFill>
          <a:srgbClr val="663300"/>
        </a:solidFill>
      </dgm:spPr>
      <dgm:t>
        <a:bodyPr/>
        <a:lstStyle/>
        <a:p>
          <a:pPr algn="ctr"/>
          <a:endParaRPr lang="es-ES" sz="1200">
            <a:solidFill>
              <a:srgbClr val="663300"/>
            </a:solidFill>
          </a:endParaRPr>
        </a:p>
      </dgm:t>
    </dgm:pt>
    <dgm:pt modelId="{2A51D8B5-2C34-423F-A33B-E12BD7AD95F0}" type="sibTrans" cxnId="{7BCA0F7B-FA37-4628-BB7B-D7248ED77817}">
      <dgm:prSet/>
      <dgm:spPr/>
      <dgm:t>
        <a:bodyPr/>
        <a:lstStyle/>
        <a:p>
          <a:pPr algn="ctr"/>
          <a:endParaRPr lang="es-ES" sz="1200"/>
        </a:p>
      </dgm:t>
    </dgm:pt>
    <dgm:pt modelId="{1A546DD7-5069-4D62-AF7B-953187E6034D}">
      <dgm:prSet phldrT="[Texto]" custT="1"/>
      <dgm:spPr>
        <a:solidFill>
          <a:srgbClr val="FFD279"/>
        </a:solidFill>
      </dgm:spPr>
      <dgm:t>
        <a:bodyPr/>
        <a:lstStyle/>
        <a:p>
          <a:pPr algn="ctr"/>
          <a:r>
            <a:rPr lang="es-ES" sz="1200" b="1">
              <a:solidFill>
                <a:srgbClr val="663300"/>
              </a:solidFill>
            </a:rPr>
            <a:t>VENDEDORA Y ATENCION AL PUBLICO</a:t>
          </a:r>
        </a:p>
      </dgm:t>
    </dgm:pt>
    <dgm:pt modelId="{AFC6D485-886F-47FF-A063-CEBD946AA355}" type="parTrans" cxnId="{0433A558-371A-47A9-98F3-A0FCE7662068}">
      <dgm:prSet/>
      <dgm:spPr/>
      <dgm:t>
        <a:bodyPr/>
        <a:lstStyle/>
        <a:p>
          <a:pPr algn="ctr"/>
          <a:endParaRPr lang="es-ES" sz="1200"/>
        </a:p>
      </dgm:t>
    </dgm:pt>
    <dgm:pt modelId="{B264C7BC-0515-4CC4-8885-189377CA953B}" type="sibTrans" cxnId="{0433A558-371A-47A9-98F3-A0FCE7662068}">
      <dgm:prSet/>
      <dgm:spPr/>
      <dgm:t>
        <a:bodyPr/>
        <a:lstStyle/>
        <a:p>
          <a:pPr algn="ctr"/>
          <a:endParaRPr lang="es-ES" sz="1200"/>
        </a:p>
      </dgm:t>
    </dgm:pt>
    <dgm:pt modelId="{00E923C7-F08B-4A94-8B1B-42FBEEFECF82}" type="pres">
      <dgm:prSet presAssocID="{ABB76FDE-D977-4CED-A956-C3B492955532}" presName="hierChild1" presStyleCnt="0">
        <dgm:presLayoutVars>
          <dgm:orgChart val="1"/>
          <dgm:chPref val="1"/>
          <dgm:dir/>
          <dgm:animOne val="branch"/>
          <dgm:animLvl val="lvl"/>
          <dgm:resizeHandles/>
        </dgm:presLayoutVars>
      </dgm:prSet>
      <dgm:spPr/>
      <dgm:t>
        <a:bodyPr/>
        <a:lstStyle/>
        <a:p>
          <a:endParaRPr lang="es-ES"/>
        </a:p>
      </dgm:t>
    </dgm:pt>
    <dgm:pt modelId="{71F65CD6-6642-4823-AE5B-AECAA78E7F53}" type="pres">
      <dgm:prSet presAssocID="{D2B41E2F-A63A-4322-B870-B4988879310D}" presName="hierRoot1" presStyleCnt="0">
        <dgm:presLayoutVars>
          <dgm:hierBranch val="init"/>
        </dgm:presLayoutVars>
      </dgm:prSet>
      <dgm:spPr/>
    </dgm:pt>
    <dgm:pt modelId="{324D88A9-1D0C-48E5-8233-864B908D3EC4}" type="pres">
      <dgm:prSet presAssocID="{D2B41E2F-A63A-4322-B870-B4988879310D}" presName="rootComposite1" presStyleCnt="0"/>
      <dgm:spPr/>
    </dgm:pt>
    <dgm:pt modelId="{C5C1BD77-297A-4C04-B49A-FD601B90FC79}" type="pres">
      <dgm:prSet presAssocID="{D2B41E2F-A63A-4322-B870-B4988879310D}" presName="rootText1" presStyleLbl="node0" presStyleIdx="0" presStyleCnt="1" custScaleX="52339" custScaleY="65582">
        <dgm:presLayoutVars>
          <dgm:chPref val="3"/>
        </dgm:presLayoutVars>
      </dgm:prSet>
      <dgm:spPr/>
      <dgm:t>
        <a:bodyPr/>
        <a:lstStyle/>
        <a:p>
          <a:endParaRPr lang="es-ES"/>
        </a:p>
      </dgm:t>
    </dgm:pt>
    <dgm:pt modelId="{CC5331A6-5423-4875-A3E0-8D51F7138044}" type="pres">
      <dgm:prSet presAssocID="{D2B41E2F-A63A-4322-B870-B4988879310D}" presName="rootConnector1" presStyleLbl="node1" presStyleIdx="0" presStyleCnt="0"/>
      <dgm:spPr/>
      <dgm:t>
        <a:bodyPr/>
        <a:lstStyle/>
        <a:p>
          <a:endParaRPr lang="es-ES"/>
        </a:p>
      </dgm:t>
    </dgm:pt>
    <dgm:pt modelId="{F89ABF66-CC46-418D-9FB0-CF3AA0206A41}" type="pres">
      <dgm:prSet presAssocID="{D2B41E2F-A63A-4322-B870-B4988879310D}" presName="hierChild2" presStyleCnt="0"/>
      <dgm:spPr/>
    </dgm:pt>
    <dgm:pt modelId="{1103EDAA-4473-4B91-B392-11FE5E73E3A9}" type="pres">
      <dgm:prSet presAssocID="{AFC6D485-886F-47FF-A063-CEBD946AA355}" presName="Name37" presStyleLbl="parChTrans1D2" presStyleIdx="0" presStyleCnt="2"/>
      <dgm:spPr/>
      <dgm:t>
        <a:bodyPr/>
        <a:lstStyle/>
        <a:p>
          <a:endParaRPr lang="es-ES"/>
        </a:p>
      </dgm:t>
    </dgm:pt>
    <dgm:pt modelId="{78866929-F608-4386-B2E5-6C949ACB2D70}" type="pres">
      <dgm:prSet presAssocID="{1A546DD7-5069-4D62-AF7B-953187E6034D}" presName="hierRoot2" presStyleCnt="0">
        <dgm:presLayoutVars>
          <dgm:hierBranch val="init"/>
        </dgm:presLayoutVars>
      </dgm:prSet>
      <dgm:spPr/>
    </dgm:pt>
    <dgm:pt modelId="{CCEE2CE5-BB36-4B4F-A862-B14CEB51F0DC}" type="pres">
      <dgm:prSet presAssocID="{1A546DD7-5069-4D62-AF7B-953187E6034D}" presName="rootComposite" presStyleCnt="0"/>
      <dgm:spPr/>
    </dgm:pt>
    <dgm:pt modelId="{9A6C5E2B-4BA1-4B41-9A7D-9DC8123C6675}" type="pres">
      <dgm:prSet presAssocID="{1A546DD7-5069-4D62-AF7B-953187E6034D}" presName="rootText" presStyleLbl="node2" presStyleIdx="0" presStyleCnt="2" custScaleX="52339" custScaleY="65582">
        <dgm:presLayoutVars>
          <dgm:chPref val="3"/>
        </dgm:presLayoutVars>
      </dgm:prSet>
      <dgm:spPr/>
      <dgm:t>
        <a:bodyPr/>
        <a:lstStyle/>
        <a:p>
          <a:endParaRPr lang="es-ES"/>
        </a:p>
      </dgm:t>
    </dgm:pt>
    <dgm:pt modelId="{5F95B2BC-E4BF-4B6C-861D-4B5C6DF3213A}" type="pres">
      <dgm:prSet presAssocID="{1A546DD7-5069-4D62-AF7B-953187E6034D}" presName="rootConnector" presStyleLbl="node2" presStyleIdx="0" presStyleCnt="2"/>
      <dgm:spPr/>
      <dgm:t>
        <a:bodyPr/>
        <a:lstStyle/>
        <a:p>
          <a:endParaRPr lang="es-ES"/>
        </a:p>
      </dgm:t>
    </dgm:pt>
    <dgm:pt modelId="{064EC70B-57D7-4613-A8D8-258C410316CD}" type="pres">
      <dgm:prSet presAssocID="{1A546DD7-5069-4D62-AF7B-953187E6034D}" presName="hierChild4" presStyleCnt="0"/>
      <dgm:spPr/>
    </dgm:pt>
    <dgm:pt modelId="{2DEDA43D-CD15-4920-9598-F914675F0FE4}" type="pres">
      <dgm:prSet presAssocID="{1A546DD7-5069-4D62-AF7B-953187E6034D}" presName="hierChild5" presStyleCnt="0"/>
      <dgm:spPr/>
    </dgm:pt>
    <dgm:pt modelId="{4F42F517-F4FA-4A8F-BC90-383A23366FA5}" type="pres">
      <dgm:prSet presAssocID="{EE6E8993-B6EB-4685-A41F-6D9FD9EFF289}" presName="Name37" presStyleLbl="parChTrans1D2" presStyleIdx="1" presStyleCnt="2"/>
      <dgm:spPr/>
      <dgm:t>
        <a:bodyPr/>
        <a:lstStyle/>
        <a:p>
          <a:endParaRPr lang="es-ES"/>
        </a:p>
      </dgm:t>
    </dgm:pt>
    <dgm:pt modelId="{CA0804E9-0750-432E-A4D3-3BDFBBC84CA9}" type="pres">
      <dgm:prSet presAssocID="{B6EF587B-DC5A-4F5C-A0FB-8264E658942C}" presName="hierRoot2" presStyleCnt="0">
        <dgm:presLayoutVars>
          <dgm:hierBranch val="init"/>
        </dgm:presLayoutVars>
      </dgm:prSet>
      <dgm:spPr/>
    </dgm:pt>
    <dgm:pt modelId="{7BFF6DD6-25DB-44D3-AA49-B9D809C75B8B}" type="pres">
      <dgm:prSet presAssocID="{B6EF587B-DC5A-4F5C-A0FB-8264E658942C}" presName="rootComposite" presStyleCnt="0"/>
      <dgm:spPr/>
    </dgm:pt>
    <dgm:pt modelId="{B6BF8905-A674-4195-9D4B-99E96B41DC7D}" type="pres">
      <dgm:prSet presAssocID="{B6EF587B-DC5A-4F5C-A0FB-8264E658942C}" presName="rootText" presStyleLbl="node2" presStyleIdx="1" presStyleCnt="2" custScaleX="53888" custScaleY="65582" custLinFactNeighborY="-1490">
        <dgm:presLayoutVars>
          <dgm:chPref val="3"/>
        </dgm:presLayoutVars>
      </dgm:prSet>
      <dgm:spPr/>
      <dgm:t>
        <a:bodyPr/>
        <a:lstStyle/>
        <a:p>
          <a:endParaRPr lang="es-ES"/>
        </a:p>
      </dgm:t>
    </dgm:pt>
    <dgm:pt modelId="{1B8FF85C-DA1B-4FCA-9947-9CEEFCACEF51}" type="pres">
      <dgm:prSet presAssocID="{B6EF587B-DC5A-4F5C-A0FB-8264E658942C}" presName="rootConnector" presStyleLbl="node2" presStyleIdx="1" presStyleCnt="2"/>
      <dgm:spPr/>
      <dgm:t>
        <a:bodyPr/>
        <a:lstStyle/>
        <a:p>
          <a:endParaRPr lang="es-ES"/>
        </a:p>
      </dgm:t>
    </dgm:pt>
    <dgm:pt modelId="{FEA6D777-4770-4625-9102-166C1C151A88}" type="pres">
      <dgm:prSet presAssocID="{B6EF587B-DC5A-4F5C-A0FB-8264E658942C}" presName="hierChild4" presStyleCnt="0"/>
      <dgm:spPr/>
    </dgm:pt>
    <dgm:pt modelId="{A3CB7AF9-E69B-4BEB-8FA2-28E02D079130}" type="pres">
      <dgm:prSet presAssocID="{B6EF587B-DC5A-4F5C-A0FB-8264E658942C}" presName="hierChild5" presStyleCnt="0"/>
      <dgm:spPr/>
    </dgm:pt>
    <dgm:pt modelId="{CBFFAEAB-6E6F-4E04-83AB-ED7486359932}" type="pres">
      <dgm:prSet presAssocID="{D2B41E2F-A63A-4322-B870-B4988879310D}" presName="hierChild3" presStyleCnt="0"/>
      <dgm:spPr/>
    </dgm:pt>
  </dgm:ptLst>
  <dgm:cxnLst>
    <dgm:cxn modelId="{264212F4-D6ED-4B83-9F20-CB04F7C482C6}" srcId="{ABB76FDE-D977-4CED-A956-C3B492955532}" destId="{D2B41E2F-A63A-4322-B870-B4988879310D}" srcOrd="0" destOrd="0" parTransId="{118B2476-8CF9-447D-BDF7-14259F74C66C}" sibTransId="{C8CF8889-CE59-4D23-B3EB-9847562F9685}"/>
    <dgm:cxn modelId="{10D2FD2B-6500-4181-84FC-57C7E252EF80}" type="presOf" srcId="{B6EF587B-DC5A-4F5C-A0FB-8264E658942C}" destId="{1B8FF85C-DA1B-4FCA-9947-9CEEFCACEF51}" srcOrd="1" destOrd="0" presId="urn:microsoft.com/office/officeart/2005/8/layout/orgChart1"/>
    <dgm:cxn modelId="{A0AE997E-D871-4CF1-A543-1C3C772733A2}" type="presOf" srcId="{AFC6D485-886F-47FF-A063-CEBD946AA355}" destId="{1103EDAA-4473-4B91-B392-11FE5E73E3A9}" srcOrd="0" destOrd="0" presId="urn:microsoft.com/office/officeart/2005/8/layout/orgChart1"/>
    <dgm:cxn modelId="{728431F2-95D3-4E37-85CC-815BC3C3473B}" type="presOf" srcId="{B6EF587B-DC5A-4F5C-A0FB-8264E658942C}" destId="{B6BF8905-A674-4195-9D4B-99E96B41DC7D}" srcOrd="0" destOrd="0" presId="urn:microsoft.com/office/officeart/2005/8/layout/orgChart1"/>
    <dgm:cxn modelId="{0FBB5193-B634-4DFC-BC81-5F255B2B311C}" type="presOf" srcId="{D2B41E2F-A63A-4322-B870-B4988879310D}" destId="{C5C1BD77-297A-4C04-B49A-FD601B90FC79}" srcOrd="0" destOrd="0" presId="urn:microsoft.com/office/officeart/2005/8/layout/orgChart1"/>
    <dgm:cxn modelId="{3FC4B1B9-FEC1-4011-A47F-5784143A0997}" type="presOf" srcId="{1A546DD7-5069-4D62-AF7B-953187E6034D}" destId="{9A6C5E2B-4BA1-4B41-9A7D-9DC8123C6675}" srcOrd="0" destOrd="0" presId="urn:microsoft.com/office/officeart/2005/8/layout/orgChart1"/>
    <dgm:cxn modelId="{0433A558-371A-47A9-98F3-A0FCE7662068}" srcId="{D2B41E2F-A63A-4322-B870-B4988879310D}" destId="{1A546DD7-5069-4D62-AF7B-953187E6034D}" srcOrd="0" destOrd="0" parTransId="{AFC6D485-886F-47FF-A063-CEBD946AA355}" sibTransId="{B264C7BC-0515-4CC4-8885-189377CA953B}"/>
    <dgm:cxn modelId="{7BCA0F7B-FA37-4628-BB7B-D7248ED77817}" srcId="{D2B41E2F-A63A-4322-B870-B4988879310D}" destId="{B6EF587B-DC5A-4F5C-A0FB-8264E658942C}" srcOrd="1" destOrd="0" parTransId="{EE6E8993-B6EB-4685-A41F-6D9FD9EFF289}" sibTransId="{2A51D8B5-2C34-423F-A33B-E12BD7AD95F0}"/>
    <dgm:cxn modelId="{507CE54B-D935-4120-B292-2E74BB8C1098}" type="presOf" srcId="{1A546DD7-5069-4D62-AF7B-953187E6034D}" destId="{5F95B2BC-E4BF-4B6C-861D-4B5C6DF3213A}" srcOrd="1" destOrd="0" presId="urn:microsoft.com/office/officeart/2005/8/layout/orgChart1"/>
    <dgm:cxn modelId="{FBD56BF7-2424-4F69-9D53-A50E2F17660B}" type="presOf" srcId="{EE6E8993-B6EB-4685-A41F-6D9FD9EFF289}" destId="{4F42F517-F4FA-4A8F-BC90-383A23366FA5}" srcOrd="0" destOrd="0" presId="urn:microsoft.com/office/officeart/2005/8/layout/orgChart1"/>
    <dgm:cxn modelId="{D5A52A54-A539-4246-927B-BCB69AED25BE}" type="presOf" srcId="{ABB76FDE-D977-4CED-A956-C3B492955532}" destId="{00E923C7-F08B-4A94-8B1B-42FBEEFECF82}" srcOrd="0" destOrd="0" presId="urn:microsoft.com/office/officeart/2005/8/layout/orgChart1"/>
    <dgm:cxn modelId="{62976EE5-11B7-494E-8F43-AD2F9F35F63C}" type="presOf" srcId="{D2B41E2F-A63A-4322-B870-B4988879310D}" destId="{CC5331A6-5423-4875-A3E0-8D51F7138044}" srcOrd="1" destOrd="0" presId="urn:microsoft.com/office/officeart/2005/8/layout/orgChart1"/>
    <dgm:cxn modelId="{E524080B-01DD-4DF9-8D1B-E742EAFC0E05}" type="presParOf" srcId="{00E923C7-F08B-4A94-8B1B-42FBEEFECF82}" destId="{71F65CD6-6642-4823-AE5B-AECAA78E7F53}" srcOrd="0" destOrd="0" presId="urn:microsoft.com/office/officeart/2005/8/layout/orgChart1"/>
    <dgm:cxn modelId="{072015F4-125B-44FA-8DA1-23CF05CB1FD6}" type="presParOf" srcId="{71F65CD6-6642-4823-AE5B-AECAA78E7F53}" destId="{324D88A9-1D0C-48E5-8233-864B908D3EC4}" srcOrd="0" destOrd="0" presId="urn:microsoft.com/office/officeart/2005/8/layout/orgChart1"/>
    <dgm:cxn modelId="{757E0CE2-001E-4CD5-8963-F9FFDD7480A3}" type="presParOf" srcId="{324D88A9-1D0C-48E5-8233-864B908D3EC4}" destId="{C5C1BD77-297A-4C04-B49A-FD601B90FC79}" srcOrd="0" destOrd="0" presId="urn:microsoft.com/office/officeart/2005/8/layout/orgChart1"/>
    <dgm:cxn modelId="{9B53540B-88F1-4A43-B48B-4143F7DDE3EE}" type="presParOf" srcId="{324D88A9-1D0C-48E5-8233-864B908D3EC4}" destId="{CC5331A6-5423-4875-A3E0-8D51F7138044}" srcOrd="1" destOrd="0" presId="urn:microsoft.com/office/officeart/2005/8/layout/orgChart1"/>
    <dgm:cxn modelId="{C217E002-6984-471E-AB4B-0BED71C24E51}" type="presParOf" srcId="{71F65CD6-6642-4823-AE5B-AECAA78E7F53}" destId="{F89ABF66-CC46-418D-9FB0-CF3AA0206A41}" srcOrd="1" destOrd="0" presId="urn:microsoft.com/office/officeart/2005/8/layout/orgChart1"/>
    <dgm:cxn modelId="{F9E74AB7-EE8E-4980-9FF2-143BDAC3F9ED}" type="presParOf" srcId="{F89ABF66-CC46-418D-9FB0-CF3AA0206A41}" destId="{1103EDAA-4473-4B91-B392-11FE5E73E3A9}" srcOrd="0" destOrd="0" presId="urn:microsoft.com/office/officeart/2005/8/layout/orgChart1"/>
    <dgm:cxn modelId="{DD49F246-6DD3-43AE-8E6A-7E132E7CAEA9}" type="presParOf" srcId="{F89ABF66-CC46-418D-9FB0-CF3AA0206A41}" destId="{78866929-F608-4386-B2E5-6C949ACB2D70}" srcOrd="1" destOrd="0" presId="urn:microsoft.com/office/officeart/2005/8/layout/orgChart1"/>
    <dgm:cxn modelId="{99ACD1A2-22A6-4E37-9D58-6BC0C804994E}" type="presParOf" srcId="{78866929-F608-4386-B2E5-6C949ACB2D70}" destId="{CCEE2CE5-BB36-4B4F-A862-B14CEB51F0DC}" srcOrd="0" destOrd="0" presId="urn:microsoft.com/office/officeart/2005/8/layout/orgChart1"/>
    <dgm:cxn modelId="{FD56B5FC-3AE4-4A71-A199-55F3A38B5C0A}" type="presParOf" srcId="{CCEE2CE5-BB36-4B4F-A862-B14CEB51F0DC}" destId="{9A6C5E2B-4BA1-4B41-9A7D-9DC8123C6675}" srcOrd="0" destOrd="0" presId="urn:microsoft.com/office/officeart/2005/8/layout/orgChart1"/>
    <dgm:cxn modelId="{45BCB831-A192-4EF7-9638-8621885E8E75}" type="presParOf" srcId="{CCEE2CE5-BB36-4B4F-A862-B14CEB51F0DC}" destId="{5F95B2BC-E4BF-4B6C-861D-4B5C6DF3213A}" srcOrd="1" destOrd="0" presId="urn:microsoft.com/office/officeart/2005/8/layout/orgChart1"/>
    <dgm:cxn modelId="{BE9954AB-6358-4941-AFB3-4B9432A10658}" type="presParOf" srcId="{78866929-F608-4386-B2E5-6C949ACB2D70}" destId="{064EC70B-57D7-4613-A8D8-258C410316CD}" srcOrd="1" destOrd="0" presId="urn:microsoft.com/office/officeart/2005/8/layout/orgChart1"/>
    <dgm:cxn modelId="{7BD04680-BB0E-4728-BFAB-885F0C637FF4}" type="presParOf" srcId="{78866929-F608-4386-B2E5-6C949ACB2D70}" destId="{2DEDA43D-CD15-4920-9598-F914675F0FE4}" srcOrd="2" destOrd="0" presId="urn:microsoft.com/office/officeart/2005/8/layout/orgChart1"/>
    <dgm:cxn modelId="{A2DF8D54-8D6C-4105-99E8-5863CB7F732E}" type="presParOf" srcId="{F89ABF66-CC46-418D-9FB0-CF3AA0206A41}" destId="{4F42F517-F4FA-4A8F-BC90-383A23366FA5}" srcOrd="2" destOrd="0" presId="urn:microsoft.com/office/officeart/2005/8/layout/orgChart1"/>
    <dgm:cxn modelId="{59C78896-1999-438C-AE0D-FA3AC38E18A4}" type="presParOf" srcId="{F89ABF66-CC46-418D-9FB0-CF3AA0206A41}" destId="{CA0804E9-0750-432E-A4D3-3BDFBBC84CA9}" srcOrd="3" destOrd="0" presId="urn:microsoft.com/office/officeart/2005/8/layout/orgChart1"/>
    <dgm:cxn modelId="{4624748B-5386-4D8B-8BD9-437637459120}" type="presParOf" srcId="{CA0804E9-0750-432E-A4D3-3BDFBBC84CA9}" destId="{7BFF6DD6-25DB-44D3-AA49-B9D809C75B8B}" srcOrd="0" destOrd="0" presId="urn:microsoft.com/office/officeart/2005/8/layout/orgChart1"/>
    <dgm:cxn modelId="{1C509FA2-F2A5-4AE1-9B65-60FF778B87DC}" type="presParOf" srcId="{7BFF6DD6-25DB-44D3-AA49-B9D809C75B8B}" destId="{B6BF8905-A674-4195-9D4B-99E96B41DC7D}" srcOrd="0" destOrd="0" presId="urn:microsoft.com/office/officeart/2005/8/layout/orgChart1"/>
    <dgm:cxn modelId="{56598019-E549-4CB9-9518-C6C3BBF23E3B}" type="presParOf" srcId="{7BFF6DD6-25DB-44D3-AA49-B9D809C75B8B}" destId="{1B8FF85C-DA1B-4FCA-9947-9CEEFCACEF51}" srcOrd="1" destOrd="0" presId="urn:microsoft.com/office/officeart/2005/8/layout/orgChart1"/>
    <dgm:cxn modelId="{82E991BF-4EE7-4484-A541-FC3598CBE4AB}" type="presParOf" srcId="{CA0804E9-0750-432E-A4D3-3BDFBBC84CA9}" destId="{FEA6D777-4770-4625-9102-166C1C151A88}" srcOrd="1" destOrd="0" presId="urn:microsoft.com/office/officeart/2005/8/layout/orgChart1"/>
    <dgm:cxn modelId="{A64BBD63-752F-4642-B02F-68DB9D3A61DF}" type="presParOf" srcId="{CA0804E9-0750-432E-A4D3-3BDFBBC84CA9}" destId="{A3CB7AF9-E69B-4BEB-8FA2-28E02D079130}" srcOrd="2" destOrd="0" presId="urn:microsoft.com/office/officeart/2005/8/layout/orgChart1"/>
    <dgm:cxn modelId="{906E9DA8-30BE-4975-98D6-76FAF41AE41F}" type="presParOf" srcId="{71F65CD6-6642-4823-AE5B-AECAA78E7F53}" destId="{CBFFAEAB-6E6F-4E04-83AB-ED7486359932}" srcOrd="2" destOrd="0" presId="urn:microsoft.com/office/officeart/2005/8/layout/orgChart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FC7C7-93E6-4951-9108-24CBC19F03C3}">
      <dsp:nvSpPr>
        <dsp:cNvPr id="0" name=""/>
        <dsp:cNvSpPr/>
      </dsp:nvSpPr>
      <dsp:spPr>
        <a:xfrm>
          <a:off x="628114" y="3"/>
          <a:ext cx="2997000" cy="50602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a:t>Recepción de las Materia Prima</a:t>
          </a:r>
        </a:p>
      </dsp:txBody>
      <dsp:txXfrm>
        <a:off x="642935" y="14824"/>
        <a:ext cx="2967358" cy="476378"/>
      </dsp:txXfrm>
    </dsp:sp>
    <dsp:sp modelId="{239CFD13-261B-4507-B40F-4EFCC707A734}">
      <dsp:nvSpPr>
        <dsp:cNvPr id="0" name=""/>
        <dsp:cNvSpPr/>
      </dsp:nvSpPr>
      <dsp:spPr>
        <a:xfrm rot="5400000">
          <a:off x="2031736" y="518674"/>
          <a:ext cx="189757" cy="227709"/>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PE" sz="1050" kern="1200"/>
        </a:p>
      </dsp:txBody>
      <dsp:txXfrm rot="-5400000">
        <a:off x="2058303" y="537650"/>
        <a:ext cx="136625" cy="132830"/>
      </dsp:txXfrm>
    </dsp:sp>
    <dsp:sp modelId="{91121A8F-C523-4BBB-95BB-73AD2CAA111C}">
      <dsp:nvSpPr>
        <dsp:cNvPr id="0" name=""/>
        <dsp:cNvSpPr/>
      </dsp:nvSpPr>
      <dsp:spPr>
        <a:xfrm>
          <a:off x="628114" y="759034"/>
          <a:ext cx="2997000" cy="506020"/>
        </a:xfrm>
        <a:prstGeom prst="roundRect">
          <a:avLst>
            <a:gd name="adj" fmla="val 10000"/>
          </a:avLst>
        </a:prstGeom>
        <a:gradFill rotWithShape="0">
          <a:gsLst>
            <a:gs pos="0">
              <a:schemeClr val="accent4">
                <a:hueOff val="2603087"/>
                <a:satOff val="-14800"/>
                <a:lumOff val="4755"/>
                <a:alphaOff val="0"/>
                <a:shade val="51000"/>
                <a:satMod val="130000"/>
              </a:schemeClr>
            </a:gs>
            <a:gs pos="80000">
              <a:schemeClr val="accent4">
                <a:hueOff val="2603087"/>
                <a:satOff val="-14800"/>
                <a:lumOff val="4755"/>
                <a:alphaOff val="0"/>
                <a:shade val="93000"/>
                <a:satMod val="130000"/>
              </a:schemeClr>
            </a:gs>
            <a:gs pos="100000">
              <a:schemeClr val="accent4">
                <a:hueOff val="2603087"/>
                <a:satOff val="-14800"/>
                <a:lumOff val="47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a:t>Selección de Calidad de la Tela</a:t>
          </a:r>
        </a:p>
      </dsp:txBody>
      <dsp:txXfrm>
        <a:off x="642935" y="773855"/>
        <a:ext cx="2967358" cy="476378"/>
      </dsp:txXfrm>
    </dsp:sp>
    <dsp:sp modelId="{EDB0CB0C-80A2-4781-8CB6-2C13A9EE9145}">
      <dsp:nvSpPr>
        <dsp:cNvPr id="0" name=""/>
        <dsp:cNvSpPr/>
      </dsp:nvSpPr>
      <dsp:spPr>
        <a:xfrm rot="5400000">
          <a:off x="2031736" y="1277706"/>
          <a:ext cx="189757" cy="227709"/>
        </a:xfrm>
        <a:prstGeom prst="rightArrow">
          <a:avLst>
            <a:gd name="adj1" fmla="val 60000"/>
            <a:gd name="adj2" fmla="val 50000"/>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PE" sz="1050" kern="1200"/>
        </a:p>
      </dsp:txBody>
      <dsp:txXfrm rot="-5400000">
        <a:off x="2058303" y="1296682"/>
        <a:ext cx="136625" cy="132830"/>
      </dsp:txXfrm>
    </dsp:sp>
    <dsp:sp modelId="{0470D3B5-0D80-4618-8CD7-CEC70869C9CF}">
      <dsp:nvSpPr>
        <dsp:cNvPr id="0" name=""/>
        <dsp:cNvSpPr/>
      </dsp:nvSpPr>
      <dsp:spPr>
        <a:xfrm>
          <a:off x="628114" y="1518066"/>
          <a:ext cx="2997000" cy="506020"/>
        </a:xfrm>
        <a:prstGeom prst="roundRect">
          <a:avLst>
            <a:gd name="adj" fmla="val 10000"/>
          </a:avLst>
        </a:prstGeom>
        <a:gradFill rotWithShape="0">
          <a:gsLst>
            <a:gs pos="0">
              <a:schemeClr val="accent4">
                <a:hueOff val="5206174"/>
                <a:satOff val="-29601"/>
                <a:lumOff val="9510"/>
                <a:alphaOff val="0"/>
                <a:shade val="51000"/>
                <a:satMod val="130000"/>
              </a:schemeClr>
            </a:gs>
            <a:gs pos="80000">
              <a:schemeClr val="accent4">
                <a:hueOff val="5206174"/>
                <a:satOff val="-29601"/>
                <a:lumOff val="9510"/>
                <a:alphaOff val="0"/>
                <a:shade val="93000"/>
                <a:satMod val="130000"/>
              </a:schemeClr>
            </a:gs>
            <a:gs pos="100000">
              <a:schemeClr val="accent4">
                <a:hueOff val="5206174"/>
                <a:satOff val="-29601"/>
                <a:lumOff val="9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a:t>Clasificación de Telas según sus características</a:t>
          </a:r>
        </a:p>
      </dsp:txBody>
      <dsp:txXfrm>
        <a:off x="642935" y="1532887"/>
        <a:ext cx="2967358" cy="476378"/>
      </dsp:txXfrm>
    </dsp:sp>
    <dsp:sp modelId="{07DB51B8-48A7-49F1-8F94-314CC8D24C6D}">
      <dsp:nvSpPr>
        <dsp:cNvPr id="0" name=""/>
        <dsp:cNvSpPr/>
      </dsp:nvSpPr>
      <dsp:spPr>
        <a:xfrm rot="5400000">
          <a:off x="2030925" y="2037818"/>
          <a:ext cx="191378" cy="227709"/>
        </a:xfrm>
        <a:prstGeom prst="rightArrow">
          <a:avLst>
            <a:gd name="adj1" fmla="val 60000"/>
            <a:gd name="adj2" fmla="val 50000"/>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PE" sz="1050" kern="1200"/>
        </a:p>
      </dsp:txBody>
      <dsp:txXfrm rot="-5400000">
        <a:off x="2058302" y="2055984"/>
        <a:ext cx="136625" cy="133965"/>
      </dsp:txXfrm>
    </dsp:sp>
    <dsp:sp modelId="{D642A4D9-147C-4612-B30C-15203E41D9A9}">
      <dsp:nvSpPr>
        <dsp:cNvPr id="0" name=""/>
        <dsp:cNvSpPr/>
      </dsp:nvSpPr>
      <dsp:spPr>
        <a:xfrm>
          <a:off x="628114" y="2279258"/>
          <a:ext cx="2997000" cy="506020"/>
        </a:xfrm>
        <a:prstGeom prst="roundRect">
          <a:avLst>
            <a:gd name="adj" fmla="val 10000"/>
          </a:avLst>
        </a:prstGeom>
        <a:gradFill rotWithShape="0">
          <a:gsLst>
            <a:gs pos="0">
              <a:schemeClr val="accent4">
                <a:hueOff val="7809261"/>
                <a:satOff val="-44401"/>
                <a:lumOff val="14265"/>
                <a:alphaOff val="0"/>
                <a:shade val="51000"/>
                <a:satMod val="130000"/>
              </a:schemeClr>
            </a:gs>
            <a:gs pos="80000">
              <a:schemeClr val="accent4">
                <a:hueOff val="7809261"/>
                <a:satOff val="-44401"/>
                <a:lumOff val="14265"/>
                <a:alphaOff val="0"/>
                <a:shade val="93000"/>
                <a:satMod val="130000"/>
              </a:schemeClr>
            </a:gs>
            <a:gs pos="100000">
              <a:schemeClr val="accent4">
                <a:hueOff val="7809261"/>
                <a:satOff val="-44401"/>
                <a:lumOff val="142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a:t>Almacenamiento de los fardos de Telas</a:t>
          </a:r>
        </a:p>
      </dsp:txBody>
      <dsp:txXfrm>
        <a:off x="642935" y="2294079"/>
        <a:ext cx="2967358" cy="476378"/>
      </dsp:txXfrm>
    </dsp:sp>
    <dsp:sp modelId="{7DCA519C-B964-45B6-8588-CB58A0A8DCEE}">
      <dsp:nvSpPr>
        <dsp:cNvPr id="0" name=""/>
        <dsp:cNvSpPr/>
      </dsp:nvSpPr>
      <dsp:spPr>
        <a:xfrm rot="5400000">
          <a:off x="2031736" y="2797929"/>
          <a:ext cx="189757" cy="227709"/>
        </a:xfrm>
        <a:prstGeom prst="rightArrow">
          <a:avLst>
            <a:gd name="adj1" fmla="val 60000"/>
            <a:gd name="adj2" fmla="val 50000"/>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PE" sz="1050" kern="1200"/>
        </a:p>
      </dsp:txBody>
      <dsp:txXfrm rot="-5400000">
        <a:off x="2058303" y="2816905"/>
        <a:ext cx="136625" cy="132830"/>
      </dsp:txXfrm>
    </dsp:sp>
    <dsp:sp modelId="{0EB48A68-DF95-438E-932B-B1FC32BF0239}">
      <dsp:nvSpPr>
        <dsp:cNvPr id="0" name=""/>
        <dsp:cNvSpPr/>
      </dsp:nvSpPr>
      <dsp:spPr>
        <a:xfrm>
          <a:off x="628114" y="3038289"/>
          <a:ext cx="2997000" cy="506020"/>
        </a:xfrm>
        <a:prstGeom prst="roundRect">
          <a:avLst>
            <a:gd name="adj" fmla="val 10000"/>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a:t>Distribución de las telas según requerimiento del Diseñador</a:t>
          </a:r>
        </a:p>
      </dsp:txBody>
      <dsp:txXfrm>
        <a:off x="642935" y="3053110"/>
        <a:ext cx="2967358" cy="47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2F517-F4FA-4A8F-BC90-383A23366FA5}">
      <dsp:nvSpPr>
        <dsp:cNvPr id="0" name=""/>
        <dsp:cNvSpPr/>
      </dsp:nvSpPr>
      <dsp:spPr>
        <a:xfrm>
          <a:off x="2482532" y="1594860"/>
          <a:ext cx="1429061" cy="789365"/>
        </a:xfrm>
        <a:custGeom>
          <a:avLst/>
          <a:gdLst/>
          <a:ahLst/>
          <a:cxnLst/>
          <a:rect l="0" t="0" r="0" b="0"/>
          <a:pathLst>
            <a:path>
              <a:moveTo>
                <a:pt x="0" y="0"/>
              </a:moveTo>
              <a:lnTo>
                <a:pt x="0" y="380165"/>
              </a:lnTo>
              <a:lnTo>
                <a:pt x="1429061" y="380165"/>
              </a:lnTo>
              <a:lnTo>
                <a:pt x="1429061" y="789365"/>
              </a:lnTo>
            </a:path>
          </a:pathLst>
        </a:cu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03EDAA-4473-4B91-B392-11FE5E73E3A9}">
      <dsp:nvSpPr>
        <dsp:cNvPr id="0" name=""/>
        <dsp:cNvSpPr/>
      </dsp:nvSpPr>
      <dsp:spPr>
        <a:xfrm>
          <a:off x="1023287" y="1594860"/>
          <a:ext cx="1459244" cy="818399"/>
        </a:xfrm>
        <a:custGeom>
          <a:avLst/>
          <a:gdLst/>
          <a:ahLst/>
          <a:cxnLst/>
          <a:rect l="0" t="0" r="0" b="0"/>
          <a:pathLst>
            <a:path>
              <a:moveTo>
                <a:pt x="1459244" y="0"/>
              </a:moveTo>
              <a:lnTo>
                <a:pt x="1459244" y="409199"/>
              </a:lnTo>
              <a:lnTo>
                <a:pt x="0" y="409199"/>
              </a:lnTo>
              <a:lnTo>
                <a:pt x="0" y="818399"/>
              </a:lnTo>
            </a:path>
          </a:pathLst>
        </a:cu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C1BD77-297A-4C04-B49A-FD601B90FC79}">
      <dsp:nvSpPr>
        <dsp:cNvPr id="0" name=""/>
        <dsp:cNvSpPr/>
      </dsp:nvSpPr>
      <dsp:spPr>
        <a:xfrm>
          <a:off x="1462670" y="316949"/>
          <a:ext cx="2039723" cy="1277911"/>
        </a:xfrm>
        <a:prstGeom prst="rect">
          <a:avLst/>
        </a:prstGeom>
        <a:solidFill>
          <a:srgbClr val="FFD279"/>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solidFill>
                <a:srgbClr val="663300"/>
              </a:solidFill>
            </a:rPr>
            <a:t>ADMINISTRADOR</a:t>
          </a:r>
        </a:p>
      </dsp:txBody>
      <dsp:txXfrm>
        <a:off x="1462670" y="316949"/>
        <a:ext cx="2039723" cy="1277911"/>
      </dsp:txXfrm>
    </dsp:sp>
    <dsp:sp modelId="{9A6C5E2B-4BA1-4B41-9A7D-9DC8123C6675}">
      <dsp:nvSpPr>
        <dsp:cNvPr id="0" name=""/>
        <dsp:cNvSpPr/>
      </dsp:nvSpPr>
      <dsp:spPr>
        <a:xfrm>
          <a:off x="3425" y="2413259"/>
          <a:ext cx="2039723" cy="1277911"/>
        </a:xfrm>
        <a:prstGeom prst="rect">
          <a:avLst/>
        </a:prstGeom>
        <a:solidFill>
          <a:srgbClr val="FFD279"/>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solidFill>
                <a:srgbClr val="663300"/>
              </a:solidFill>
            </a:rPr>
            <a:t>VENDEDORA Y ATENCION AL PUBLICO</a:t>
          </a:r>
        </a:p>
      </dsp:txBody>
      <dsp:txXfrm>
        <a:off x="3425" y="2413259"/>
        <a:ext cx="2039723" cy="1277911"/>
      </dsp:txXfrm>
    </dsp:sp>
    <dsp:sp modelId="{B6BF8905-A674-4195-9D4B-99E96B41DC7D}">
      <dsp:nvSpPr>
        <dsp:cNvPr id="0" name=""/>
        <dsp:cNvSpPr/>
      </dsp:nvSpPr>
      <dsp:spPr>
        <a:xfrm>
          <a:off x="2861548" y="2384225"/>
          <a:ext cx="2100090" cy="1277911"/>
        </a:xfrm>
        <a:prstGeom prst="rect">
          <a:avLst/>
        </a:prstGeom>
        <a:solidFill>
          <a:srgbClr val="FFD279"/>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solidFill>
                <a:srgbClr val="663300"/>
              </a:solidFill>
            </a:rPr>
            <a:t>DISEÑADORA Y COSTURERA</a:t>
          </a:r>
        </a:p>
      </dsp:txBody>
      <dsp:txXfrm>
        <a:off x="2861548" y="2384225"/>
        <a:ext cx="2100090" cy="12779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B0D98-A99F-48E5-B3E1-A075867F2639}" type="datetimeFigureOut">
              <a:rPr lang="es-PE" smtClean="0"/>
              <a:pPr/>
              <a:t>10/09/2016</a:t>
            </a:fld>
            <a:endParaRPr lang="es-P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A59B-4D7F-4A05-8869-44AB1B9DFEB1}" type="slidenum">
              <a:rPr lang="es-PE" smtClean="0"/>
              <a:pPr/>
              <a:t>‹Nº›</a:t>
            </a:fld>
            <a:endParaRPr lang="es-PE"/>
          </a:p>
        </p:txBody>
      </p:sp>
    </p:spTree>
    <p:extLst>
      <p:ext uri="{BB962C8B-B14F-4D97-AF65-F5344CB8AC3E}">
        <p14:creationId xmlns="" xmlns:p14="http://schemas.microsoft.com/office/powerpoint/2010/main" val="237001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8EB3-8124-4672-B4BA-88ADBBF97611}" type="slidenum">
              <a:rPr lang="en-US" smtClean="0"/>
              <a:pPr/>
              <a:t>‹Nº›</a:t>
            </a:fld>
            <a:endParaRPr lang="en-US"/>
          </a:p>
        </p:txBody>
      </p:sp>
    </p:spTree>
    <p:extLst>
      <p:ext uri="{BB962C8B-B14F-4D97-AF65-F5344CB8AC3E}">
        <p14:creationId xmlns="" xmlns:p14="http://schemas.microsoft.com/office/powerpoint/2010/main" val="304296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E77F-0699-4AB6-B864-3BD323B01D86}" type="slidenum">
              <a:rPr lang="en-US" smtClean="0"/>
              <a:pPr/>
              <a:t>‹Nº›</a:t>
            </a:fld>
            <a:endParaRPr lang="en-US"/>
          </a:p>
        </p:txBody>
      </p:sp>
    </p:spTree>
    <p:extLst>
      <p:ext uri="{BB962C8B-B14F-4D97-AF65-F5344CB8AC3E}">
        <p14:creationId xmlns="" xmlns:p14="http://schemas.microsoft.com/office/powerpoint/2010/main" val="271980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P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F6B35-0DEF-47C3-B45B-2370AEAD6B19}" type="slidenum">
              <a:rPr lang="en-US" smtClean="0"/>
              <a:pPr/>
              <a:t>‹Nº›</a:t>
            </a:fld>
            <a:endParaRPr lang="en-US"/>
          </a:p>
        </p:txBody>
      </p:sp>
    </p:spTree>
    <p:extLst>
      <p:ext uri="{BB962C8B-B14F-4D97-AF65-F5344CB8AC3E}">
        <p14:creationId xmlns="" xmlns:p14="http://schemas.microsoft.com/office/powerpoint/2010/main" val="322182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4960-F24F-46D4-9358-5D3CD115CA5D}" type="slidenum">
              <a:rPr lang="en-US" smtClean="0"/>
              <a:pPr/>
              <a:t>‹Nº›</a:t>
            </a:fld>
            <a:endParaRPr lang="en-US"/>
          </a:p>
        </p:txBody>
      </p:sp>
    </p:spTree>
    <p:extLst>
      <p:ext uri="{BB962C8B-B14F-4D97-AF65-F5344CB8AC3E}">
        <p14:creationId xmlns="" xmlns:p14="http://schemas.microsoft.com/office/powerpoint/2010/main" val="284469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457F6-712B-40EC-8AC7-A98CC4103A59}" type="slidenum">
              <a:rPr lang="en-US" smtClean="0"/>
              <a:pPr/>
              <a:t>‹Nº›</a:t>
            </a:fld>
            <a:endParaRPr lang="en-US"/>
          </a:p>
        </p:txBody>
      </p:sp>
    </p:spTree>
    <p:extLst>
      <p:ext uri="{BB962C8B-B14F-4D97-AF65-F5344CB8AC3E}">
        <p14:creationId xmlns="" xmlns:p14="http://schemas.microsoft.com/office/powerpoint/2010/main" val="115653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316A0-6332-4324-922E-467C0B591F60}" type="slidenum">
              <a:rPr lang="en-US" smtClean="0"/>
              <a:pPr/>
              <a:t>‹Nº›</a:t>
            </a:fld>
            <a:endParaRPr lang="en-US"/>
          </a:p>
        </p:txBody>
      </p:sp>
    </p:spTree>
    <p:extLst>
      <p:ext uri="{BB962C8B-B14F-4D97-AF65-F5344CB8AC3E}">
        <p14:creationId xmlns="" xmlns:p14="http://schemas.microsoft.com/office/powerpoint/2010/main" val="12725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3B975-31C2-4664-96B5-A744ED973E2C}" type="slidenum">
              <a:rPr lang="en-US" smtClean="0"/>
              <a:pPr/>
              <a:t>‹Nº›</a:t>
            </a:fld>
            <a:endParaRPr lang="en-US"/>
          </a:p>
        </p:txBody>
      </p:sp>
    </p:spTree>
    <p:extLst>
      <p:ext uri="{BB962C8B-B14F-4D97-AF65-F5344CB8AC3E}">
        <p14:creationId xmlns="" xmlns:p14="http://schemas.microsoft.com/office/powerpoint/2010/main" val="6374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EDEC7-C31C-4EDB-9DE1-41D2A18443E6}" type="slidenum">
              <a:rPr lang="en-US" smtClean="0"/>
              <a:pPr/>
              <a:t>‹Nº›</a:t>
            </a:fld>
            <a:endParaRPr lang="en-US"/>
          </a:p>
        </p:txBody>
      </p:sp>
    </p:spTree>
    <p:extLst>
      <p:ext uri="{BB962C8B-B14F-4D97-AF65-F5344CB8AC3E}">
        <p14:creationId xmlns="" xmlns:p14="http://schemas.microsoft.com/office/powerpoint/2010/main" val="41466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‹Nº›</a:t>
            </a:fld>
            <a:endParaRPr kumimoji="0" lang="en-US"/>
          </a:p>
        </p:txBody>
      </p:sp>
      <p:pic>
        <p:nvPicPr>
          <p:cNvPr id="5" name="6 Imagen" descr="Sin título.png"/>
          <p:cNvPicPr/>
          <p:nvPr userDrawn="1"/>
        </p:nvPicPr>
        <p:blipFill>
          <a:blip r:embed="rId2" cstate="print">
            <a:duotone>
              <a:schemeClr val="bg2">
                <a:shade val="45000"/>
                <a:satMod val="135000"/>
              </a:schemeClr>
              <a:prstClr val="white"/>
            </a:duotone>
          </a:blip>
          <a:stretch>
            <a:fillRect/>
          </a:stretch>
        </p:blipFill>
        <p:spPr>
          <a:xfrm>
            <a:off x="179512" y="116632"/>
            <a:ext cx="8784976" cy="6552728"/>
          </a:xfrm>
          <a:prstGeom prst="rect">
            <a:avLst/>
          </a:prstGeom>
        </p:spPr>
      </p:pic>
    </p:spTree>
    <p:extLst>
      <p:ext uri="{BB962C8B-B14F-4D97-AF65-F5344CB8AC3E}">
        <p14:creationId xmlns="" xmlns:p14="http://schemas.microsoft.com/office/powerpoint/2010/main" val="220568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2576B-84EB-46E5-8A1A-D6A244ACD6D2}" type="slidenum">
              <a:rPr lang="en-US" smtClean="0"/>
              <a:pPr/>
              <a:t>‹Nº›</a:t>
            </a:fld>
            <a:endParaRPr lang="en-US"/>
          </a:p>
        </p:txBody>
      </p:sp>
    </p:spTree>
    <p:extLst>
      <p:ext uri="{BB962C8B-B14F-4D97-AF65-F5344CB8AC3E}">
        <p14:creationId xmlns="" xmlns:p14="http://schemas.microsoft.com/office/powerpoint/2010/main" val="399984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0D2C2-6528-4EAC-BFCB-5646E46418FF}" type="slidenum">
              <a:rPr lang="en-US" smtClean="0"/>
              <a:pPr/>
              <a:t>‹Nº›</a:t>
            </a:fld>
            <a:endParaRPr lang="en-US"/>
          </a:p>
        </p:txBody>
      </p:sp>
    </p:spTree>
    <p:extLst>
      <p:ext uri="{BB962C8B-B14F-4D97-AF65-F5344CB8AC3E}">
        <p14:creationId xmlns="" xmlns:p14="http://schemas.microsoft.com/office/powerpoint/2010/main" val="26759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P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B60D6-E7C3-45C1-B561-CC5353627D3E}" type="slidenum">
              <a:rPr lang="en-US" smtClean="0"/>
              <a:pPr/>
              <a:t>‹Nº›</a:t>
            </a:fld>
            <a:endParaRPr lang="en-US"/>
          </a:p>
        </p:txBody>
      </p:sp>
    </p:spTree>
    <p:extLst>
      <p:ext uri="{BB962C8B-B14F-4D97-AF65-F5344CB8AC3E}">
        <p14:creationId xmlns="" xmlns:p14="http://schemas.microsoft.com/office/powerpoint/2010/main" val="2074723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 Imagen" descr="Sin título.png"/>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Lst>
          </a:blip>
          <a:stretch>
            <a:fillRect/>
          </a:stretch>
        </p:blipFill>
        <p:spPr>
          <a:xfrm>
            <a:off x="4644008" y="3140968"/>
            <a:ext cx="3851920" cy="2808312"/>
          </a:xfrm>
          <a:prstGeom prst="rect">
            <a:avLst/>
          </a:prstGeom>
        </p:spPr>
      </p:pic>
      <p:pic>
        <p:nvPicPr>
          <p:cNvPr id="3075" name="Picture 3" descr="Sin título-8GHFH copia"/>
          <p:cNvPicPr>
            <a:picLocks noChangeAspect="1" noChangeArrowheads="1"/>
          </p:cNvPicPr>
          <p:nvPr/>
        </p:nvPicPr>
        <p:blipFill>
          <a:blip r:embed="rId4">
            <a:biLevel thresh="50000"/>
            <a:extLst>
              <a:ext uri="{28A0092B-C50C-407E-A947-70E740481C1C}">
                <a14:useLocalDpi xmlns="" xmlns:a14="http://schemas.microsoft.com/office/drawing/2010/main" val="0"/>
              </a:ext>
            </a:extLst>
          </a:blip>
          <a:srcRect/>
          <a:stretch>
            <a:fillRect/>
          </a:stretch>
        </p:blipFill>
        <p:spPr bwMode="auto">
          <a:xfrm>
            <a:off x="2123728" y="116632"/>
            <a:ext cx="4827587" cy="275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4" descr="HGHGH copia"/>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80975" y="53975"/>
            <a:ext cx="1955800" cy="2150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CuadroTexto"/>
          <p:cNvSpPr txBox="1"/>
          <p:nvPr/>
        </p:nvSpPr>
        <p:spPr>
          <a:xfrm>
            <a:off x="756176" y="2247255"/>
            <a:ext cx="7992288" cy="461665"/>
          </a:xfrm>
          <a:prstGeom prst="rect">
            <a:avLst/>
          </a:prstGeom>
          <a:noFill/>
        </p:spPr>
        <p:txBody>
          <a:bodyPr wrap="square" rtlCol="0">
            <a:spAutoFit/>
          </a:bodyPr>
          <a:lstStyle/>
          <a:p>
            <a:r>
              <a:rPr lang="es-PE" dirty="0" smtClean="0"/>
              <a:t>Facultad de Ciencias Jurídicas, Empresariales y Pedagógicas</a:t>
            </a:r>
            <a:endParaRPr lang="es-PE" dirty="0"/>
          </a:p>
        </p:txBody>
      </p:sp>
      <p:sp>
        <p:nvSpPr>
          <p:cNvPr id="11" name="10 CuadroTexto"/>
          <p:cNvSpPr txBox="1"/>
          <p:nvPr/>
        </p:nvSpPr>
        <p:spPr>
          <a:xfrm>
            <a:off x="611560" y="3092767"/>
            <a:ext cx="3672408" cy="2785378"/>
          </a:xfrm>
          <a:prstGeom prst="rect">
            <a:avLst/>
          </a:prstGeom>
          <a:noFill/>
        </p:spPr>
        <p:txBody>
          <a:bodyPr wrap="square" rtlCol="0">
            <a:spAutoFit/>
          </a:bodyPr>
          <a:lstStyle/>
          <a:p>
            <a:r>
              <a:rPr lang="es-PE" dirty="0" smtClean="0"/>
              <a:t>Sustentación </a:t>
            </a:r>
            <a:r>
              <a:rPr lang="es-PE" dirty="0" smtClean="0"/>
              <a:t>para obtener el Título Profesional</a:t>
            </a:r>
            <a:endParaRPr lang="es-PE" dirty="0" smtClean="0"/>
          </a:p>
          <a:p>
            <a:endParaRPr lang="es-PE" sz="1500" dirty="0" smtClean="0"/>
          </a:p>
          <a:p>
            <a:r>
              <a:rPr lang="es-PE" b="1" dirty="0" smtClean="0"/>
              <a:t>Apertura de Casa de Novias “</a:t>
            </a:r>
            <a:r>
              <a:rPr lang="es-PE" b="1" dirty="0" err="1" smtClean="0"/>
              <a:t>Beautiful</a:t>
            </a:r>
            <a:r>
              <a:rPr lang="es-PE" b="1" dirty="0" smtClean="0"/>
              <a:t> Bride”</a:t>
            </a:r>
          </a:p>
          <a:p>
            <a:endParaRPr lang="es-PE" b="1" dirty="0" smtClean="0"/>
          </a:p>
          <a:p>
            <a:r>
              <a:rPr lang="es-PE" sz="2000" dirty="0" smtClean="0"/>
              <a:t>Presentado por</a:t>
            </a:r>
            <a:r>
              <a:rPr lang="es-PE" sz="2000" dirty="0" smtClean="0"/>
              <a:t>: </a:t>
            </a:r>
            <a:r>
              <a:rPr lang="es-PE" sz="2000" dirty="0" err="1" smtClean="0"/>
              <a:t>Olinda</a:t>
            </a:r>
            <a:r>
              <a:rPr lang="es-PE" sz="2000" dirty="0" smtClean="0"/>
              <a:t> </a:t>
            </a:r>
            <a:r>
              <a:rPr lang="es-PE" sz="2000" dirty="0" err="1" smtClean="0"/>
              <a:t>Aldave</a:t>
            </a:r>
            <a:r>
              <a:rPr lang="es-PE" sz="2000" dirty="0" smtClean="0"/>
              <a:t> Aragón</a:t>
            </a:r>
          </a:p>
        </p:txBody>
      </p:sp>
    </p:spTree>
    <p:extLst>
      <p:ext uri="{BB962C8B-B14F-4D97-AF65-F5344CB8AC3E}">
        <p14:creationId xmlns="" xmlns:p14="http://schemas.microsoft.com/office/powerpoint/2010/main" val="213593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2463279"/>
            <a:ext cx="6408712" cy="461665"/>
          </a:xfrm>
          <a:prstGeom prst="rect">
            <a:avLst/>
          </a:prstGeom>
          <a:noFill/>
        </p:spPr>
        <p:txBody>
          <a:bodyPr wrap="square" rtlCol="0">
            <a:spAutoFit/>
          </a:bodyPr>
          <a:lstStyle/>
          <a:p>
            <a:pPr algn="ctr"/>
            <a:r>
              <a:rPr lang="es-ES" b="1" dirty="0" smtClean="0">
                <a:solidFill>
                  <a:schemeClr val="accent6">
                    <a:lumMod val="50000"/>
                  </a:schemeClr>
                </a:solidFill>
              </a:rPr>
              <a:t>PLAN ESTRATEGICO</a:t>
            </a:r>
            <a:endParaRPr lang="es-E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124744"/>
            <a:ext cx="7082107" cy="2308324"/>
          </a:xfrm>
          <a:prstGeom prst="rect">
            <a:avLst/>
          </a:prstGeom>
          <a:noFill/>
        </p:spPr>
        <p:txBody>
          <a:bodyPr wrap="square" rtlCol="0">
            <a:spAutoFit/>
          </a:bodyPr>
          <a:lstStyle/>
          <a:p>
            <a:r>
              <a:rPr lang="es-PE" sz="1800" dirty="0" smtClean="0">
                <a:solidFill>
                  <a:schemeClr val="accent6">
                    <a:lumMod val="50000"/>
                  </a:schemeClr>
                </a:solidFill>
              </a:rPr>
              <a:t>Ser </a:t>
            </a:r>
            <a:r>
              <a:rPr lang="es-PE" sz="1800" dirty="0">
                <a:solidFill>
                  <a:schemeClr val="accent6">
                    <a:lumMod val="50000"/>
                  </a:schemeClr>
                </a:solidFill>
              </a:rPr>
              <a:t>reconocidos por nuestros clientes como una empresa importante encargada de Cumplir sus sueños ofreciendo vestidos y accesorios de buena calidad para novias, atendiendo a nuestros clientes con un servicio de excelencia y exclusividad</a:t>
            </a:r>
            <a:r>
              <a:rPr lang="es-PE" sz="1800" dirty="0" smtClean="0">
                <a:solidFill>
                  <a:schemeClr val="accent6">
                    <a:lumMod val="50000"/>
                  </a:schemeClr>
                </a:solidFill>
              </a:rPr>
              <a:t>.</a:t>
            </a:r>
          </a:p>
          <a:p>
            <a:endParaRPr lang="es-PE" sz="1800" dirty="0" smtClean="0">
              <a:solidFill>
                <a:schemeClr val="accent6">
                  <a:lumMod val="50000"/>
                </a:schemeClr>
              </a:solidFill>
            </a:endParaRPr>
          </a:p>
          <a:p>
            <a:r>
              <a:rPr lang="es-PE" sz="1800" dirty="0" smtClean="0">
                <a:solidFill>
                  <a:schemeClr val="accent6">
                    <a:lumMod val="50000"/>
                  </a:schemeClr>
                </a:solidFill>
              </a:rPr>
              <a:t>Mejorar </a:t>
            </a:r>
            <a:r>
              <a:rPr lang="es-PE" sz="1800" dirty="0">
                <a:solidFill>
                  <a:schemeClr val="accent6">
                    <a:lumMod val="50000"/>
                  </a:schemeClr>
                </a:solidFill>
              </a:rPr>
              <a:t>el estilo de vida de nuestro personal, desarrollando diversas capacitaciones y ofreciendo un ambiente de cordialidad y bienestar laboral.</a:t>
            </a:r>
            <a:endParaRPr lang="es-PE" dirty="0">
              <a:solidFill>
                <a:schemeClr val="accent6">
                  <a:lumMod val="50000"/>
                </a:schemeClr>
              </a:solidFill>
            </a:endParaRPr>
          </a:p>
          <a:p>
            <a:endParaRPr lang="es-PE" sz="1800" dirty="0">
              <a:solidFill>
                <a:schemeClr val="accent6">
                  <a:lumMod val="50000"/>
                </a:schemeClr>
              </a:solidFill>
            </a:endParaRPr>
          </a:p>
        </p:txBody>
      </p:sp>
      <p:sp>
        <p:nvSpPr>
          <p:cNvPr id="4" name="TextBox 3"/>
          <p:cNvSpPr txBox="1"/>
          <p:nvPr/>
        </p:nvSpPr>
        <p:spPr>
          <a:xfrm>
            <a:off x="539552" y="404664"/>
            <a:ext cx="1056700" cy="369332"/>
          </a:xfrm>
          <a:prstGeom prst="rect">
            <a:avLst/>
          </a:prstGeom>
          <a:noFill/>
        </p:spPr>
        <p:txBody>
          <a:bodyPr wrap="none" rtlCol="0">
            <a:spAutoFit/>
          </a:bodyPr>
          <a:lstStyle/>
          <a:p>
            <a:pPr marL="0" lvl="1"/>
            <a:r>
              <a:rPr lang="es-PE" sz="1800" b="1" u="sng" dirty="0" smtClean="0">
                <a:solidFill>
                  <a:schemeClr val="accent6">
                    <a:lumMod val="50000"/>
                  </a:schemeClr>
                </a:solidFill>
              </a:rPr>
              <a:t>MISION</a:t>
            </a:r>
            <a:endParaRPr lang="es-PE" sz="1800" dirty="0" smtClean="0">
              <a:solidFill>
                <a:schemeClr val="accent6">
                  <a:lumMod val="50000"/>
                </a:schemeClr>
              </a:solidFill>
            </a:endParaRPr>
          </a:p>
        </p:txBody>
      </p:sp>
      <p:sp>
        <p:nvSpPr>
          <p:cNvPr id="5" name="TextBox 4"/>
          <p:cNvSpPr txBox="1"/>
          <p:nvPr/>
        </p:nvSpPr>
        <p:spPr>
          <a:xfrm>
            <a:off x="1115616" y="3933056"/>
            <a:ext cx="6768752" cy="2308324"/>
          </a:xfrm>
          <a:prstGeom prst="rect">
            <a:avLst/>
          </a:prstGeom>
          <a:noFill/>
        </p:spPr>
        <p:txBody>
          <a:bodyPr wrap="square" rtlCol="0">
            <a:spAutoFit/>
          </a:bodyPr>
          <a:lstStyle/>
          <a:p>
            <a:r>
              <a:rPr lang="es-PE" sz="1800" dirty="0" smtClean="0">
                <a:solidFill>
                  <a:schemeClr val="accent6">
                    <a:lumMod val="50000"/>
                  </a:schemeClr>
                </a:solidFill>
              </a:rPr>
              <a:t>Ser </a:t>
            </a:r>
            <a:r>
              <a:rPr lang="es-PE" sz="1800" dirty="0">
                <a:solidFill>
                  <a:schemeClr val="accent6">
                    <a:lumMod val="50000"/>
                  </a:schemeClr>
                </a:solidFill>
              </a:rPr>
              <a:t>una empresa diseñadora y confeccionista líder, posicionada en el mercado local, por la calidad, moda y precios competitivos de vestidos y accesorios para novias. </a:t>
            </a:r>
            <a:endParaRPr lang="es-PE" sz="1800" dirty="0" smtClean="0">
              <a:solidFill>
                <a:schemeClr val="accent6">
                  <a:lumMod val="50000"/>
                </a:schemeClr>
              </a:solidFill>
            </a:endParaRPr>
          </a:p>
          <a:p>
            <a:endParaRPr lang="es-PE" sz="1800" dirty="0">
              <a:solidFill>
                <a:schemeClr val="accent6">
                  <a:lumMod val="50000"/>
                </a:schemeClr>
              </a:solidFill>
            </a:endParaRPr>
          </a:p>
          <a:p>
            <a:r>
              <a:rPr lang="es-PE" sz="1800" dirty="0" smtClean="0">
                <a:solidFill>
                  <a:schemeClr val="accent6">
                    <a:lumMod val="50000"/>
                  </a:schemeClr>
                </a:solidFill>
              </a:rPr>
              <a:t>Contando </a:t>
            </a:r>
            <a:r>
              <a:rPr lang="es-PE" sz="1800" dirty="0">
                <a:solidFill>
                  <a:schemeClr val="accent6">
                    <a:lumMod val="50000"/>
                  </a:schemeClr>
                </a:solidFill>
              </a:rPr>
              <a:t>con tecnología, especialidad y compromiso de nuestra gente y nuestro plan de crecimiento continuo, lo cual genera satisfacción plena a nuestros clientes.</a:t>
            </a:r>
            <a:endParaRPr lang="es-PE" dirty="0">
              <a:solidFill>
                <a:schemeClr val="accent6">
                  <a:lumMod val="50000"/>
                </a:schemeClr>
              </a:solidFill>
            </a:endParaRPr>
          </a:p>
          <a:p>
            <a:endParaRPr lang="es-PE" sz="1800" dirty="0">
              <a:solidFill>
                <a:schemeClr val="accent6">
                  <a:lumMod val="50000"/>
                </a:schemeClr>
              </a:solidFill>
            </a:endParaRPr>
          </a:p>
        </p:txBody>
      </p:sp>
      <p:sp>
        <p:nvSpPr>
          <p:cNvPr id="6" name="TextBox 5"/>
          <p:cNvSpPr txBox="1"/>
          <p:nvPr/>
        </p:nvSpPr>
        <p:spPr>
          <a:xfrm>
            <a:off x="595015" y="3248402"/>
            <a:ext cx="1005403" cy="369332"/>
          </a:xfrm>
          <a:prstGeom prst="rect">
            <a:avLst/>
          </a:prstGeom>
          <a:noFill/>
        </p:spPr>
        <p:txBody>
          <a:bodyPr wrap="none" rtlCol="0">
            <a:spAutoFit/>
          </a:bodyPr>
          <a:lstStyle/>
          <a:p>
            <a:pPr marL="0" lvl="1"/>
            <a:r>
              <a:rPr lang="es-PE" sz="1800" b="1" u="sng" dirty="0" smtClean="0">
                <a:solidFill>
                  <a:schemeClr val="accent6">
                    <a:lumMod val="50000"/>
                  </a:schemeClr>
                </a:solidFill>
              </a:rPr>
              <a:t>VISION</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170242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629955"/>
            <a:ext cx="7389824" cy="4247317"/>
          </a:xfrm>
          <a:prstGeom prst="rect">
            <a:avLst/>
          </a:prstGeom>
          <a:noFill/>
        </p:spPr>
        <p:txBody>
          <a:bodyPr wrap="square" rtlCol="0">
            <a:spAutoFit/>
          </a:bodyPr>
          <a:lstStyle/>
          <a:p>
            <a:pPr marL="285750" lvl="0" indent="-285750" algn="just">
              <a:buFont typeface="Wingdings" pitchFamily="2" charset="2"/>
              <a:buChar char="ü"/>
            </a:pPr>
            <a:r>
              <a:rPr lang="es-PE" sz="1800" dirty="0" smtClean="0">
                <a:solidFill>
                  <a:schemeClr val="accent6">
                    <a:lumMod val="50000"/>
                  </a:schemeClr>
                </a:solidFill>
              </a:rPr>
              <a:t>Incrementar  </a:t>
            </a:r>
            <a:r>
              <a:rPr lang="es-PE" sz="1800" dirty="0">
                <a:solidFill>
                  <a:schemeClr val="accent6">
                    <a:lumMod val="50000"/>
                  </a:schemeClr>
                </a:solidFill>
              </a:rPr>
              <a:t>nuestra cartera de clientes un 20% trimestralmente, logrando la fidelización de los mismos</a:t>
            </a:r>
            <a:r>
              <a:rPr lang="es-PE" sz="1800" dirty="0" smtClean="0">
                <a:solidFill>
                  <a:schemeClr val="accent6">
                    <a:lumMod val="50000"/>
                  </a:schemeClr>
                </a:solidFill>
              </a:rPr>
              <a:t>.</a:t>
            </a:r>
          </a:p>
          <a:p>
            <a:pPr marL="285750" lvl="0" indent="-285750" algn="just"/>
            <a:endParaRPr lang="es-PE" sz="1800" dirty="0">
              <a:solidFill>
                <a:schemeClr val="accent6">
                  <a:lumMod val="50000"/>
                </a:schemeClr>
              </a:solidFill>
            </a:endParaRPr>
          </a:p>
          <a:p>
            <a:pPr marL="285750" lvl="0" indent="-285750" algn="just">
              <a:buFont typeface="Wingdings" pitchFamily="2" charset="2"/>
              <a:buChar char="ü"/>
            </a:pPr>
            <a:r>
              <a:rPr lang="es-PE" sz="1800" dirty="0" smtClean="0">
                <a:solidFill>
                  <a:schemeClr val="accent6">
                    <a:lumMod val="50000"/>
                  </a:schemeClr>
                </a:solidFill>
              </a:rPr>
              <a:t>Liderar </a:t>
            </a:r>
            <a:r>
              <a:rPr lang="es-PE" sz="1800" dirty="0">
                <a:solidFill>
                  <a:schemeClr val="accent6">
                    <a:lumMod val="50000"/>
                  </a:schemeClr>
                </a:solidFill>
              </a:rPr>
              <a:t>como  opción en venta de vestidos y accesorios de novias en la provincia de Ilo</a:t>
            </a:r>
            <a:r>
              <a:rPr lang="es-PE" sz="1800" dirty="0" smtClean="0">
                <a:solidFill>
                  <a:schemeClr val="accent6">
                    <a:lumMod val="50000"/>
                  </a:schemeClr>
                </a:solidFill>
              </a:rPr>
              <a:t>.</a:t>
            </a:r>
          </a:p>
          <a:p>
            <a:pPr marL="285750" lvl="0" indent="-285750" algn="just"/>
            <a:endParaRPr lang="es-PE" sz="1800" dirty="0">
              <a:solidFill>
                <a:schemeClr val="accent6">
                  <a:lumMod val="50000"/>
                </a:schemeClr>
              </a:solidFill>
            </a:endParaRPr>
          </a:p>
          <a:p>
            <a:pPr marL="285750" lvl="0" indent="-285750" algn="just">
              <a:buFont typeface="Wingdings" pitchFamily="2" charset="2"/>
              <a:buChar char="ü"/>
            </a:pPr>
            <a:r>
              <a:rPr lang="es-PE" sz="1800" dirty="0">
                <a:solidFill>
                  <a:schemeClr val="accent6">
                    <a:lumMod val="50000"/>
                  </a:schemeClr>
                </a:solidFill>
              </a:rPr>
              <a:t>Proteger la imagen de nuestra empresa dentro del mercado local, contando con buena publicidad, con una actualización publicitaria de fin de estación</a:t>
            </a:r>
            <a:r>
              <a:rPr lang="es-PE" sz="1800" dirty="0" smtClean="0">
                <a:solidFill>
                  <a:schemeClr val="accent6">
                    <a:lumMod val="50000"/>
                  </a:schemeClr>
                </a:solidFill>
              </a:rPr>
              <a:t>.</a:t>
            </a:r>
          </a:p>
          <a:p>
            <a:pPr marL="285750" lvl="0" indent="-285750" algn="just"/>
            <a:endParaRPr lang="es-PE" sz="1800" dirty="0">
              <a:solidFill>
                <a:schemeClr val="accent6">
                  <a:lumMod val="50000"/>
                </a:schemeClr>
              </a:solidFill>
            </a:endParaRPr>
          </a:p>
          <a:p>
            <a:pPr marL="285750" lvl="0" indent="-285750" algn="just">
              <a:buFont typeface="Wingdings" pitchFamily="2" charset="2"/>
              <a:buChar char="ü"/>
            </a:pPr>
            <a:r>
              <a:rPr lang="es-PE" sz="1800" dirty="0" smtClean="0">
                <a:solidFill>
                  <a:schemeClr val="accent6">
                    <a:lumMod val="50000"/>
                  </a:schemeClr>
                </a:solidFill>
              </a:rPr>
              <a:t>Actualizar </a:t>
            </a:r>
            <a:r>
              <a:rPr lang="es-PE" sz="1800" dirty="0">
                <a:solidFill>
                  <a:schemeClr val="accent6">
                    <a:lumMod val="50000"/>
                  </a:schemeClr>
                </a:solidFill>
              </a:rPr>
              <a:t>nuestras herramientas tecnológicas para mejoramiento de nuestra empresa</a:t>
            </a:r>
            <a:r>
              <a:rPr lang="es-PE" sz="1800" dirty="0" smtClean="0">
                <a:solidFill>
                  <a:schemeClr val="accent6">
                    <a:lumMod val="50000"/>
                  </a:schemeClr>
                </a:solidFill>
              </a:rPr>
              <a:t>.</a:t>
            </a:r>
          </a:p>
          <a:p>
            <a:pPr marL="285750" lvl="0" indent="-285750" algn="just"/>
            <a:endParaRPr lang="es-PE" sz="1800" dirty="0">
              <a:solidFill>
                <a:schemeClr val="accent6">
                  <a:lumMod val="50000"/>
                </a:schemeClr>
              </a:solidFill>
            </a:endParaRPr>
          </a:p>
          <a:p>
            <a:pPr marL="285750" lvl="0" indent="-285750" algn="just">
              <a:buFont typeface="Wingdings" pitchFamily="2" charset="2"/>
              <a:buChar char="ü"/>
            </a:pPr>
            <a:r>
              <a:rPr lang="es-PE" sz="1800" dirty="0">
                <a:solidFill>
                  <a:schemeClr val="accent6">
                    <a:lumMod val="50000"/>
                  </a:schemeClr>
                </a:solidFill>
              </a:rPr>
              <a:t>Garantizar el adecuado abastecimiento de materiales, teniendo la oportunidad de entregar a tiempo nuestro producto al cliente.</a:t>
            </a:r>
          </a:p>
          <a:p>
            <a:pPr algn="just"/>
            <a:endParaRPr lang="es-PE" sz="1800" dirty="0">
              <a:solidFill>
                <a:schemeClr val="accent6">
                  <a:lumMod val="50000"/>
                </a:schemeClr>
              </a:solidFill>
            </a:endParaRPr>
          </a:p>
        </p:txBody>
      </p:sp>
      <p:sp>
        <p:nvSpPr>
          <p:cNvPr id="3" name="TextBox 2"/>
          <p:cNvSpPr txBox="1"/>
          <p:nvPr/>
        </p:nvSpPr>
        <p:spPr>
          <a:xfrm>
            <a:off x="971600" y="548680"/>
            <a:ext cx="3420232" cy="369332"/>
          </a:xfrm>
          <a:prstGeom prst="rect">
            <a:avLst/>
          </a:prstGeom>
          <a:noFill/>
        </p:spPr>
        <p:txBody>
          <a:bodyPr wrap="none" rtlCol="0">
            <a:spAutoFit/>
          </a:bodyPr>
          <a:lstStyle/>
          <a:p>
            <a:pPr marL="0" lvl="1"/>
            <a:r>
              <a:rPr lang="es-PE" sz="1800" b="1" u="sng" dirty="0" smtClean="0">
                <a:solidFill>
                  <a:schemeClr val="accent6">
                    <a:lumMod val="50000"/>
                  </a:schemeClr>
                </a:solidFill>
              </a:rPr>
              <a:t>OBJETIVOS ESTRATEGICOS</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3251644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12776"/>
            <a:ext cx="7344816" cy="4247317"/>
          </a:xfrm>
          <a:prstGeom prst="rect">
            <a:avLst/>
          </a:prstGeom>
          <a:noFill/>
        </p:spPr>
        <p:txBody>
          <a:bodyPr wrap="square" rtlCol="0">
            <a:spAutoFit/>
          </a:bodyPr>
          <a:lstStyle/>
          <a:p>
            <a:pPr marL="285750" lvl="0" indent="-285750">
              <a:buFont typeface="Wingdings" pitchFamily="2" charset="2"/>
              <a:buChar char="v"/>
            </a:pPr>
            <a:r>
              <a:rPr lang="es-PE" sz="1800" dirty="0" smtClean="0">
                <a:solidFill>
                  <a:schemeClr val="accent6">
                    <a:lumMod val="50000"/>
                  </a:schemeClr>
                </a:solidFill>
              </a:rPr>
              <a:t>Para </a:t>
            </a:r>
            <a:r>
              <a:rPr lang="es-PE" sz="1800" dirty="0">
                <a:solidFill>
                  <a:schemeClr val="accent6">
                    <a:lumMod val="50000"/>
                  </a:schemeClr>
                </a:solidFill>
              </a:rPr>
              <a:t>obtener la gran cantidad de clientes, lo lograremos mediante campañas publicitarias, la cual dará a conocer la calidad de nuestros productos y la alta costura</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smtClean="0">
                <a:solidFill>
                  <a:schemeClr val="accent6">
                    <a:lumMod val="50000"/>
                  </a:schemeClr>
                </a:solidFill>
              </a:rPr>
              <a:t>Contaremos con un horario accesible a los clientes.</a:t>
            </a:r>
          </a:p>
          <a:p>
            <a:pPr marL="285750" lvl="0" indent="-285750">
              <a:buFont typeface="Wingdings" pitchFamily="2" charset="2"/>
              <a:buChar char="v"/>
            </a:pPr>
            <a:endParaRPr lang="es-PE" sz="1800" dirty="0" smtClean="0">
              <a:solidFill>
                <a:schemeClr val="accent6">
                  <a:lumMod val="50000"/>
                </a:schemeClr>
              </a:solidFill>
            </a:endParaRPr>
          </a:p>
          <a:p>
            <a:pPr marL="285750" lvl="0" indent="-285750">
              <a:buFont typeface="Wingdings" pitchFamily="2" charset="2"/>
              <a:buChar char="v"/>
            </a:pPr>
            <a:r>
              <a:rPr lang="es-PE" sz="1800" dirty="0" smtClean="0">
                <a:solidFill>
                  <a:schemeClr val="accent6">
                    <a:lumMod val="50000"/>
                  </a:schemeClr>
                </a:solidFill>
              </a:rPr>
              <a:t>Capacitar </a:t>
            </a:r>
            <a:r>
              <a:rPr lang="es-PE" sz="1800" dirty="0">
                <a:solidFill>
                  <a:schemeClr val="accent6">
                    <a:lumMod val="50000"/>
                  </a:schemeClr>
                </a:solidFill>
              </a:rPr>
              <a:t>a nuestro personal, en Atención personalizada al cliente, para que se sienta a gusto con nuestro servicio dentro de nuestras instalaciones</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Lograr un buen ambiente laborar, con actividades humanas (compartir</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Nuestra estrategia se basara en la Diferenciación ya que  la calidad de las telas, la alta costura y los detalles será únicos, asimismo será orientado al segmento de la población pudiente.</a:t>
            </a:r>
          </a:p>
          <a:p>
            <a:endParaRPr lang="es-PE" sz="1800" dirty="0">
              <a:solidFill>
                <a:schemeClr val="accent6">
                  <a:lumMod val="50000"/>
                </a:schemeClr>
              </a:solidFill>
            </a:endParaRPr>
          </a:p>
        </p:txBody>
      </p:sp>
      <p:sp>
        <p:nvSpPr>
          <p:cNvPr id="3" name="TextBox 2"/>
          <p:cNvSpPr txBox="1"/>
          <p:nvPr/>
        </p:nvSpPr>
        <p:spPr>
          <a:xfrm>
            <a:off x="899592" y="764704"/>
            <a:ext cx="3546677" cy="369332"/>
          </a:xfrm>
          <a:prstGeom prst="rect">
            <a:avLst/>
          </a:prstGeom>
          <a:noFill/>
        </p:spPr>
        <p:txBody>
          <a:bodyPr wrap="none" rtlCol="0">
            <a:spAutoFit/>
          </a:bodyPr>
          <a:lstStyle/>
          <a:p>
            <a:pPr marL="0" lvl="1"/>
            <a:r>
              <a:rPr lang="es-PE" sz="1800" b="1" u="sng" dirty="0" smtClean="0">
                <a:solidFill>
                  <a:schemeClr val="accent6">
                    <a:lumMod val="50000"/>
                  </a:schemeClr>
                </a:solidFill>
              </a:rPr>
              <a:t>ESTRATEGIAS DE NEGOCIOS </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2340120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628800"/>
            <a:ext cx="7272808" cy="3970318"/>
          </a:xfrm>
          <a:prstGeom prst="rect">
            <a:avLst/>
          </a:prstGeom>
          <a:noFill/>
        </p:spPr>
        <p:txBody>
          <a:bodyPr wrap="square" rtlCol="0">
            <a:spAutoFit/>
          </a:bodyPr>
          <a:lstStyle/>
          <a:p>
            <a:pPr marL="285750" lvl="0" indent="-285750" algn="just">
              <a:buFont typeface="Wingdings" pitchFamily="2" charset="2"/>
              <a:buChar char="v"/>
            </a:pPr>
            <a:r>
              <a:rPr lang="es-PE" sz="1800" dirty="0" smtClean="0">
                <a:solidFill>
                  <a:schemeClr val="accent6">
                    <a:lumMod val="50000"/>
                  </a:schemeClr>
                </a:solidFill>
              </a:rPr>
              <a:t>La </a:t>
            </a:r>
            <a:r>
              <a:rPr lang="es-PE" sz="1800" dirty="0">
                <a:solidFill>
                  <a:schemeClr val="accent6">
                    <a:lumMod val="50000"/>
                  </a:schemeClr>
                </a:solidFill>
              </a:rPr>
              <a:t>diferenciación de nuestro servicio mediante una atención personalizada, amable/cordial, con calidad y calidez, mejorando a través de la práctica</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Seleccionaremos al personal idóneo según el rol y cargo ocupado dentro de nuestra empresa, siendo capacitados para brindar un servicio mejor a nuestros clientes</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El producto y servicios ofrecidos a nuestro cliente será diferente al de nuestra competencia, será un producto moderno basado en las nuevas tendencias pero respetando lo clásico, según los requisitos de nuestro cliente.</a:t>
            </a:r>
          </a:p>
          <a:p>
            <a:pPr algn="just"/>
            <a:endParaRPr lang="es-PE" sz="1800" dirty="0">
              <a:solidFill>
                <a:schemeClr val="accent6">
                  <a:lumMod val="50000"/>
                </a:schemeClr>
              </a:solidFill>
            </a:endParaRPr>
          </a:p>
          <a:p>
            <a:pPr algn="just"/>
            <a:endParaRPr lang="es-PE" sz="1800" dirty="0">
              <a:solidFill>
                <a:schemeClr val="accent6">
                  <a:lumMod val="50000"/>
                </a:schemeClr>
              </a:solidFill>
            </a:endParaRPr>
          </a:p>
        </p:txBody>
      </p:sp>
      <p:sp>
        <p:nvSpPr>
          <p:cNvPr id="3" name="TextBox 2"/>
          <p:cNvSpPr txBox="1"/>
          <p:nvPr/>
        </p:nvSpPr>
        <p:spPr>
          <a:xfrm>
            <a:off x="1187624" y="980728"/>
            <a:ext cx="6417462" cy="369332"/>
          </a:xfrm>
          <a:prstGeom prst="rect">
            <a:avLst/>
          </a:prstGeom>
          <a:noFill/>
        </p:spPr>
        <p:txBody>
          <a:bodyPr wrap="none" rtlCol="0">
            <a:spAutoFit/>
          </a:bodyPr>
          <a:lstStyle/>
          <a:p>
            <a:pPr marL="0" lvl="1"/>
            <a:r>
              <a:rPr lang="es-PE" sz="1800" b="1" u="sng" dirty="0" smtClean="0">
                <a:solidFill>
                  <a:schemeClr val="accent6">
                    <a:lumMod val="50000"/>
                  </a:schemeClr>
                </a:solidFill>
              </a:rPr>
              <a:t>FUENTES GENERADORAS DE VENTAJA COMPETITIVA</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381410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3492297"/>
            <a:ext cx="6408712" cy="584775"/>
          </a:xfrm>
          <a:prstGeom prst="rect">
            <a:avLst/>
          </a:prstGeom>
          <a:noFill/>
        </p:spPr>
        <p:txBody>
          <a:bodyPr wrap="square" rtlCol="0">
            <a:spAutoFit/>
          </a:bodyPr>
          <a:lstStyle/>
          <a:p>
            <a:pPr algn="ctr"/>
            <a:r>
              <a:rPr lang="es-ES" sz="3200" b="1" dirty="0" smtClean="0">
                <a:solidFill>
                  <a:schemeClr val="accent6">
                    <a:lumMod val="50000"/>
                  </a:schemeClr>
                </a:solidFill>
              </a:rPr>
              <a:t>PLAN DE MARKETING</a:t>
            </a:r>
            <a:endParaRPr lang="es-ES"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100" y="1628800"/>
            <a:ext cx="6912768" cy="3416320"/>
          </a:xfrm>
          <a:prstGeom prst="rect">
            <a:avLst/>
          </a:prstGeom>
          <a:noFill/>
        </p:spPr>
        <p:txBody>
          <a:bodyPr wrap="square" rtlCol="0">
            <a:spAutoFit/>
          </a:bodyPr>
          <a:lstStyle/>
          <a:p>
            <a:pPr algn="just"/>
            <a:r>
              <a:rPr lang="es-PE" sz="1800" b="1" dirty="0">
                <a:solidFill>
                  <a:schemeClr val="accent6">
                    <a:lumMod val="50000"/>
                  </a:schemeClr>
                </a:solidFill>
              </a:rPr>
              <a:t> </a:t>
            </a: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Posicionar  la imagen de nuestra empresa, con nuevas alternativas publicitarias</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Garantizar la prestación de nuestro servicio, utilizando nuevo plan de mercado con criterios de calidad</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Mejorar la captación de clientes, empleando los medios de comunicación, como elemento promocional de nuestra casa de bodas</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Mejorar  la forma de pago de los clientes.</a:t>
            </a:r>
          </a:p>
          <a:p>
            <a:endParaRPr lang="es-PE" sz="1800" dirty="0">
              <a:solidFill>
                <a:schemeClr val="accent6">
                  <a:lumMod val="50000"/>
                </a:schemeClr>
              </a:solidFill>
            </a:endParaRPr>
          </a:p>
        </p:txBody>
      </p:sp>
      <p:sp>
        <p:nvSpPr>
          <p:cNvPr id="3" name="TextBox 2"/>
          <p:cNvSpPr txBox="1"/>
          <p:nvPr/>
        </p:nvSpPr>
        <p:spPr>
          <a:xfrm>
            <a:off x="1331640" y="980728"/>
            <a:ext cx="3527119" cy="369332"/>
          </a:xfrm>
          <a:prstGeom prst="rect">
            <a:avLst/>
          </a:prstGeom>
          <a:noFill/>
        </p:spPr>
        <p:txBody>
          <a:bodyPr wrap="none" rtlCol="0">
            <a:spAutoFit/>
          </a:bodyPr>
          <a:lstStyle/>
          <a:p>
            <a:pPr marL="0" lvl="1"/>
            <a:r>
              <a:rPr lang="es-PE" sz="1800" b="1" u="sng" dirty="0" smtClean="0">
                <a:solidFill>
                  <a:schemeClr val="accent6">
                    <a:lumMod val="50000"/>
                  </a:schemeClr>
                </a:solidFill>
              </a:rPr>
              <a:t>OBJETIVOS DE MARKETING</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3895121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261379"/>
            <a:ext cx="7200800" cy="4801314"/>
          </a:xfrm>
          <a:prstGeom prst="rect">
            <a:avLst/>
          </a:prstGeom>
          <a:noFill/>
        </p:spPr>
        <p:txBody>
          <a:bodyPr wrap="square" rtlCol="0">
            <a:spAutoFit/>
          </a:bodyPr>
          <a:lstStyle/>
          <a:p>
            <a:pPr marL="285750" indent="-285750" algn="just">
              <a:buFont typeface="Wingdings" pitchFamily="2" charset="2"/>
              <a:buChar char="v"/>
            </a:pPr>
            <a:r>
              <a:rPr lang="es-PE" sz="1800" dirty="0" smtClean="0">
                <a:solidFill>
                  <a:schemeClr val="accent6">
                    <a:lumMod val="50000"/>
                  </a:schemeClr>
                </a:solidFill>
              </a:rPr>
              <a:t>Nuestro </a:t>
            </a:r>
            <a:r>
              <a:rPr lang="es-PE" sz="1800" dirty="0">
                <a:solidFill>
                  <a:schemeClr val="accent6">
                    <a:lumMod val="50000"/>
                  </a:schemeClr>
                </a:solidFill>
              </a:rPr>
              <a:t>producto “VESTIDO DE NOVIA”, </a:t>
            </a:r>
            <a:r>
              <a:rPr lang="es-PE" sz="1800" dirty="0" smtClean="0">
                <a:solidFill>
                  <a:schemeClr val="accent6">
                    <a:lumMod val="50000"/>
                  </a:schemeClr>
                </a:solidFill>
              </a:rPr>
              <a:t>será </a:t>
            </a:r>
            <a:r>
              <a:rPr lang="es-PE" sz="1800" dirty="0">
                <a:solidFill>
                  <a:schemeClr val="accent6">
                    <a:lumMod val="50000"/>
                  </a:schemeClr>
                </a:solidFill>
              </a:rPr>
              <a:t>entregado a la cliente en el interior de un caja diseñada especialmente para las dimensiones del vestido, la cual será fabricada de cartón corrugado, que llevara impreso el logo de nuestra empresa, y estará decorada con cinta satinada, dándole un toque de elegancia</a:t>
            </a:r>
            <a:r>
              <a:rPr lang="es-PE" sz="1800" dirty="0" smtClean="0">
                <a:solidFill>
                  <a:schemeClr val="accent6">
                    <a:lumMod val="50000"/>
                  </a:schemeClr>
                </a:solidFill>
              </a:rPr>
              <a:t>.</a:t>
            </a:r>
          </a:p>
          <a:p>
            <a:pPr marL="285750" indent="-285750" algn="just">
              <a:buFont typeface="Wingdings" pitchFamily="2" charset="2"/>
              <a:buChar char="v"/>
            </a:pPr>
            <a:endParaRPr lang="es-PE" sz="1800" dirty="0" smtClean="0">
              <a:solidFill>
                <a:schemeClr val="accent6">
                  <a:lumMod val="50000"/>
                </a:schemeClr>
              </a:solidFill>
            </a:endParaRPr>
          </a:p>
          <a:p>
            <a:pPr marL="285750" lvl="0" indent="-285750" algn="just">
              <a:buFont typeface="Wingdings" pitchFamily="2" charset="2"/>
              <a:buChar char="v"/>
            </a:pPr>
            <a:r>
              <a:rPr lang="es-PE" sz="1800" dirty="0" smtClean="0">
                <a:solidFill>
                  <a:schemeClr val="accent6">
                    <a:lumMod val="50000"/>
                  </a:schemeClr>
                </a:solidFill>
              </a:rPr>
              <a:t>Nuestros </a:t>
            </a:r>
            <a:r>
              <a:rPr lang="es-PE" sz="1800" dirty="0">
                <a:solidFill>
                  <a:schemeClr val="accent6">
                    <a:lumMod val="50000"/>
                  </a:schemeClr>
                </a:solidFill>
              </a:rPr>
              <a:t>productos están valorizados entre s/. 500.00 a s/. 5000.00, el precio dependerá del diseño, calidad de la tela, accesorios, pedrería o encaje, que llevara el vestido</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 Nuestros Productos serán entregados de forma directa al cliente, respetando la fecha de entrega acordada previamente</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Promocionaremos nuestra casa de novias mediante medios de </a:t>
            </a:r>
            <a:r>
              <a:rPr lang="es-PE" sz="1800" dirty="0" smtClean="0">
                <a:solidFill>
                  <a:schemeClr val="accent6">
                    <a:lumMod val="50000"/>
                  </a:schemeClr>
                </a:solidFill>
              </a:rPr>
              <a:t>comunicación; </a:t>
            </a:r>
            <a:r>
              <a:rPr lang="es-PE" sz="1800" dirty="0">
                <a:solidFill>
                  <a:schemeClr val="accent6">
                    <a:lumMod val="50000"/>
                  </a:schemeClr>
                </a:solidFill>
              </a:rPr>
              <a:t>mediante campañas </a:t>
            </a:r>
            <a:r>
              <a:rPr lang="es-PE" sz="1800" dirty="0" smtClean="0">
                <a:solidFill>
                  <a:schemeClr val="accent6">
                    <a:lumMod val="50000"/>
                  </a:schemeClr>
                </a:solidFill>
              </a:rPr>
              <a:t>publicitarias; </a:t>
            </a:r>
            <a:r>
              <a:rPr lang="es-PE" sz="1800" dirty="0">
                <a:solidFill>
                  <a:schemeClr val="accent6">
                    <a:lumMod val="50000"/>
                  </a:schemeClr>
                </a:solidFill>
              </a:rPr>
              <a:t>y a través de las redes sociales.</a:t>
            </a:r>
          </a:p>
          <a:p>
            <a:endParaRPr lang="es-PE" sz="1800" dirty="0">
              <a:solidFill>
                <a:schemeClr val="accent6">
                  <a:lumMod val="50000"/>
                </a:schemeClr>
              </a:solidFill>
            </a:endParaRPr>
          </a:p>
        </p:txBody>
      </p:sp>
      <p:sp>
        <p:nvSpPr>
          <p:cNvPr id="4" name="TextBox 3"/>
          <p:cNvSpPr txBox="1"/>
          <p:nvPr/>
        </p:nvSpPr>
        <p:spPr>
          <a:xfrm>
            <a:off x="1115616" y="548680"/>
            <a:ext cx="3576748" cy="369332"/>
          </a:xfrm>
          <a:prstGeom prst="rect">
            <a:avLst/>
          </a:prstGeom>
          <a:noFill/>
        </p:spPr>
        <p:txBody>
          <a:bodyPr wrap="none" rtlCol="0">
            <a:spAutoFit/>
          </a:bodyPr>
          <a:lstStyle/>
          <a:p>
            <a:pPr marL="0" lvl="1"/>
            <a:r>
              <a:rPr lang="es-PE" sz="1800" b="1" u="sng" dirty="0" smtClean="0">
                <a:solidFill>
                  <a:schemeClr val="accent6">
                    <a:lumMod val="50000"/>
                  </a:schemeClr>
                </a:solidFill>
              </a:rPr>
              <a:t>LA MEZCLA DE MARKETING</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918683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12776"/>
            <a:ext cx="7488832" cy="2585323"/>
          </a:xfrm>
          <a:prstGeom prst="rect">
            <a:avLst/>
          </a:prstGeom>
          <a:noFill/>
        </p:spPr>
        <p:txBody>
          <a:bodyPr wrap="square" rtlCol="0">
            <a:spAutoFit/>
          </a:bodyPr>
          <a:lstStyle/>
          <a:p>
            <a:pPr algn="just"/>
            <a:r>
              <a:rPr lang="es-PE" sz="1800" dirty="0" smtClean="0">
                <a:solidFill>
                  <a:schemeClr val="accent6">
                    <a:lumMod val="50000"/>
                  </a:schemeClr>
                </a:solidFill>
              </a:rPr>
              <a:t>Nuestra </a:t>
            </a:r>
            <a:r>
              <a:rPr lang="es-PE" sz="1800" dirty="0">
                <a:solidFill>
                  <a:schemeClr val="accent6">
                    <a:lumMod val="50000"/>
                  </a:schemeClr>
                </a:solidFill>
              </a:rPr>
              <a:t>empresa está dedicada 100% a las futuras novias; ofreciendo servicios de corte y confección de vestidos de </a:t>
            </a:r>
            <a:r>
              <a:rPr lang="es-PE" sz="1800" dirty="0" smtClean="0">
                <a:solidFill>
                  <a:schemeClr val="accent6">
                    <a:lumMod val="50000"/>
                  </a:schemeClr>
                </a:solidFill>
              </a:rPr>
              <a:t>novia.</a:t>
            </a:r>
          </a:p>
          <a:p>
            <a:pPr algn="just"/>
            <a:endParaRPr lang="es-PE" sz="1800" dirty="0">
              <a:solidFill>
                <a:schemeClr val="accent6">
                  <a:lumMod val="50000"/>
                </a:schemeClr>
              </a:solidFill>
            </a:endParaRPr>
          </a:p>
          <a:p>
            <a:pPr algn="just"/>
            <a:r>
              <a:rPr lang="es-PE" sz="1800" dirty="0">
                <a:solidFill>
                  <a:schemeClr val="accent6">
                    <a:lumMod val="50000"/>
                  </a:schemeClr>
                </a:solidFill>
              </a:rPr>
              <a:t>Ofreceremos la confección de varios modelos de vestidos en tallas estándares o a medida de la cliente, confeccionados en distintos colores y en diferente calidad  de tela, </a:t>
            </a:r>
            <a:r>
              <a:rPr lang="es-PE" sz="1800" dirty="0" smtClean="0">
                <a:solidFill>
                  <a:schemeClr val="accent6">
                    <a:lumMod val="50000"/>
                  </a:schemeClr>
                </a:solidFill>
              </a:rPr>
              <a:t>el </a:t>
            </a:r>
            <a:r>
              <a:rPr lang="es-PE" sz="1800" dirty="0">
                <a:solidFill>
                  <a:schemeClr val="accent6">
                    <a:lumMod val="50000"/>
                  </a:schemeClr>
                </a:solidFill>
              </a:rPr>
              <a:t>tiempo de confección de los vestidos es de aproximadamente 90 días, pero estamos en la capacidad de elaborarlo en 30 días, son elaborados por personal y diseñadores bien calificados.</a:t>
            </a:r>
          </a:p>
          <a:p>
            <a:endParaRPr lang="es-PE" sz="1800" dirty="0">
              <a:solidFill>
                <a:schemeClr val="accent6">
                  <a:lumMod val="50000"/>
                </a:schemeClr>
              </a:solidFill>
            </a:endParaRPr>
          </a:p>
        </p:txBody>
      </p:sp>
      <p:sp>
        <p:nvSpPr>
          <p:cNvPr id="3" name="TextBox 2"/>
          <p:cNvSpPr txBox="1"/>
          <p:nvPr/>
        </p:nvSpPr>
        <p:spPr>
          <a:xfrm>
            <a:off x="467544" y="692696"/>
            <a:ext cx="5212196" cy="369332"/>
          </a:xfrm>
          <a:prstGeom prst="rect">
            <a:avLst/>
          </a:prstGeom>
          <a:noFill/>
        </p:spPr>
        <p:txBody>
          <a:bodyPr wrap="none" rtlCol="0">
            <a:spAutoFit/>
          </a:bodyPr>
          <a:lstStyle/>
          <a:p>
            <a:pPr marL="0" lvl="1"/>
            <a:r>
              <a:rPr lang="es-PE" sz="1800" b="1" dirty="0" smtClean="0">
                <a:solidFill>
                  <a:schemeClr val="accent6">
                    <a:lumMod val="50000"/>
                  </a:schemeClr>
                </a:solidFill>
              </a:rPr>
              <a:t> </a:t>
            </a:r>
            <a:r>
              <a:rPr lang="es-PE" sz="1800" b="1" u="sng" dirty="0" smtClean="0">
                <a:solidFill>
                  <a:schemeClr val="accent6">
                    <a:lumMod val="50000"/>
                  </a:schemeClr>
                </a:solidFill>
              </a:rPr>
              <a:t>DESCRIPCIÓN DE PRODUCTO O SERVICIO</a:t>
            </a:r>
            <a:endParaRPr lang="es-PE" sz="1800" dirty="0" smtClean="0">
              <a:solidFill>
                <a:schemeClr val="accent6">
                  <a:lumMod val="50000"/>
                </a:schemeClr>
              </a:solidFill>
            </a:endParaRPr>
          </a:p>
        </p:txBody>
      </p:sp>
      <p:pic>
        <p:nvPicPr>
          <p:cNvPr id="4" name="Imagen 8"/>
          <p:cNvPicPr/>
          <p:nvPr/>
        </p:nvPicPr>
        <p:blipFill>
          <a:blip r:embed="rId2" cstate="print"/>
          <a:srcRect/>
          <a:stretch>
            <a:fillRect/>
          </a:stretch>
        </p:blipFill>
        <p:spPr bwMode="auto">
          <a:xfrm>
            <a:off x="2267744" y="4221088"/>
            <a:ext cx="2088232" cy="1772816"/>
          </a:xfrm>
          <a:prstGeom prst="rect">
            <a:avLst/>
          </a:prstGeom>
          <a:noFill/>
          <a:ln w="9525">
            <a:noFill/>
            <a:miter lim="800000"/>
            <a:headEnd/>
            <a:tailEnd/>
          </a:ln>
        </p:spPr>
      </p:pic>
      <p:pic>
        <p:nvPicPr>
          <p:cNvPr id="5" name="Imagen 11"/>
          <p:cNvPicPr/>
          <p:nvPr/>
        </p:nvPicPr>
        <p:blipFill>
          <a:blip r:embed="rId3" cstate="print"/>
          <a:srcRect/>
          <a:stretch>
            <a:fillRect/>
          </a:stretch>
        </p:blipFill>
        <p:spPr bwMode="auto">
          <a:xfrm>
            <a:off x="4355976" y="4221088"/>
            <a:ext cx="2088232" cy="1750894"/>
          </a:xfrm>
          <a:prstGeom prst="rect">
            <a:avLst/>
          </a:prstGeom>
          <a:noFill/>
          <a:ln w="9525">
            <a:noFill/>
            <a:miter lim="800000"/>
            <a:headEnd/>
            <a:tailEnd/>
          </a:ln>
        </p:spPr>
      </p:pic>
    </p:spTree>
    <p:extLst>
      <p:ext uri="{BB962C8B-B14F-4D97-AF65-F5344CB8AC3E}">
        <p14:creationId xmlns="" xmlns:p14="http://schemas.microsoft.com/office/powerpoint/2010/main" val="58051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56" y="1916832"/>
            <a:ext cx="7064044" cy="2585323"/>
          </a:xfrm>
          <a:prstGeom prst="rect">
            <a:avLst/>
          </a:prstGeom>
          <a:noFill/>
        </p:spPr>
        <p:txBody>
          <a:bodyPr wrap="square" rtlCol="0">
            <a:spAutoFit/>
          </a:bodyPr>
          <a:lstStyle/>
          <a:p>
            <a:pPr algn="just"/>
            <a:r>
              <a:rPr lang="es-PE" sz="1800" dirty="0" smtClean="0">
                <a:solidFill>
                  <a:schemeClr val="accent6">
                    <a:lumMod val="50000"/>
                  </a:schemeClr>
                </a:solidFill>
              </a:rPr>
              <a:t>Nuestros </a:t>
            </a:r>
            <a:r>
              <a:rPr lang="es-PE" sz="1800" dirty="0">
                <a:solidFill>
                  <a:schemeClr val="accent6">
                    <a:lumMod val="50000"/>
                  </a:schemeClr>
                </a:solidFill>
              </a:rPr>
              <a:t>servicios de confección de vestidos de novia brindados en nuestra casa de novias, tendrán los precios de acuerdo a los requerimiento del diseño deseado de nuestra futura novia, dependerá del diseño, accesorios, pedrería o encaje, que llevara el vestido; </a:t>
            </a:r>
            <a:r>
              <a:rPr lang="es-PE" sz="1800" dirty="0" smtClean="0">
                <a:solidFill>
                  <a:schemeClr val="accent6">
                    <a:lumMod val="50000"/>
                  </a:schemeClr>
                </a:solidFill>
              </a:rPr>
              <a:t>estos precios serán desde S/. 1,800.00.</a:t>
            </a:r>
            <a:endParaRPr lang="es-PE" sz="1800" dirty="0">
              <a:solidFill>
                <a:schemeClr val="accent6">
                  <a:lumMod val="50000"/>
                </a:schemeClr>
              </a:solidFill>
            </a:endParaRPr>
          </a:p>
          <a:p>
            <a:pPr algn="just"/>
            <a:r>
              <a:rPr lang="es-PE" sz="1800" dirty="0">
                <a:solidFill>
                  <a:schemeClr val="accent6">
                    <a:lumMod val="50000"/>
                  </a:schemeClr>
                </a:solidFill>
              </a:rPr>
              <a:t> </a:t>
            </a:r>
          </a:p>
          <a:p>
            <a:pPr algn="just"/>
            <a:r>
              <a:rPr lang="es-PE" sz="1800" dirty="0">
                <a:solidFill>
                  <a:schemeClr val="accent6">
                    <a:lumMod val="50000"/>
                  </a:schemeClr>
                </a:solidFill>
              </a:rPr>
              <a:t>Las formas de pago es mediante pago en efectivo o por tarjeta, este pago puede ser en una solo cuota o varias cuotas dependiendo de la cliente. </a:t>
            </a:r>
          </a:p>
          <a:p>
            <a:pPr algn="just"/>
            <a:endParaRPr lang="es-PE" sz="1800" dirty="0">
              <a:solidFill>
                <a:schemeClr val="accent6">
                  <a:lumMod val="50000"/>
                </a:schemeClr>
              </a:solidFill>
            </a:endParaRPr>
          </a:p>
        </p:txBody>
      </p:sp>
      <p:sp>
        <p:nvSpPr>
          <p:cNvPr id="3" name="TextBox 2"/>
          <p:cNvSpPr txBox="1"/>
          <p:nvPr/>
        </p:nvSpPr>
        <p:spPr>
          <a:xfrm>
            <a:off x="755576" y="1340768"/>
            <a:ext cx="2682786" cy="338554"/>
          </a:xfrm>
          <a:prstGeom prst="rect">
            <a:avLst/>
          </a:prstGeom>
          <a:noFill/>
        </p:spPr>
        <p:txBody>
          <a:bodyPr wrap="none" rtlCol="0">
            <a:spAutoFit/>
          </a:bodyPr>
          <a:lstStyle/>
          <a:p>
            <a:pPr marL="0" lvl="1"/>
            <a:r>
              <a:rPr lang="es-PE" sz="1600" b="1" u="sng" dirty="0" smtClean="0">
                <a:solidFill>
                  <a:schemeClr val="accent6">
                    <a:lumMod val="50000"/>
                  </a:schemeClr>
                </a:solidFill>
              </a:rPr>
              <a:t>ESTRATEGIA DE PRECIO</a:t>
            </a:r>
            <a:endParaRPr lang="es-PE" sz="1600" dirty="0" smtClean="0">
              <a:solidFill>
                <a:schemeClr val="accent6">
                  <a:lumMod val="50000"/>
                </a:schemeClr>
              </a:solidFill>
            </a:endParaRPr>
          </a:p>
        </p:txBody>
      </p:sp>
      <p:pic>
        <p:nvPicPr>
          <p:cNvPr id="4" name="Imagen 1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4581128"/>
            <a:ext cx="2174240" cy="1787525"/>
          </a:xfrm>
          <a:prstGeom prst="rect">
            <a:avLst/>
          </a:prstGeom>
          <a:noFill/>
          <a:ln w="9525">
            <a:noFill/>
            <a:miter lim="800000"/>
            <a:headEnd/>
            <a:tailEnd/>
          </a:ln>
        </p:spPr>
      </p:pic>
    </p:spTree>
    <p:extLst>
      <p:ext uri="{BB962C8B-B14F-4D97-AF65-F5344CB8AC3E}">
        <p14:creationId xmlns="" xmlns:p14="http://schemas.microsoft.com/office/powerpoint/2010/main" val="337080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010" y="1628800"/>
            <a:ext cx="8064896" cy="3416320"/>
          </a:xfrm>
          <a:prstGeom prst="rect">
            <a:avLst/>
          </a:prstGeom>
          <a:noFill/>
        </p:spPr>
        <p:txBody>
          <a:bodyPr wrap="square" rtlCol="0">
            <a:spAutoFit/>
          </a:bodyPr>
          <a:lstStyle/>
          <a:p>
            <a:pPr algn="ctr"/>
            <a:r>
              <a:rPr lang="es-PE" sz="1800" b="1" u="sng" dirty="0">
                <a:solidFill>
                  <a:schemeClr val="accent6">
                    <a:lumMod val="50000"/>
                  </a:schemeClr>
                </a:solidFill>
              </a:rPr>
              <a:t>OBJETIVO GENERAL</a:t>
            </a:r>
          </a:p>
          <a:p>
            <a:pPr algn="just"/>
            <a:r>
              <a:rPr lang="es-PE" sz="1800" dirty="0">
                <a:solidFill>
                  <a:schemeClr val="accent6">
                    <a:lumMod val="50000"/>
                  </a:schemeClr>
                </a:solidFill>
              </a:rPr>
              <a:t> </a:t>
            </a:r>
          </a:p>
          <a:p>
            <a:pPr algn="just"/>
            <a:r>
              <a:rPr lang="es-PE" sz="1800" dirty="0">
                <a:solidFill>
                  <a:schemeClr val="accent6">
                    <a:lumMod val="50000"/>
                  </a:schemeClr>
                </a:solidFill>
              </a:rPr>
              <a:t> </a:t>
            </a:r>
            <a:endParaRPr lang="es-PE" sz="1800" dirty="0" smtClean="0">
              <a:solidFill>
                <a:schemeClr val="accent6">
                  <a:lumMod val="50000"/>
                </a:schemeClr>
              </a:solidFill>
            </a:endParaRPr>
          </a:p>
          <a:p>
            <a:pPr algn="just"/>
            <a:endParaRPr lang="es-PE" sz="1800" dirty="0">
              <a:solidFill>
                <a:schemeClr val="accent6">
                  <a:lumMod val="50000"/>
                </a:schemeClr>
              </a:solidFill>
            </a:endParaRPr>
          </a:p>
          <a:p>
            <a:pPr algn="just"/>
            <a:r>
              <a:rPr lang="es-PE" sz="1800" dirty="0">
                <a:solidFill>
                  <a:schemeClr val="accent6">
                    <a:lumMod val="50000"/>
                  </a:schemeClr>
                </a:solidFill>
              </a:rPr>
              <a:t>Desarrollar nuestro proyecto aplicando los conocimientos adquiridos durante nuestra formación profesional; estableciendo características ideales en nuestra casa de novias, con base al nivel socioeconómico del público al que nos dirigimos. </a:t>
            </a:r>
            <a:endParaRPr lang="es-PE" sz="1800" dirty="0" smtClean="0">
              <a:solidFill>
                <a:schemeClr val="accent6">
                  <a:lumMod val="50000"/>
                </a:schemeClr>
              </a:solidFill>
            </a:endParaRPr>
          </a:p>
          <a:p>
            <a:pPr algn="just"/>
            <a:endParaRPr lang="es-PE" sz="1800" dirty="0">
              <a:solidFill>
                <a:schemeClr val="accent6">
                  <a:lumMod val="50000"/>
                </a:schemeClr>
              </a:solidFill>
            </a:endParaRPr>
          </a:p>
          <a:p>
            <a:pPr algn="just"/>
            <a:r>
              <a:rPr lang="es-PE" sz="1800" dirty="0" smtClean="0">
                <a:solidFill>
                  <a:schemeClr val="accent6">
                    <a:lumMod val="50000"/>
                  </a:schemeClr>
                </a:solidFill>
              </a:rPr>
              <a:t>El </a:t>
            </a:r>
            <a:r>
              <a:rPr lang="es-PE" sz="1800" dirty="0">
                <a:solidFill>
                  <a:schemeClr val="accent6">
                    <a:lumMod val="50000"/>
                  </a:schemeClr>
                </a:solidFill>
              </a:rPr>
              <a:t>servicio que brindaremos a nuestro cliente tendrá relación  con los requerimientos que el mismo desee.</a:t>
            </a:r>
          </a:p>
          <a:p>
            <a:pPr algn="just"/>
            <a:r>
              <a:rPr lang="es-PE" sz="1800" dirty="0"/>
              <a:t> </a:t>
            </a:r>
          </a:p>
          <a:p>
            <a:r>
              <a:rPr lang="es-PE" sz="1800" b="1" dirty="0"/>
              <a:t> </a:t>
            </a:r>
            <a:endParaRPr lang="es-PE" sz="1800" dirty="0"/>
          </a:p>
        </p:txBody>
      </p:sp>
    </p:spTree>
    <p:extLst>
      <p:ext uri="{BB962C8B-B14F-4D97-AF65-F5344CB8AC3E}">
        <p14:creationId xmlns="" xmlns:p14="http://schemas.microsoft.com/office/powerpoint/2010/main" val="3648203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204864"/>
            <a:ext cx="7272808" cy="2862322"/>
          </a:xfrm>
          <a:prstGeom prst="rect">
            <a:avLst/>
          </a:prstGeom>
          <a:noFill/>
        </p:spPr>
        <p:txBody>
          <a:bodyPr wrap="square" rtlCol="0">
            <a:spAutoFit/>
          </a:bodyPr>
          <a:lstStyle/>
          <a:p>
            <a:pPr algn="just"/>
            <a:r>
              <a:rPr lang="es-PE" sz="1800" dirty="0" smtClean="0">
                <a:solidFill>
                  <a:schemeClr val="accent6">
                    <a:lumMod val="50000"/>
                  </a:schemeClr>
                </a:solidFill>
              </a:rPr>
              <a:t>Nuestra </a:t>
            </a:r>
            <a:r>
              <a:rPr lang="es-PE" sz="1800" dirty="0">
                <a:solidFill>
                  <a:schemeClr val="accent6">
                    <a:lumMod val="50000"/>
                  </a:schemeClr>
                </a:solidFill>
              </a:rPr>
              <a:t>empresa ofrece sus servicios de venta de manera directa, </a:t>
            </a:r>
            <a:r>
              <a:rPr lang="es-PE" sz="1800" dirty="0" smtClean="0">
                <a:solidFill>
                  <a:schemeClr val="accent6">
                    <a:lumMod val="50000"/>
                  </a:schemeClr>
                </a:solidFill>
              </a:rPr>
              <a:t>quiere </a:t>
            </a:r>
            <a:r>
              <a:rPr lang="es-PE" sz="1800" dirty="0">
                <a:solidFill>
                  <a:schemeClr val="accent6">
                    <a:lumMod val="50000"/>
                  </a:schemeClr>
                </a:solidFill>
              </a:rPr>
              <a:t>decir que  nuestra cliente solicita la confección de su vestido en la tienda según sus requerimiento, le damos una cita para la prueba de vestido, se termina los detalles de la confección  y se hace la entrega del vestido final en la tienda en un plazo determinado. </a:t>
            </a:r>
          </a:p>
          <a:p>
            <a:pPr algn="just"/>
            <a:r>
              <a:rPr lang="es-PE" sz="1800" dirty="0">
                <a:solidFill>
                  <a:schemeClr val="accent6">
                    <a:lumMod val="50000"/>
                  </a:schemeClr>
                </a:solidFill>
              </a:rPr>
              <a:t> </a:t>
            </a:r>
          </a:p>
          <a:p>
            <a:pPr algn="just"/>
            <a:r>
              <a:rPr lang="es-PE" sz="1800" dirty="0">
                <a:solidFill>
                  <a:schemeClr val="accent6">
                    <a:lumMod val="50000"/>
                  </a:schemeClr>
                </a:solidFill>
              </a:rPr>
              <a:t>Ofrecemos nuestros vestidos en exhibición en las vitrinas y maniquíes en el caso de que la cliente requiera un vestido inmediatamente. </a:t>
            </a:r>
          </a:p>
          <a:p>
            <a:pPr algn="just"/>
            <a:r>
              <a:rPr lang="es-PE" sz="1800" dirty="0">
                <a:solidFill>
                  <a:schemeClr val="accent6">
                    <a:lumMod val="50000"/>
                  </a:schemeClr>
                </a:solidFill>
              </a:rPr>
              <a:t> </a:t>
            </a:r>
          </a:p>
          <a:p>
            <a:pPr algn="just"/>
            <a:endParaRPr lang="es-PE" sz="1800" dirty="0">
              <a:solidFill>
                <a:schemeClr val="accent6">
                  <a:lumMod val="50000"/>
                </a:schemeClr>
              </a:solidFill>
            </a:endParaRPr>
          </a:p>
        </p:txBody>
      </p:sp>
      <p:sp>
        <p:nvSpPr>
          <p:cNvPr id="3" name="TextBox 2"/>
          <p:cNvSpPr txBox="1"/>
          <p:nvPr/>
        </p:nvSpPr>
        <p:spPr>
          <a:xfrm>
            <a:off x="755576" y="1124744"/>
            <a:ext cx="6480720" cy="369332"/>
          </a:xfrm>
          <a:prstGeom prst="rect">
            <a:avLst/>
          </a:prstGeom>
          <a:noFill/>
        </p:spPr>
        <p:txBody>
          <a:bodyPr wrap="square" rtlCol="0">
            <a:spAutoFit/>
          </a:bodyPr>
          <a:lstStyle/>
          <a:p>
            <a:pPr marL="0" lvl="1"/>
            <a:r>
              <a:rPr lang="es-PE" sz="1800" b="1" u="sng" dirty="0" smtClean="0">
                <a:solidFill>
                  <a:schemeClr val="accent6">
                    <a:lumMod val="50000"/>
                  </a:schemeClr>
                </a:solidFill>
              </a:rPr>
              <a:t>ESTRATEGIA DE DISTRIBUCIÓN O PLAZA</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3597647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02678"/>
            <a:ext cx="7560840" cy="4247317"/>
          </a:xfrm>
          <a:prstGeom prst="rect">
            <a:avLst/>
          </a:prstGeom>
          <a:noFill/>
        </p:spPr>
        <p:txBody>
          <a:bodyPr wrap="square" rtlCol="0">
            <a:spAutoFit/>
          </a:bodyPr>
          <a:lstStyle/>
          <a:p>
            <a:pPr marL="285750" lvl="0" indent="-285750">
              <a:buFont typeface="Wingdings" pitchFamily="2" charset="2"/>
              <a:buChar char="v"/>
            </a:pPr>
            <a:r>
              <a:rPr lang="es-PE" sz="1800" dirty="0" smtClean="0">
                <a:solidFill>
                  <a:schemeClr val="accent6">
                    <a:lumMod val="50000"/>
                  </a:schemeClr>
                </a:solidFill>
              </a:rPr>
              <a:t>Nuestro </a:t>
            </a:r>
            <a:r>
              <a:rPr lang="es-PE" sz="1800" dirty="0">
                <a:solidFill>
                  <a:schemeClr val="accent6">
                    <a:lumMod val="50000"/>
                  </a:schemeClr>
                </a:solidFill>
              </a:rPr>
              <a:t>producto se promocionara a través de los medios de comunicación: comerciales televisivos, comerciales radiales, carteles de publicidad. </a:t>
            </a:r>
          </a:p>
          <a:p>
            <a:pPr marL="28575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A través de las redes sociales: Facebook, twitter, pág. Web, entre otros, en los cuales se puede visualizar nuestros productos y precios.</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Como también se realizaran campañas publicitarias: repartiendo folletos publicitarios, con la descripción de la dirección del local, algunos descuentos de nuestro producto, promociones.</a:t>
            </a:r>
          </a:p>
          <a:p>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Promocionaremos nuestra Marca: BEAUTIFUL BRIDE significa novia hermosa, de lo cual estará encargada nuestra empresa, de engreír y poner hermosas a las novias para un día especial.</a:t>
            </a:r>
          </a:p>
          <a:p>
            <a:pPr lvl="0"/>
            <a:endParaRPr lang="es-PE" sz="1800" dirty="0">
              <a:solidFill>
                <a:schemeClr val="accent6">
                  <a:lumMod val="50000"/>
                </a:schemeClr>
              </a:solidFill>
            </a:endParaRPr>
          </a:p>
          <a:p>
            <a:endParaRPr lang="es-PE" sz="1800" dirty="0">
              <a:solidFill>
                <a:schemeClr val="accent6">
                  <a:lumMod val="50000"/>
                </a:schemeClr>
              </a:solidFill>
            </a:endParaRPr>
          </a:p>
        </p:txBody>
      </p:sp>
      <p:sp>
        <p:nvSpPr>
          <p:cNvPr id="3" name="TextBox 2"/>
          <p:cNvSpPr txBox="1"/>
          <p:nvPr/>
        </p:nvSpPr>
        <p:spPr>
          <a:xfrm>
            <a:off x="792952" y="495256"/>
            <a:ext cx="3707040" cy="369332"/>
          </a:xfrm>
          <a:prstGeom prst="rect">
            <a:avLst/>
          </a:prstGeom>
          <a:noFill/>
        </p:spPr>
        <p:txBody>
          <a:bodyPr wrap="none" rtlCol="0">
            <a:spAutoFit/>
          </a:bodyPr>
          <a:lstStyle/>
          <a:p>
            <a:pPr marL="0" lvl="1"/>
            <a:r>
              <a:rPr lang="es-PE" sz="1800" b="1" u="sng" dirty="0" smtClean="0">
                <a:solidFill>
                  <a:schemeClr val="accent6">
                    <a:lumMod val="50000"/>
                  </a:schemeClr>
                </a:solidFill>
              </a:rPr>
              <a:t>ESTRATEGIA DE PROMOCIÓN</a:t>
            </a:r>
            <a:endParaRPr lang="es-PE" sz="1800" dirty="0" smtClean="0">
              <a:solidFill>
                <a:schemeClr val="accent6">
                  <a:lumMod val="50000"/>
                </a:schemeClr>
              </a:solidFill>
            </a:endParaRPr>
          </a:p>
        </p:txBody>
      </p:sp>
      <p:pic>
        <p:nvPicPr>
          <p:cNvPr id="4" name="Picture 3"/>
          <p:cNvPicPr/>
          <p:nvPr/>
        </p:nvPicPr>
        <p:blipFill rotWithShape="1">
          <a:blip r:embed="rId2" cstate="print">
            <a:extLst>
              <a:ext uri="{28A0092B-C50C-407E-A947-70E740481C1C}">
                <a14:useLocalDpi xmlns="" xmlns:a14="http://schemas.microsoft.com/office/drawing/2010/main" val="0"/>
              </a:ext>
            </a:extLst>
          </a:blip>
          <a:srcRect l="32176" t="36420" r="28935" b="49382"/>
          <a:stretch/>
        </p:blipFill>
        <p:spPr bwMode="auto">
          <a:xfrm>
            <a:off x="1945955" y="4941168"/>
            <a:ext cx="5612130" cy="15367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113195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794" y="333186"/>
            <a:ext cx="7632848" cy="2308324"/>
          </a:xfrm>
          <a:prstGeom prst="rect">
            <a:avLst/>
          </a:prstGeom>
          <a:noFill/>
        </p:spPr>
        <p:txBody>
          <a:bodyPr wrap="square" rtlCol="0">
            <a:spAutoFit/>
          </a:bodyPr>
          <a:lstStyle/>
          <a:p>
            <a:r>
              <a:rPr lang="es-PE" sz="1800" b="1" dirty="0">
                <a:solidFill>
                  <a:schemeClr val="accent6">
                    <a:lumMod val="50000"/>
                  </a:schemeClr>
                </a:solidFill>
              </a:rPr>
              <a:t> </a:t>
            </a:r>
            <a:endParaRPr lang="es-PE" sz="1800" dirty="0">
              <a:solidFill>
                <a:schemeClr val="accent6">
                  <a:lumMod val="50000"/>
                </a:schemeClr>
              </a:solidFill>
            </a:endParaRPr>
          </a:p>
          <a:p>
            <a:pPr marL="285750" lvl="0" indent="-285750">
              <a:buFont typeface="Wingdings" pitchFamily="2" charset="2"/>
              <a:buChar char="q"/>
            </a:pPr>
            <a:r>
              <a:rPr lang="es-PE" sz="1800" b="1" dirty="0">
                <a:solidFill>
                  <a:schemeClr val="accent6">
                    <a:lumMod val="50000"/>
                  </a:schemeClr>
                </a:solidFill>
              </a:rPr>
              <a:t>Nuestro lema comercial: </a:t>
            </a:r>
            <a:endParaRPr lang="es-PE" sz="1800" dirty="0">
              <a:solidFill>
                <a:schemeClr val="accent6">
                  <a:lumMod val="50000"/>
                </a:schemeClr>
              </a:solidFill>
            </a:endParaRPr>
          </a:p>
          <a:p>
            <a:r>
              <a:rPr lang="es-PE" sz="1800" b="1" dirty="0">
                <a:solidFill>
                  <a:schemeClr val="accent6">
                    <a:lumMod val="50000"/>
                  </a:schemeClr>
                </a:solidFill>
              </a:rPr>
              <a:t> </a:t>
            </a:r>
            <a:endParaRPr lang="es-PE" sz="1800" dirty="0">
              <a:solidFill>
                <a:schemeClr val="accent6">
                  <a:lumMod val="50000"/>
                </a:schemeClr>
              </a:solidFill>
            </a:endParaRPr>
          </a:p>
          <a:p>
            <a:r>
              <a:rPr lang="es-PE" sz="1800" dirty="0">
                <a:solidFill>
                  <a:schemeClr val="accent6">
                    <a:lumMod val="50000"/>
                  </a:schemeClr>
                </a:solidFill>
              </a:rPr>
              <a:t>“SI EL DIA DE TU BODA QUIERES BRILLAR VEN A BEAUTIFUL BRIDE”</a:t>
            </a:r>
          </a:p>
          <a:p>
            <a:r>
              <a:rPr lang="es-PE" sz="1800" dirty="0">
                <a:solidFill>
                  <a:schemeClr val="accent6">
                    <a:lumMod val="50000"/>
                  </a:schemeClr>
                </a:solidFill>
              </a:rPr>
              <a:t> </a:t>
            </a:r>
          </a:p>
          <a:p>
            <a:r>
              <a:rPr lang="es-PE" sz="1800" dirty="0">
                <a:solidFill>
                  <a:schemeClr val="accent6">
                    <a:lumMod val="50000"/>
                  </a:schemeClr>
                </a:solidFill>
              </a:rPr>
              <a:t> </a:t>
            </a:r>
          </a:p>
          <a:p>
            <a:pPr marL="285750" lvl="0" indent="-285750">
              <a:buFont typeface="Wingdings" pitchFamily="2" charset="2"/>
              <a:buChar char="q"/>
            </a:pPr>
            <a:r>
              <a:rPr lang="es-PE" sz="1800" b="1" dirty="0">
                <a:solidFill>
                  <a:schemeClr val="accent6">
                    <a:lumMod val="50000"/>
                  </a:schemeClr>
                </a:solidFill>
              </a:rPr>
              <a:t>Logotipo: </a:t>
            </a:r>
            <a:endParaRPr lang="es-PE" sz="1800" dirty="0">
              <a:solidFill>
                <a:schemeClr val="accent6">
                  <a:lumMod val="50000"/>
                </a:schemeClr>
              </a:solidFill>
            </a:endParaRPr>
          </a:p>
          <a:p>
            <a:endParaRPr lang="es-PE" sz="1800" dirty="0">
              <a:solidFill>
                <a:schemeClr val="accent6">
                  <a:lumMod val="50000"/>
                </a:schemeClr>
              </a:solidFill>
            </a:endParaRPr>
          </a:p>
        </p:txBody>
      </p:sp>
      <p:pic>
        <p:nvPicPr>
          <p:cNvPr id="5" name="6 Imagen" descr="Sin título.png"/>
          <p:cNvPicPr/>
          <p:nvPr/>
        </p:nvPicPr>
        <p:blipFill>
          <a:blip r:embed="rId2" cstate="print"/>
          <a:stretch>
            <a:fillRect/>
          </a:stretch>
        </p:blipFill>
        <p:spPr>
          <a:xfrm>
            <a:off x="2627784" y="2641510"/>
            <a:ext cx="3960440" cy="2947730"/>
          </a:xfrm>
          <a:prstGeom prst="rect">
            <a:avLst/>
          </a:prstGeom>
        </p:spPr>
      </p:pic>
    </p:spTree>
    <p:extLst>
      <p:ext uri="{BB962C8B-B14F-4D97-AF65-F5344CB8AC3E}">
        <p14:creationId xmlns="" xmlns:p14="http://schemas.microsoft.com/office/powerpoint/2010/main" val="232625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164775"/>
            <a:ext cx="7344816" cy="1200329"/>
          </a:xfrm>
          <a:prstGeom prst="rect">
            <a:avLst/>
          </a:prstGeom>
          <a:noFill/>
        </p:spPr>
        <p:txBody>
          <a:bodyPr wrap="square" rtlCol="0">
            <a:spAutoFit/>
          </a:bodyPr>
          <a:lstStyle/>
          <a:p>
            <a:pPr marL="285750" lvl="0" indent="-285750" algn="just">
              <a:buFont typeface="Wingdings" pitchFamily="2" charset="2"/>
              <a:buChar char="v"/>
            </a:pPr>
            <a:r>
              <a:rPr lang="es-PE" sz="1800" dirty="0" smtClean="0">
                <a:solidFill>
                  <a:schemeClr val="accent6">
                    <a:lumMod val="50000"/>
                  </a:schemeClr>
                </a:solidFill>
              </a:rPr>
              <a:t>Cualquier </a:t>
            </a:r>
            <a:r>
              <a:rPr lang="es-PE" sz="1800" dirty="0">
                <a:solidFill>
                  <a:schemeClr val="accent6">
                    <a:lumMod val="50000"/>
                  </a:schemeClr>
                </a:solidFill>
              </a:rPr>
              <a:t>queja o sugerencia de nuestros clientes, ya sea de nuestro producto o atención, se atenderá a la brevedad posible para que nuestros clientes se sientan atendidos y así mejorar en el servicio</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p:txBody>
      </p:sp>
      <p:sp>
        <p:nvSpPr>
          <p:cNvPr id="3" name="TextBox 2"/>
          <p:cNvSpPr txBox="1"/>
          <p:nvPr/>
        </p:nvSpPr>
        <p:spPr>
          <a:xfrm>
            <a:off x="514665" y="2476053"/>
            <a:ext cx="6548075" cy="369332"/>
          </a:xfrm>
          <a:prstGeom prst="rect">
            <a:avLst/>
          </a:prstGeom>
          <a:noFill/>
        </p:spPr>
        <p:txBody>
          <a:bodyPr wrap="none" rtlCol="0">
            <a:spAutoFit/>
          </a:bodyPr>
          <a:lstStyle/>
          <a:p>
            <a:pPr marL="0" lvl="1"/>
            <a:r>
              <a:rPr lang="es-PE" sz="1800" b="1" u="sng" dirty="0" smtClean="0">
                <a:solidFill>
                  <a:schemeClr val="accent6">
                    <a:lumMod val="50000"/>
                  </a:schemeClr>
                </a:solidFill>
              </a:rPr>
              <a:t>ESTRATEGIA DE SERVICIO AL CLIENTE O POSTVENTA</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736426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683568" y="1988840"/>
            <a:ext cx="4823053" cy="369332"/>
          </a:xfrm>
          <a:prstGeom prst="rect">
            <a:avLst/>
          </a:prstGeom>
          <a:noFill/>
        </p:spPr>
        <p:txBody>
          <a:bodyPr wrap="square" rtlCol="0">
            <a:spAutoFit/>
          </a:bodyPr>
          <a:lstStyle/>
          <a:p>
            <a:pPr marL="0" lvl="1"/>
            <a:r>
              <a:rPr lang="es-PE" sz="1800" b="1" u="sng" dirty="0" smtClean="0">
                <a:solidFill>
                  <a:schemeClr val="accent6">
                    <a:lumMod val="50000"/>
                  </a:schemeClr>
                </a:solidFill>
              </a:rPr>
              <a:t>ESTRATEGIA </a:t>
            </a:r>
            <a:r>
              <a:rPr lang="es-PE" sz="1800" b="1" u="sng" dirty="0">
                <a:solidFill>
                  <a:schemeClr val="accent6">
                    <a:lumMod val="50000"/>
                  </a:schemeClr>
                </a:solidFill>
              </a:rPr>
              <a:t>DE </a:t>
            </a:r>
            <a:r>
              <a:rPr lang="es-PE" sz="1800" b="1" u="sng" dirty="0" smtClean="0">
                <a:solidFill>
                  <a:schemeClr val="accent6">
                    <a:lumMod val="50000"/>
                  </a:schemeClr>
                </a:solidFill>
              </a:rPr>
              <a:t>POSICIONAMIENTO</a:t>
            </a:r>
            <a:endParaRPr lang="es-PE" sz="1800" b="1" dirty="0">
              <a:solidFill>
                <a:schemeClr val="accent6">
                  <a:lumMod val="50000"/>
                </a:schemeClr>
              </a:solidFill>
            </a:endParaRPr>
          </a:p>
        </p:txBody>
      </p:sp>
      <p:sp>
        <p:nvSpPr>
          <p:cNvPr id="3" name="TextBox 4"/>
          <p:cNvSpPr txBox="1"/>
          <p:nvPr/>
        </p:nvSpPr>
        <p:spPr>
          <a:xfrm>
            <a:off x="1187624" y="2539236"/>
            <a:ext cx="7272808" cy="2308324"/>
          </a:xfrm>
          <a:prstGeom prst="rect">
            <a:avLst/>
          </a:prstGeom>
          <a:noFill/>
        </p:spPr>
        <p:txBody>
          <a:bodyPr wrap="square" rtlCol="0">
            <a:spAutoFit/>
          </a:bodyPr>
          <a:lstStyle/>
          <a:p>
            <a:pPr algn="just"/>
            <a:r>
              <a:rPr lang="es-PE" sz="1800" dirty="0">
                <a:solidFill>
                  <a:schemeClr val="accent6">
                    <a:lumMod val="50000"/>
                  </a:schemeClr>
                </a:solidFill>
              </a:rPr>
              <a:t>El posicionamiento de nuestra empresa, se basa en nuestro producto principal, en el diseño y confección de vestidos de novia, utilizando como estrategia la elaboración de cada vestido único para cada novia tomando las nuevas tendencias con un toque clásico, diferenciándola de otra por su diseño según la clienta. La manera de captación  será innovada según el crecimiento de nuestra empresa, al mismo tiempo mejoraran las estrategias de posicionamiento, con la finalidad de aumentar nuestro público objetivo.</a:t>
            </a:r>
          </a:p>
          <a:p>
            <a:pPr algn="just"/>
            <a:endParaRPr lang="es-PE" sz="1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2607295"/>
            <a:ext cx="6408712" cy="461665"/>
          </a:xfrm>
          <a:prstGeom prst="rect">
            <a:avLst/>
          </a:prstGeom>
          <a:noFill/>
        </p:spPr>
        <p:txBody>
          <a:bodyPr wrap="square" rtlCol="0">
            <a:spAutoFit/>
          </a:bodyPr>
          <a:lstStyle/>
          <a:p>
            <a:pPr algn="ctr"/>
            <a:r>
              <a:rPr lang="es-ES" b="1" dirty="0" smtClean="0">
                <a:solidFill>
                  <a:schemeClr val="accent6">
                    <a:lumMod val="50000"/>
                  </a:schemeClr>
                </a:solidFill>
              </a:rPr>
              <a:t>PLAN DE OPERACIONES</a:t>
            </a:r>
            <a:endParaRPr lang="es-E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521" y="1268760"/>
            <a:ext cx="6984776" cy="4524315"/>
          </a:xfrm>
          <a:prstGeom prst="rect">
            <a:avLst/>
          </a:prstGeom>
          <a:noFill/>
        </p:spPr>
        <p:txBody>
          <a:bodyPr wrap="square" rtlCol="0">
            <a:spAutoFit/>
          </a:bodyPr>
          <a:lstStyle/>
          <a:p>
            <a:pPr marL="285750" lvl="0" indent="-285750">
              <a:buFont typeface="Wingdings" pitchFamily="2" charset="2"/>
              <a:buChar char="v"/>
            </a:pPr>
            <a:r>
              <a:rPr lang="es-PE" sz="1800" dirty="0" smtClean="0">
                <a:solidFill>
                  <a:schemeClr val="accent6">
                    <a:lumMod val="50000"/>
                  </a:schemeClr>
                </a:solidFill>
              </a:rPr>
              <a:t>Confeccionar 12 </a:t>
            </a:r>
            <a:r>
              <a:rPr lang="es-PE" sz="1800" dirty="0">
                <a:solidFill>
                  <a:schemeClr val="accent6">
                    <a:lumMod val="50000"/>
                  </a:schemeClr>
                </a:solidFill>
              </a:rPr>
              <a:t>vestidos mensuales, teniendo una confección de </a:t>
            </a:r>
            <a:r>
              <a:rPr lang="es-PE" sz="1800" dirty="0" smtClean="0">
                <a:solidFill>
                  <a:schemeClr val="accent6">
                    <a:lumMod val="50000"/>
                  </a:schemeClr>
                </a:solidFill>
              </a:rPr>
              <a:t>144 </a:t>
            </a:r>
            <a:r>
              <a:rPr lang="es-PE" sz="1800" dirty="0">
                <a:solidFill>
                  <a:schemeClr val="accent6">
                    <a:lumMod val="50000"/>
                  </a:schemeClr>
                </a:solidFill>
              </a:rPr>
              <a:t>vestidos anuales</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Cumplir con la entrega del producto terminado en </a:t>
            </a:r>
            <a:r>
              <a:rPr lang="es-PE" sz="1800" dirty="0" smtClean="0">
                <a:solidFill>
                  <a:schemeClr val="accent6">
                    <a:lumMod val="50000"/>
                  </a:schemeClr>
                </a:solidFill>
              </a:rPr>
              <a:t>90 </a:t>
            </a:r>
            <a:r>
              <a:rPr lang="es-PE" sz="1800" dirty="0">
                <a:solidFill>
                  <a:schemeClr val="accent6">
                    <a:lumMod val="50000"/>
                  </a:schemeClr>
                </a:solidFill>
              </a:rPr>
              <a:t>días</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Mejorar  la calidad de producción, a través de innovar  las máquinas y los materiales pasaran por un control de calidad antes de su uso</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Mantener un orden en el proceso de producción y elaboración de nuestros productos por parte de nuestro personal</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Capacitar a nuestro personal con las nuevas tendencias en vestidos de novia, para poder estar a la  vanguardia</a:t>
            </a:r>
            <a:r>
              <a:rPr lang="es-PE" sz="1800" dirty="0" smtClean="0">
                <a:solidFill>
                  <a:schemeClr val="accent6">
                    <a:lumMod val="50000"/>
                  </a:schemeClr>
                </a:solidFill>
              </a:rPr>
              <a:t>.</a:t>
            </a:r>
          </a:p>
          <a:p>
            <a:pPr marL="285750" lvl="0" indent="-285750">
              <a:buFont typeface="Wingdings" pitchFamily="2" charset="2"/>
              <a:buChar char="v"/>
            </a:pPr>
            <a:endParaRPr lang="es-PE" sz="1800" dirty="0">
              <a:solidFill>
                <a:schemeClr val="accent6">
                  <a:lumMod val="50000"/>
                </a:schemeClr>
              </a:solidFill>
            </a:endParaRPr>
          </a:p>
          <a:p>
            <a:pPr marL="285750" lvl="0" indent="-285750">
              <a:buFont typeface="Wingdings" pitchFamily="2" charset="2"/>
              <a:buChar char="v"/>
            </a:pPr>
            <a:r>
              <a:rPr lang="es-PE" sz="1800" dirty="0">
                <a:solidFill>
                  <a:schemeClr val="accent6">
                    <a:lumMod val="50000"/>
                  </a:schemeClr>
                </a:solidFill>
              </a:rPr>
              <a:t>Limpieza constante del local, para una buena imagen de la compañía.</a:t>
            </a:r>
          </a:p>
          <a:p>
            <a:endParaRPr lang="es-PE" sz="1800" dirty="0">
              <a:solidFill>
                <a:schemeClr val="accent6">
                  <a:lumMod val="50000"/>
                </a:schemeClr>
              </a:solidFill>
            </a:endParaRPr>
          </a:p>
        </p:txBody>
      </p:sp>
      <p:sp>
        <p:nvSpPr>
          <p:cNvPr id="3" name="TextBox 2"/>
          <p:cNvSpPr txBox="1"/>
          <p:nvPr/>
        </p:nvSpPr>
        <p:spPr>
          <a:xfrm>
            <a:off x="653239" y="620688"/>
            <a:ext cx="4206793" cy="369332"/>
          </a:xfrm>
          <a:prstGeom prst="rect">
            <a:avLst/>
          </a:prstGeom>
          <a:noFill/>
        </p:spPr>
        <p:txBody>
          <a:bodyPr wrap="none" rtlCol="0">
            <a:spAutoFit/>
          </a:bodyPr>
          <a:lstStyle/>
          <a:p>
            <a:pPr lvl="1"/>
            <a:r>
              <a:rPr lang="es-PE" sz="1800" b="1" u="sng" dirty="0" smtClean="0">
                <a:solidFill>
                  <a:schemeClr val="accent6">
                    <a:lumMod val="50000"/>
                  </a:schemeClr>
                </a:solidFill>
              </a:rPr>
              <a:t>OBJETIVOS DE OPERACIONES</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4003256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24744"/>
            <a:ext cx="7848872" cy="1200329"/>
          </a:xfrm>
          <a:prstGeom prst="rect">
            <a:avLst/>
          </a:prstGeom>
          <a:noFill/>
        </p:spPr>
        <p:txBody>
          <a:bodyPr wrap="square" rtlCol="0">
            <a:spAutoFit/>
          </a:bodyPr>
          <a:lstStyle/>
          <a:p>
            <a:r>
              <a:rPr lang="es-PE" sz="1800" b="1" dirty="0">
                <a:solidFill>
                  <a:schemeClr val="accent6">
                    <a:lumMod val="50000"/>
                  </a:schemeClr>
                </a:solidFill>
              </a:rPr>
              <a:t> </a:t>
            </a:r>
            <a:r>
              <a:rPr lang="es-PE" sz="1800" b="1" dirty="0" smtClean="0">
                <a:solidFill>
                  <a:schemeClr val="accent6">
                    <a:lumMod val="50000"/>
                  </a:schemeClr>
                </a:solidFill>
              </a:rPr>
              <a:t>ACTIVIDADES </a:t>
            </a:r>
            <a:r>
              <a:rPr lang="es-PE" sz="1800" b="1" dirty="0">
                <a:solidFill>
                  <a:schemeClr val="accent6">
                    <a:lumMod val="50000"/>
                  </a:schemeClr>
                </a:solidFill>
              </a:rPr>
              <a:t>PREVIAS AL INICIO DE LA PRODUCCIÓN</a:t>
            </a:r>
            <a:endParaRPr lang="es-PE" sz="1800" dirty="0">
              <a:solidFill>
                <a:schemeClr val="accent6">
                  <a:lumMod val="50000"/>
                </a:schemeClr>
              </a:solidFill>
            </a:endParaRPr>
          </a:p>
          <a:p>
            <a:r>
              <a:rPr lang="es-PE" sz="1800" b="1" dirty="0">
                <a:solidFill>
                  <a:schemeClr val="accent6">
                    <a:lumMod val="50000"/>
                  </a:schemeClr>
                </a:solidFill>
              </a:rPr>
              <a:t> </a:t>
            </a:r>
            <a:endParaRPr lang="es-PE" sz="1800" dirty="0">
              <a:solidFill>
                <a:schemeClr val="accent6">
                  <a:lumMod val="50000"/>
                </a:schemeClr>
              </a:solidFill>
            </a:endParaRPr>
          </a:p>
          <a:p>
            <a:pPr algn="ctr"/>
            <a:r>
              <a:rPr lang="es-PE" sz="1800" dirty="0">
                <a:solidFill>
                  <a:schemeClr val="accent6">
                    <a:lumMod val="50000"/>
                  </a:schemeClr>
                </a:solidFill>
              </a:rPr>
              <a:t>FLUJOGRAMA 1: MATERIA PRIMA</a:t>
            </a:r>
          </a:p>
          <a:p>
            <a:endParaRPr lang="es-PE" sz="1800" dirty="0">
              <a:solidFill>
                <a:schemeClr val="accent6">
                  <a:lumMod val="50000"/>
                </a:schemeClr>
              </a:solidFill>
            </a:endParaRPr>
          </a:p>
        </p:txBody>
      </p:sp>
      <p:sp>
        <p:nvSpPr>
          <p:cNvPr id="3" name="TextBox 2"/>
          <p:cNvSpPr txBox="1"/>
          <p:nvPr/>
        </p:nvSpPr>
        <p:spPr>
          <a:xfrm>
            <a:off x="342837" y="564797"/>
            <a:ext cx="4680520" cy="369332"/>
          </a:xfrm>
          <a:prstGeom prst="rect">
            <a:avLst/>
          </a:prstGeom>
          <a:noFill/>
        </p:spPr>
        <p:txBody>
          <a:bodyPr wrap="square" rtlCol="0">
            <a:spAutoFit/>
          </a:bodyPr>
          <a:lstStyle/>
          <a:p>
            <a:pPr marL="0" lvl="1"/>
            <a:r>
              <a:rPr lang="es-PE" sz="1800" b="1" u="sng" dirty="0" smtClean="0">
                <a:solidFill>
                  <a:schemeClr val="accent6">
                    <a:lumMod val="50000"/>
                  </a:schemeClr>
                </a:solidFill>
              </a:rPr>
              <a:t>DESCRIPCION DEL PROCESO:</a:t>
            </a:r>
            <a:endParaRPr lang="es-PE" sz="1800" dirty="0" smtClean="0">
              <a:solidFill>
                <a:schemeClr val="accent6">
                  <a:lumMod val="50000"/>
                </a:schemeClr>
              </a:solidFill>
            </a:endParaRPr>
          </a:p>
        </p:txBody>
      </p:sp>
      <p:graphicFrame>
        <p:nvGraphicFramePr>
          <p:cNvPr id="4" name="Diagram 3"/>
          <p:cNvGraphicFramePr/>
          <p:nvPr>
            <p:extLst>
              <p:ext uri="{D42A27DB-BD31-4B8C-83A1-F6EECF244321}">
                <p14:modId xmlns="" xmlns:p14="http://schemas.microsoft.com/office/powerpoint/2010/main" val="1478796383"/>
              </p:ext>
            </p:extLst>
          </p:nvPr>
        </p:nvGraphicFramePr>
        <p:xfrm>
          <a:off x="2409381" y="2564904"/>
          <a:ext cx="4253230" cy="354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51504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136904" cy="1200329"/>
          </a:xfrm>
          <a:prstGeom prst="rect">
            <a:avLst/>
          </a:prstGeom>
          <a:noFill/>
        </p:spPr>
        <p:txBody>
          <a:bodyPr wrap="square" rtlCol="0">
            <a:spAutoFit/>
          </a:bodyPr>
          <a:lstStyle/>
          <a:p>
            <a:pPr lvl="2"/>
            <a:r>
              <a:rPr lang="es-PE" sz="1800" b="1" dirty="0" smtClean="0">
                <a:solidFill>
                  <a:schemeClr val="accent6">
                    <a:lumMod val="50000"/>
                  </a:schemeClr>
                </a:solidFill>
              </a:rPr>
              <a:t>PROCESO </a:t>
            </a:r>
            <a:r>
              <a:rPr lang="es-PE" sz="1800" b="1" dirty="0">
                <a:solidFill>
                  <a:schemeClr val="accent6">
                    <a:lumMod val="50000"/>
                  </a:schemeClr>
                </a:solidFill>
              </a:rPr>
              <a:t>DE PRODUCCION DEL BIEN O SERVICIO</a:t>
            </a:r>
            <a:endParaRPr lang="es-PE" sz="1800" dirty="0">
              <a:solidFill>
                <a:schemeClr val="accent6">
                  <a:lumMod val="50000"/>
                </a:schemeClr>
              </a:solidFill>
            </a:endParaRPr>
          </a:p>
          <a:p>
            <a:r>
              <a:rPr lang="es-PE" sz="1800" b="1" dirty="0">
                <a:solidFill>
                  <a:schemeClr val="accent6">
                    <a:lumMod val="50000"/>
                  </a:schemeClr>
                </a:solidFill>
              </a:rPr>
              <a:t> </a:t>
            </a:r>
            <a:endParaRPr lang="es-PE" sz="1800" dirty="0">
              <a:solidFill>
                <a:schemeClr val="accent6">
                  <a:lumMod val="50000"/>
                </a:schemeClr>
              </a:solidFill>
            </a:endParaRPr>
          </a:p>
          <a:p>
            <a:pPr algn="ctr"/>
            <a:r>
              <a:rPr lang="es-PE" sz="1800" dirty="0">
                <a:solidFill>
                  <a:schemeClr val="accent6">
                    <a:lumMod val="50000"/>
                  </a:schemeClr>
                </a:solidFill>
              </a:rPr>
              <a:t>FLUJOGRAMA 2:</a:t>
            </a:r>
          </a:p>
          <a:p>
            <a:endParaRPr lang="es-PE" sz="1800" dirty="0">
              <a:solidFill>
                <a:schemeClr val="accent6">
                  <a:lumMod val="50000"/>
                </a:schemeClr>
              </a:solidFill>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3079062797"/>
              </p:ext>
            </p:extLst>
          </p:nvPr>
        </p:nvGraphicFramePr>
        <p:xfrm>
          <a:off x="2627784" y="1484784"/>
          <a:ext cx="2718817" cy="4742750"/>
        </p:xfrm>
        <a:graphic>
          <a:graphicData uri="http://schemas.openxmlformats.org/presentationml/2006/ole">
            <p:oleObj spid="_x0000_s2063" r:id="rId3" imgW="2969260" imgH="5173980" progId="">
              <p:embed/>
            </p:oleObj>
          </a:graphicData>
        </a:graphic>
      </p:graphicFrame>
      <p:cxnSp>
        <p:nvCxnSpPr>
          <p:cNvPr id="4" name="Straight Arrow Connector 3"/>
          <p:cNvCxnSpPr>
            <a:cxnSpLocks/>
          </p:cNvCxnSpPr>
          <p:nvPr/>
        </p:nvCxnSpPr>
        <p:spPr>
          <a:xfrm>
            <a:off x="5353670" y="5880958"/>
            <a:ext cx="299085"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 name="Rounded Rectangle 4"/>
          <p:cNvSpPr>
            <a:spLocks/>
          </p:cNvSpPr>
          <p:nvPr/>
        </p:nvSpPr>
        <p:spPr>
          <a:xfrm>
            <a:off x="5652120" y="5661248"/>
            <a:ext cx="1056005" cy="504190"/>
          </a:xfrm>
          <a:prstGeom prst="round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1100">
                <a:effectLst/>
                <a:ea typeface="Times New Roman"/>
                <a:cs typeface="Times New Roman"/>
              </a:rPr>
              <a:t>FIN</a:t>
            </a:r>
          </a:p>
        </p:txBody>
      </p:sp>
    </p:spTree>
    <p:extLst>
      <p:ext uri="{BB962C8B-B14F-4D97-AF65-F5344CB8AC3E}">
        <p14:creationId xmlns="" xmlns:p14="http://schemas.microsoft.com/office/powerpoint/2010/main" val="362418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556792"/>
            <a:ext cx="7200800" cy="3970318"/>
          </a:xfrm>
          <a:prstGeom prst="rect">
            <a:avLst/>
          </a:prstGeom>
          <a:noFill/>
        </p:spPr>
        <p:txBody>
          <a:bodyPr wrap="square" rtlCol="0">
            <a:spAutoFit/>
          </a:bodyPr>
          <a:lstStyle/>
          <a:p>
            <a:pPr lvl="0" algn="just"/>
            <a:r>
              <a:rPr lang="es-PE" sz="1800" dirty="0" smtClean="0">
                <a:solidFill>
                  <a:schemeClr val="accent6">
                    <a:lumMod val="50000"/>
                  </a:schemeClr>
                </a:solidFill>
              </a:rPr>
              <a:t>Una </a:t>
            </a:r>
            <a:r>
              <a:rPr lang="es-PE" sz="1800" dirty="0">
                <a:solidFill>
                  <a:schemeClr val="accent6">
                    <a:lumMod val="50000"/>
                  </a:schemeClr>
                </a:solidFill>
              </a:rPr>
              <a:t>vez que la clienta eligió el vestido de sus sueños, se programara la fecha de pruebas del vestido en la tienda.</a:t>
            </a:r>
          </a:p>
          <a:p>
            <a:pPr lvl="0" algn="just"/>
            <a:r>
              <a:rPr lang="es-PE" sz="1800" dirty="0">
                <a:solidFill>
                  <a:schemeClr val="accent6">
                    <a:lumMod val="50000"/>
                  </a:schemeClr>
                </a:solidFill>
              </a:rPr>
              <a:t>La primera cita se realizara en compañía de la diseñadora, con quien decidirá el modelo, tipo de tela, estilo, pedrería y demás detalles</a:t>
            </a:r>
            <a:r>
              <a:rPr lang="es-PE" sz="1800" dirty="0" smtClean="0">
                <a:solidFill>
                  <a:schemeClr val="accent6">
                    <a:lumMod val="50000"/>
                  </a:schemeClr>
                </a:solidFill>
              </a:rPr>
              <a:t>.</a:t>
            </a:r>
          </a:p>
          <a:p>
            <a:pPr lvl="0" algn="just"/>
            <a:endParaRPr lang="es-PE" sz="1800" dirty="0">
              <a:solidFill>
                <a:schemeClr val="accent6">
                  <a:lumMod val="50000"/>
                </a:schemeClr>
              </a:solidFill>
            </a:endParaRPr>
          </a:p>
          <a:p>
            <a:pPr lvl="0" algn="just"/>
            <a:r>
              <a:rPr lang="es-PE" sz="1800" dirty="0">
                <a:solidFill>
                  <a:schemeClr val="accent6">
                    <a:lumMod val="50000"/>
                  </a:schemeClr>
                </a:solidFill>
              </a:rPr>
              <a:t>Posterior a la elección de los detalles, se </a:t>
            </a:r>
            <a:r>
              <a:rPr lang="es-PE" sz="1800" dirty="0" smtClean="0">
                <a:solidFill>
                  <a:schemeClr val="accent6">
                    <a:lumMod val="50000"/>
                  </a:schemeClr>
                </a:solidFill>
              </a:rPr>
              <a:t>programara </a:t>
            </a:r>
            <a:r>
              <a:rPr lang="es-PE" sz="1800" dirty="0">
                <a:solidFill>
                  <a:schemeClr val="accent6">
                    <a:lumMod val="50000"/>
                  </a:schemeClr>
                </a:solidFill>
              </a:rPr>
              <a:t>03 </a:t>
            </a:r>
            <a:r>
              <a:rPr lang="es-PE" sz="1800" dirty="0" smtClean="0">
                <a:solidFill>
                  <a:schemeClr val="accent6">
                    <a:lumMod val="50000"/>
                  </a:schemeClr>
                </a:solidFill>
              </a:rPr>
              <a:t>citas:</a:t>
            </a:r>
          </a:p>
          <a:p>
            <a:pPr lvl="0" algn="just"/>
            <a:endParaRPr lang="es-PE" sz="1800" dirty="0" smtClean="0">
              <a:solidFill>
                <a:schemeClr val="accent6">
                  <a:lumMod val="50000"/>
                </a:schemeClr>
              </a:solidFill>
            </a:endParaRPr>
          </a:p>
          <a:p>
            <a:pPr marL="285750" lvl="0" indent="-285750" algn="just">
              <a:buFont typeface="Wingdings" pitchFamily="2" charset="2"/>
              <a:buChar char="ü"/>
            </a:pPr>
            <a:r>
              <a:rPr lang="es-PE" sz="1800" b="1" dirty="0" smtClean="0">
                <a:solidFill>
                  <a:schemeClr val="accent6">
                    <a:lumMod val="50000"/>
                  </a:schemeClr>
                </a:solidFill>
              </a:rPr>
              <a:t>La </a:t>
            </a:r>
            <a:r>
              <a:rPr lang="es-PE" sz="1800" b="1" dirty="0">
                <a:solidFill>
                  <a:schemeClr val="accent6">
                    <a:lumMod val="50000"/>
                  </a:schemeClr>
                </a:solidFill>
              </a:rPr>
              <a:t>Primera Cita: </a:t>
            </a:r>
            <a:r>
              <a:rPr lang="es-PE" sz="1800" dirty="0">
                <a:solidFill>
                  <a:schemeClr val="accent6">
                    <a:lumMod val="50000"/>
                  </a:schemeClr>
                </a:solidFill>
              </a:rPr>
              <a:t>se realizara después del corte de la tela y armado de las partes </a:t>
            </a:r>
            <a:r>
              <a:rPr lang="es-PE" sz="1800" dirty="0" smtClean="0">
                <a:solidFill>
                  <a:schemeClr val="accent6">
                    <a:lumMod val="50000"/>
                  </a:schemeClr>
                </a:solidFill>
              </a:rPr>
              <a:t>principales.</a:t>
            </a:r>
          </a:p>
          <a:p>
            <a:pPr marL="285750" lvl="0" indent="-285750" algn="just">
              <a:buFont typeface="Wingdings" pitchFamily="2" charset="2"/>
              <a:buChar char="ü"/>
            </a:pPr>
            <a:endParaRPr lang="es-PE" sz="1800" dirty="0" smtClean="0">
              <a:solidFill>
                <a:schemeClr val="accent6">
                  <a:lumMod val="50000"/>
                </a:schemeClr>
              </a:solidFill>
            </a:endParaRPr>
          </a:p>
          <a:p>
            <a:pPr marL="285750" lvl="0" indent="-285750" algn="just">
              <a:buFont typeface="Wingdings" pitchFamily="2" charset="2"/>
              <a:buChar char="ü"/>
            </a:pPr>
            <a:r>
              <a:rPr lang="es-PE" sz="1800" b="1" dirty="0" smtClean="0">
                <a:solidFill>
                  <a:schemeClr val="accent6">
                    <a:lumMod val="50000"/>
                  </a:schemeClr>
                </a:solidFill>
              </a:rPr>
              <a:t>La </a:t>
            </a:r>
            <a:r>
              <a:rPr lang="es-PE" sz="1800" b="1" dirty="0">
                <a:solidFill>
                  <a:schemeClr val="accent6">
                    <a:lumMod val="50000"/>
                  </a:schemeClr>
                </a:solidFill>
              </a:rPr>
              <a:t>segunda cita: </a:t>
            </a:r>
            <a:r>
              <a:rPr lang="es-PE" sz="1800" dirty="0">
                <a:solidFill>
                  <a:schemeClr val="accent6">
                    <a:lumMod val="50000"/>
                  </a:schemeClr>
                </a:solidFill>
              </a:rPr>
              <a:t>Cuando el vestido este forrado</a:t>
            </a:r>
            <a:r>
              <a:rPr lang="es-PE" sz="1800" dirty="0" smtClean="0">
                <a:solidFill>
                  <a:schemeClr val="accent6">
                    <a:lumMod val="50000"/>
                  </a:schemeClr>
                </a:solidFill>
              </a:rPr>
              <a:t>.</a:t>
            </a:r>
          </a:p>
          <a:p>
            <a:pPr marL="285750" lvl="0" indent="-285750" algn="just">
              <a:buFont typeface="Wingdings" pitchFamily="2" charset="2"/>
              <a:buChar char="ü"/>
            </a:pPr>
            <a:endParaRPr lang="es-PE" sz="1800" dirty="0">
              <a:solidFill>
                <a:schemeClr val="accent6">
                  <a:lumMod val="50000"/>
                </a:schemeClr>
              </a:solidFill>
            </a:endParaRPr>
          </a:p>
          <a:p>
            <a:pPr marL="285750" indent="-285750" algn="just">
              <a:buFont typeface="Wingdings" pitchFamily="2" charset="2"/>
              <a:buChar char="ü"/>
            </a:pPr>
            <a:r>
              <a:rPr lang="es-PE" sz="1800" b="1" dirty="0">
                <a:solidFill>
                  <a:schemeClr val="accent6">
                    <a:lumMod val="50000"/>
                  </a:schemeClr>
                </a:solidFill>
              </a:rPr>
              <a:t>La tercera Cita: </a:t>
            </a:r>
            <a:r>
              <a:rPr lang="es-PE" sz="1800" dirty="0">
                <a:solidFill>
                  <a:schemeClr val="accent6">
                    <a:lumMod val="50000"/>
                  </a:schemeClr>
                </a:solidFill>
              </a:rPr>
              <a:t>Cuando necesiten revisar los últimos ajustes y revisar detalles del vestido, tomando en cuenta el punto de vista de la </a:t>
            </a:r>
          </a:p>
        </p:txBody>
      </p:sp>
      <p:sp>
        <p:nvSpPr>
          <p:cNvPr id="3" name="TextBox 2"/>
          <p:cNvSpPr txBox="1"/>
          <p:nvPr/>
        </p:nvSpPr>
        <p:spPr>
          <a:xfrm>
            <a:off x="683568" y="908720"/>
            <a:ext cx="3264676" cy="369332"/>
          </a:xfrm>
          <a:prstGeom prst="rect">
            <a:avLst/>
          </a:prstGeom>
          <a:noFill/>
        </p:spPr>
        <p:txBody>
          <a:bodyPr wrap="none" rtlCol="0">
            <a:spAutoFit/>
          </a:bodyPr>
          <a:lstStyle/>
          <a:p>
            <a:pPr marL="0" lvl="2"/>
            <a:r>
              <a:rPr lang="es-PE" sz="1800" b="1" dirty="0" smtClean="0">
                <a:solidFill>
                  <a:schemeClr val="accent6">
                    <a:lumMod val="50000"/>
                  </a:schemeClr>
                </a:solidFill>
              </a:rPr>
              <a:t>Diseño y prueba del producto.</a:t>
            </a:r>
            <a:endParaRPr lang="es-PE" sz="1800" dirty="0" smtClean="0">
              <a:solidFill>
                <a:schemeClr val="accent6">
                  <a:lumMod val="50000"/>
                </a:schemeClr>
              </a:solidFill>
            </a:endParaRPr>
          </a:p>
        </p:txBody>
      </p:sp>
    </p:spTree>
    <p:extLst>
      <p:ext uri="{BB962C8B-B14F-4D97-AF65-F5344CB8AC3E}">
        <p14:creationId xmlns="" xmlns:p14="http://schemas.microsoft.com/office/powerpoint/2010/main" val="527028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72816"/>
            <a:ext cx="7776864" cy="3139321"/>
          </a:xfrm>
          <a:prstGeom prst="rect">
            <a:avLst/>
          </a:prstGeom>
          <a:noFill/>
        </p:spPr>
        <p:txBody>
          <a:bodyPr wrap="square" rtlCol="0">
            <a:spAutoFit/>
          </a:bodyPr>
          <a:lstStyle/>
          <a:p>
            <a:pPr algn="ctr"/>
            <a:r>
              <a:rPr lang="es-PE" sz="1800" b="1" u="sng" dirty="0" smtClean="0">
                <a:solidFill>
                  <a:schemeClr val="accent6">
                    <a:lumMod val="50000"/>
                  </a:schemeClr>
                </a:solidFill>
              </a:rPr>
              <a:t>OBJETIVOS </a:t>
            </a:r>
            <a:r>
              <a:rPr lang="es-PE" sz="1800" b="1" u="sng" dirty="0">
                <a:solidFill>
                  <a:schemeClr val="accent6">
                    <a:lumMod val="50000"/>
                  </a:schemeClr>
                </a:solidFill>
              </a:rPr>
              <a:t>ESPECIFICOS</a:t>
            </a:r>
          </a:p>
          <a:p>
            <a:r>
              <a:rPr lang="es-PE" sz="1800" b="1" dirty="0"/>
              <a:t> </a:t>
            </a:r>
            <a:endParaRPr lang="es-PE" sz="1800" dirty="0"/>
          </a:p>
          <a:p>
            <a:pPr marL="342900" lvl="0" indent="-342900" algn="just">
              <a:buFont typeface="Wingdings" pitchFamily="2" charset="2"/>
              <a:buChar char="ü"/>
            </a:pPr>
            <a:r>
              <a:rPr lang="es-PE" sz="1800" dirty="0">
                <a:solidFill>
                  <a:schemeClr val="accent6">
                    <a:lumMod val="50000"/>
                  </a:schemeClr>
                </a:solidFill>
              </a:rPr>
              <a:t>Crear una empresa que permita satisfacer las necesidades de nuestros clientes</a:t>
            </a:r>
            <a:r>
              <a:rPr lang="es-PE" sz="1800" dirty="0" smtClean="0">
                <a:solidFill>
                  <a:schemeClr val="accent6">
                    <a:lumMod val="50000"/>
                  </a:schemeClr>
                </a:solidFill>
              </a:rPr>
              <a:t>.</a:t>
            </a:r>
          </a:p>
          <a:p>
            <a:pPr marL="342900" lvl="0" indent="-342900" algn="just">
              <a:buFont typeface="Wingdings" pitchFamily="2" charset="2"/>
              <a:buChar char="ü"/>
            </a:pPr>
            <a:endParaRPr lang="es-PE" sz="1800" dirty="0">
              <a:solidFill>
                <a:schemeClr val="accent6">
                  <a:lumMod val="50000"/>
                </a:schemeClr>
              </a:solidFill>
            </a:endParaRPr>
          </a:p>
          <a:p>
            <a:pPr marL="342900" lvl="0" indent="-342900" algn="just">
              <a:buFont typeface="Wingdings" pitchFamily="2" charset="2"/>
              <a:buChar char="ü"/>
            </a:pPr>
            <a:r>
              <a:rPr lang="es-PE" sz="1800" dirty="0">
                <a:solidFill>
                  <a:schemeClr val="accent6">
                    <a:lumMod val="50000"/>
                  </a:schemeClr>
                </a:solidFill>
              </a:rPr>
              <a:t>Establecer estrategias adecuadas que cumplan con nuestro objetivo general, con  el fin de mantener  el crecimiento de nuestra empresa</a:t>
            </a:r>
            <a:r>
              <a:rPr lang="es-PE" sz="1800" dirty="0" smtClean="0">
                <a:solidFill>
                  <a:schemeClr val="accent6">
                    <a:lumMod val="50000"/>
                  </a:schemeClr>
                </a:solidFill>
              </a:rPr>
              <a:t>.</a:t>
            </a:r>
          </a:p>
          <a:p>
            <a:pPr marL="342900" lvl="0" indent="-342900" algn="just">
              <a:buFont typeface="Wingdings" pitchFamily="2" charset="2"/>
              <a:buChar char="ü"/>
            </a:pPr>
            <a:endParaRPr lang="es-PE" sz="1800" dirty="0">
              <a:solidFill>
                <a:schemeClr val="accent6">
                  <a:lumMod val="50000"/>
                </a:schemeClr>
              </a:solidFill>
            </a:endParaRPr>
          </a:p>
          <a:p>
            <a:pPr marL="342900" lvl="0" indent="-342900" algn="just">
              <a:buFont typeface="Wingdings" pitchFamily="2" charset="2"/>
              <a:buChar char="ü"/>
            </a:pPr>
            <a:r>
              <a:rPr lang="es-PE" sz="1800" dirty="0">
                <a:solidFill>
                  <a:schemeClr val="accent6">
                    <a:lumMod val="50000"/>
                  </a:schemeClr>
                </a:solidFill>
              </a:rPr>
              <a:t>Innovar  para mejoramiento de nuestra empresa</a:t>
            </a:r>
            <a:r>
              <a:rPr lang="es-PE" sz="1800" dirty="0" smtClean="0">
                <a:solidFill>
                  <a:schemeClr val="accent6">
                    <a:lumMod val="50000"/>
                  </a:schemeClr>
                </a:solidFill>
              </a:rPr>
              <a:t>.</a:t>
            </a:r>
          </a:p>
          <a:p>
            <a:pPr lvl="0" algn="just"/>
            <a:endParaRPr lang="es-PE" sz="1800" dirty="0">
              <a:solidFill>
                <a:schemeClr val="accent6">
                  <a:lumMod val="50000"/>
                </a:schemeClr>
              </a:solidFill>
            </a:endParaRPr>
          </a:p>
          <a:p>
            <a:pPr marL="342900" lvl="0" indent="-342900" algn="just">
              <a:buFont typeface="Wingdings" pitchFamily="2" charset="2"/>
              <a:buChar char="ü"/>
            </a:pPr>
            <a:r>
              <a:rPr lang="es-PE" sz="1800" dirty="0">
                <a:solidFill>
                  <a:schemeClr val="accent6">
                    <a:lumMod val="50000"/>
                  </a:schemeClr>
                </a:solidFill>
              </a:rPr>
              <a:t>Ofrecer un producto de alta calidad y una atención con calidez. </a:t>
            </a:r>
          </a:p>
          <a:p>
            <a:endParaRPr lang="es-PE" sz="1800" dirty="0"/>
          </a:p>
        </p:txBody>
      </p:sp>
    </p:spTree>
    <p:extLst>
      <p:ext uri="{BB962C8B-B14F-4D97-AF65-F5344CB8AC3E}">
        <p14:creationId xmlns="" xmlns:p14="http://schemas.microsoft.com/office/powerpoint/2010/main" val="2331923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517319"/>
            <a:ext cx="7920880" cy="2031325"/>
          </a:xfrm>
          <a:prstGeom prst="rect">
            <a:avLst/>
          </a:prstGeom>
          <a:noFill/>
        </p:spPr>
        <p:txBody>
          <a:bodyPr wrap="square" rtlCol="0">
            <a:spAutoFit/>
          </a:bodyPr>
          <a:lstStyle/>
          <a:p>
            <a:pPr algn="just"/>
            <a:r>
              <a:rPr lang="es-PE" sz="1800" dirty="0" smtClean="0">
                <a:solidFill>
                  <a:schemeClr val="accent6">
                    <a:lumMod val="50000"/>
                  </a:schemeClr>
                </a:solidFill>
              </a:rPr>
              <a:t>Nuestro </a:t>
            </a:r>
            <a:r>
              <a:rPr lang="es-PE" sz="1800" dirty="0">
                <a:solidFill>
                  <a:schemeClr val="accent6">
                    <a:lumMod val="50000"/>
                  </a:schemeClr>
                </a:solidFill>
              </a:rPr>
              <a:t>local está ubicado en el corazón de la provincia de </a:t>
            </a:r>
            <a:r>
              <a:rPr lang="es-PE" sz="1800" dirty="0" smtClean="0">
                <a:solidFill>
                  <a:schemeClr val="accent6">
                    <a:lumMod val="50000"/>
                  </a:schemeClr>
                </a:solidFill>
              </a:rPr>
              <a:t>Ilo.</a:t>
            </a:r>
          </a:p>
          <a:p>
            <a:pPr algn="just"/>
            <a:endParaRPr lang="es-PE" sz="1800" dirty="0">
              <a:solidFill>
                <a:schemeClr val="accent6">
                  <a:lumMod val="50000"/>
                </a:schemeClr>
              </a:solidFill>
            </a:endParaRPr>
          </a:p>
          <a:p>
            <a:pPr algn="just"/>
            <a:r>
              <a:rPr lang="es-PE" sz="1800" dirty="0">
                <a:solidFill>
                  <a:schemeClr val="accent6">
                    <a:lumMod val="50000"/>
                  </a:schemeClr>
                </a:solidFill>
              </a:rPr>
              <a:t>Estamos instalados en una intersección de dos calles principales, las cuales son:</a:t>
            </a:r>
          </a:p>
          <a:p>
            <a:pPr algn="just"/>
            <a:r>
              <a:rPr lang="es-PE" sz="1800" dirty="0">
                <a:solidFill>
                  <a:schemeClr val="accent6">
                    <a:lumMod val="50000"/>
                  </a:schemeClr>
                </a:solidFill>
              </a:rPr>
              <a:t> </a:t>
            </a:r>
          </a:p>
          <a:p>
            <a:pPr lvl="0" algn="just"/>
            <a:r>
              <a:rPr lang="es-PE" sz="1800" dirty="0">
                <a:solidFill>
                  <a:schemeClr val="accent6">
                    <a:lumMod val="50000"/>
                  </a:schemeClr>
                </a:solidFill>
              </a:rPr>
              <a:t>Calle Moquegua, la cual se encuentra al mismo nivel de la Plaza de Armas.</a:t>
            </a:r>
          </a:p>
          <a:p>
            <a:pPr lvl="0" algn="just"/>
            <a:r>
              <a:rPr lang="es-PE" sz="1800" dirty="0" smtClean="0">
                <a:solidFill>
                  <a:schemeClr val="accent6">
                    <a:lumMod val="50000"/>
                  </a:schemeClr>
                </a:solidFill>
              </a:rPr>
              <a:t>Jr. Ayacucho, </a:t>
            </a:r>
            <a:r>
              <a:rPr lang="es-PE" sz="1800" dirty="0">
                <a:solidFill>
                  <a:schemeClr val="accent6">
                    <a:lumMod val="50000"/>
                  </a:schemeClr>
                </a:solidFill>
              </a:rPr>
              <a:t>es la calle que va con dirección al Banco Interbank.</a:t>
            </a:r>
          </a:p>
          <a:p>
            <a:pPr algn="just"/>
            <a:r>
              <a:rPr lang="es-PE" sz="1800" dirty="0">
                <a:solidFill>
                  <a:schemeClr val="accent6">
                    <a:lumMod val="50000"/>
                  </a:schemeClr>
                </a:solidFill>
              </a:rPr>
              <a:t> </a:t>
            </a:r>
          </a:p>
        </p:txBody>
      </p:sp>
      <p:sp>
        <p:nvSpPr>
          <p:cNvPr id="3" name="TextBox 2"/>
          <p:cNvSpPr txBox="1"/>
          <p:nvPr/>
        </p:nvSpPr>
        <p:spPr>
          <a:xfrm>
            <a:off x="827584" y="476672"/>
            <a:ext cx="4793235" cy="1477328"/>
          </a:xfrm>
          <a:prstGeom prst="rect">
            <a:avLst/>
          </a:prstGeom>
          <a:noFill/>
        </p:spPr>
        <p:txBody>
          <a:bodyPr wrap="none" rtlCol="0">
            <a:spAutoFit/>
          </a:bodyPr>
          <a:lstStyle/>
          <a:p>
            <a:pPr marL="0" lvl="1"/>
            <a:r>
              <a:rPr lang="es-PE" sz="1800" b="1" u="sng" dirty="0" smtClean="0">
                <a:solidFill>
                  <a:schemeClr val="accent6">
                    <a:lumMod val="50000"/>
                  </a:schemeClr>
                </a:solidFill>
              </a:rPr>
              <a:t>UBICACIÓN DE LA EMPRESA</a:t>
            </a:r>
          </a:p>
          <a:p>
            <a:pPr marL="0" lvl="1"/>
            <a:endParaRPr lang="es-PE" sz="1800" b="1" dirty="0" smtClean="0">
              <a:solidFill>
                <a:schemeClr val="accent6">
                  <a:lumMod val="50000"/>
                </a:schemeClr>
              </a:solidFill>
            </a:endParaRPr>
          </a:p>
          <a:p>
            <a:pPr marL="0" lvl="1"/>
            <a:r>
              <a:rPr lang="es-PE" sz="1800" b="1" dirty="0" smtClean="0">
                <a:solidFill>
                  <a:schemeClr val="accent6">
                    <a:lumMod val="50000"/>
                  </a:schemeClr>
                </a:solidFill>
              </a:rPr>
              <a:t>   Dirección: Jr. Ayacucho  3ra cuadra Nro. 335</a:t>
            </a:r>
            <a:endParaRPr lang="es-PE" sz="1800" dirty="0" smtClean="0">
              <a:solidFill>
                <a:schemeClr val="accent6">
                  <a:lumMod val="50000"/>
                </a:schemeClr>
              </a:solidFill>
            </a:endParaRPr>
          </a:p>
          <a:p>
            <a:pPr marL="0" lvl="1"/>
            <a:endParaRPr lang="es-PE" sz="1800" dirty="0" smtClean="0">
              <a:solidFill>
                <a:schemeClr val="accent6">
                  <a:lumMod val="50000"/>
                </a:schemeClr>
              </a:solidFill>
            </a:endParaRPr>
          </a:p>
          <a:p>
            <a:pPr marL="0" lvl="1"/>
            <a:endParaRPr lang="es-PE" sz="1800" dirty="0" smtClean="0">
              <a:solidFill>
                <a:schemeClr val="accent6">
                  <a:lumMod val="50000"/>
                </a:schemeClr>
              </a:solidFill>
            </a:endParaRPr>
          </a:p>
        </p:txBody>
      </p:sp>
      <p:pic>
        <p:nvPicPr>
          <p:cNvPr id="4" name="Imagen 10"/>
          <p:cNvPicPr/>
          <p:nvPr/>
        </p:nvPicPr>
        <p:blipFill>
          <a:blip r:embed="rId2" cstate="print"/>
          <a:srcRect/>
          <a:stretch>
            <a:fillRect/>
          </a:stretch>
        </p:blipFill>
        <p:spPr bwMode="auto">
          <a:xfrm>
            <a:off x="2555776" y="3608888"/>
            <a:ext cx="3720465" cy="3003550"/>
          </a:xfrm>
          <a:prstGeom prst="rect">
            <a:avLst/>
          </a:prstGeom>
          <a:noFill/>
          <a:ln w="9525">
            <a:noFill/>
            <a:miter lim="800000"/>
            <a:headEnd/>
            <a:tailEnd/>
          </a:ln>
        </p:spPr>
      </p:pic>
    </p:spTree>
    <p:extLst>
      <p:ext uri="{BB962C8B-B14F-4D97-AF65-F5344CB8AC3E}">
        <p14:creationId xmlns="" xmlns:p14="http://schemas.microsoft.com/office/powerpoint/2010/main" val="1450716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2453987"/>
            <a:ext cx="6408712" cy="461665"/>
          </a:xfrm>
          <a:prstGeom prst="rect">
            <a:avLst/>
          </a:prstGeom>
          <a:noFill/>
        </p:spPr>
        <p:txBody>
          <a:bodyPr wrap="square" rtlCol="0">
            <a:spAutoFit/>
          </a:bodyPr>
          <a:lstStyle/>
          <a:p>
            <a:pPr algn="ctr"/>
            <a:r>
              <a:rPr lang="es-ES" b="1" dirty="0" smtClean="0">
                <a:solidFill>
                  <a:schemeClr val="accent6">
                    <a:lumMod val="50000"/>
                  </a:schemeClr>
                </a:solidFill>
              </a:rPr>
              <a:t>DISEÑO DE LA ESTRUCTURA DE RRHH</a:t>
            </a:r>
            <a:endParaRPr lang="es-E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898970027"/>
              </p:ext>
            </p:extLst>
          </p:nvPr>
        </p:nvGraphicFramePr>
        <p:xfrm>
          <a:off x="2089467" y="2085176"/>
          <a:ext cx="4965065" cy="4008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763688" y="1568956"/>
            <a:ext cx="5544616" cy="369332"/>
          </a:xfrm>
          <a:prstGeom prst="rect">
            <a:avLst/>
          </a:prstGeom>
        </p:spPr>
        <p:txBody>
          <a:bodyPr wrap="square">
            <a:spAutoFit/>
          </a:bodyPr>
          <a:lstStyle/>
          <a:p>
            <a:pPr lvl="2"/>
            <a:r>
              <a:rPr lang="es-PE" sz="1800" b="1" dirty="0" smtClean="0">
                <a:solidFill>
                  <a:schemeClr val="accent6">
                    <a:lumMod val="50000"/>
                  </a:schemeClr>
                </a:solidFill>
              </a:rPr>
              <a:t>ORGANIGRAMA DE LA EMPRESA</a:t>
            </a:r>
            <a:endParaRPr lang="es-PE" sz="1800" dirty="0">
              <a:solidFill>
                <a:schemeClr val="accent6">
                  <a:lumMod val="50000"/>
                </a:schemeClr>
              </a:solidFill>
            </a:endParaRPr>
          </a:p>
        </p:txBody>
      </p:sp>
    </p:spTree>
    <p:extLst>
      <p:ext uri="{BB962C8B-B14F-4D97-AF65-F5344CB8AC3E}">
        <p14:creationId xmlns="" xmlns:p14="http://schemas.microsoft.com/office/powerpoint/2010/main" val="2411385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75656" y="2823319"/>
            <a:ext cx="6408712" cy="830997"/>
          </a:xfrm>
          <a:prstGeom prst="rect">
            <a:avLst/>
          </a:prstGeom>
          <a:noFill/>
        </p:spPr>
        <p:txBody>
          <a:bodyPr wrap="square" rtlCol="0">
            <a:spAutoFit/>
          </a:bodyPr>
          <a:lstStyle/>
          <a:p>
            <a:pPr algn="ctr"/>
            <a:r>
              <a:rPr lang="es-ES" b="1" dirty="0" smtClean="0">
                <a:solidFill>
                  <a:schemeClr val="accent6">
                    <a:lumMod val="50000"/>
                  </a:schemeClr>
                </a:solidFill>
              </a:rPr>
              <a:t>PLAN FINANCIERO</a:t>
            </a:r>
          </a:p>
          <a:p>
            <a:pPr algn="ctr"/>
            <a:r>
              <a:rPr lang="es-ES" b="1" dirty="0" smtClean="0">
                <a:solidFill>
                  <a:schemeClr val="accent6">
                    <a:lumMod val="50000"/>
                  </a:schemeClr>
                </a:solidFill>
              </a:rPr>
              <a:t>(Hojas de </a:t>
            </a:r>
            <a:r>
              <a:rPr lang="es-ES" b="1" dirty="0" err="1" smtClean="0">
                <a:solidFill>
                  <a:schemeClr val="accent6">
                    <a:lumMod val="50000"/>
                  </a:schemeClr>
                </a:solidFill>
              </a:rPr>
              <a:t>excel</a:t>
            </a:r>
            <a:r>
              <a:rPr lang="es-ES" b="1" dirty="0" smtClean="0">
                <a:solidFill>
                  <a:schemeClr val="accent6">
                    <a:lumMod val="50000"/>
                  </a:schemeClr>
                </a:solidFill>
              </a:rPr>
              <a:t>)</a:t>
            </a:r>
            <a:endParaRPr lang="es-E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344816" cy="3416320"/>
          </a:xfrm>
          <a:prstGeom prst="rect">
            <a:avLst/>
          </a:prstGeom>
          <a:noFill/>
        </p:spPr>
        <p:txBody>
          <a:bodyPr wrap="square" rtlCol="0">
            <a:spAutoFit/>
          </a:bodyPr>
          <a:lstStyle/>
          <a:p>
            <a:pPr algn="ctr"/>
            <a:r>
              <a:rPr lang="es-PE" sz="1800" b="1" u="sng" dirty="0">
                <a:solidFill>
                  <a:schemeClr val="accent6">
                    <a:lumMod val="50000"/>
                  </a:schemeClr>
                </a:solidFill>
              </a:rPr>
              <a:t>CONCLUSIONES </a:t>
            </a:r>
            <a:endParaRPr lang="es-PE" sz="1800" dirty="0">
              <a:solidFill>
                <a:schemeClr val="accent6">
                  <a:lumMod val="50000"/>
                </a:schemeClr>
              </a:solidFill>
            </a:endParaRPr>
          </a:p>
          <a:p>
            <a:pPr algn="just"/>
            <a:r>
              <a:rPr lang="es-PE" sz="1800" b="1" dirty="0">
                <a:solidFill>
                  <a:schemeClr val="accent6">
                    <a:lumMod val="50000"/>
                  </a:schemeClr>
                </a:solidFill>
              </a:rPr>
              <a:t> </a:t>
            </a: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Nuestra clientela incrementara en </a:t>
            </a:r>
            <a:r>
              <a:rPr lang="es-PE" sz="1800">
                <a:solidFill>
                  <a:schemeClr val="accent6">
                    <a:lumMod val="50000"/>
                  </a:schemeClr>
                </a:solidFill>
              </a:rPr>
              <a:t>un </a:t>
            </a:r>
            <a:r>
              <a:rPr lang="es-PE" sz="1800" smtClean="0">
                <a:solidFill>
                  <a:schemeClr val="accent6">
                    <a:lumMod val="50000"/>
                  </a:schemeClr>
                </a:solidFill>
              </a:rPr>
              <a:t> 20%, </a:t>
            </a:r>
            <a:r>
              <a:rPr lang="es-PE" sz="1800" dirty="0">
                <a:solidFill>
                  <a:schemeClr val="accent6">
                    <a:lumMod val="50000"/>
                  </a:schemeClr>
                </a:solidFill>
              </a:rPr>
              <a:t>gracia a la atención con calidad y calidez, debido al desempeño de nuestro personal</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Nuestros productos serán entregados a tiempo gracias a la puntualidad y trabajo conjunto con nuestros proveedores</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Nuestro posicionamiento e imagen como empresa dentro de la provincia de Ilo, mejorara por nuestra actualización publicitaria y modernización de nuestro local.</a:t>
            </a:r>
          </a:p>
          <a:p>
            <a:pPr algn="just"/>
            <a:endParaRPr lang="es-PE" sz="1800" dirty="0">
              <a:solidFill>
                <a:schemeClr val="accent6">
                  <a:lumMod val="50000"/>
                </a:schemeClr>
              </a:solidFill>
            </a:endParaRPr>
          </a:p>
        </p:txBody>
      </p:sp>
    </p:spTree>
    <p:extLst>
      <p:ext uri="{BB962C8B-B14F-4D97-AF65-F5344CB8AC3E}">
        <p14:creationId xmlns="" xmlns:p14="http://schemas.microsoft.com/office/powerpoint/2010/main" val="230697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47992"/>
            <a:ext cx="7920880" cy="3416320"/>
          </a:xfrm>
          <a:prstGeom prst="rect">
            <a:avLst/>
          </a:prstGeom>
          <a:noFill/>
        </p:spPr>
        <p:txBody>
          <a:bodyPr wrap="square" rtlCol="0">
            <a:spAutoFit/>
          </a:bodyPr>
          <a:lstStyle/>
          <a:p>
            <a:pPr algn="ctr"/>
            <a:r>
              <a:rPr lang="es-PE" sz="1800" b="1" u="sng" dirty="0">
                <a:solidFill>
                  <a:schemeClr val="accent6">
                    <a:lumMod val="50000"/>
                  </a:schemeClr>
                </a:solidFill>
              </a:rPr>
              <a:t>RECOMENDACIONES</a:t>
            </a:r>
            <a:endParaRPr lang="es-PE" sz="1800" dirty="0">
              <a:solidFill>
                <a:schemeClr val="accent6">
                  <a:lumMod val="50000"/>
                </a:schemeClr>
              </a:solidFill>
            </a:endParaRPr>
          </a:p>
          <a:p>
            <a:pPr algn="just"/>
            <a:r>
              <a:rPr lang="es-PE" sz="1800" b="1" dirty="0">
                <a:solidFill>
                  <a:schemeClr val="accent6">
                    <a:lumMod val="50000"/>
                  </a:schemeClr>
                </a:solidFill>
              </a:rPr>
              <a:t> </a:t>
            </a: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BEAUTIFUL BRIDE debe estar atento a los cambios existentes en el mercado local</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Fomentar una adecuada relación entre la empresa y los clientes, colocando un libro de quejas y sugerencias, para dar solución a las dificultades que posiblemente se presenten</a:t>
            </a:r>
            <a:r>
              <a:rPr lang="es-PE" sz="1800" dirty="0" smtClean="0">
                <a:solidFill>
                  <a:schemeClr val="accent6">
                    <a:lumMod val="50000"/>
                  </a:schemeClr>
                </a:solidFill>
              </a:rPr>
              <a:t>.</a:t>
            </a:r>
          </a:p>
          <a:p>
            <a:pPr marL="285750" lvl="0" indent="-285750" algn="just">
              <a:buFont typeface="Wingdings" pitchFamily="2" charset="2"/>
              <a:buChar char="v"/>
            </a:pPr>
            <a:endParaRPr lang="es-PE" sz="1800" dirty="0">
              <a:solidFill>
                <a:schemeClr val="accent6">
                  <a:lumMod val="50000"/>
                </a:schemeClr>
              </a:solidFill>
            </a:endParaRPr>
          </a:p>
          <a:p>
            <a:pPr marL="285750" lvl="0" indent="-285750" algn="just">
              <a:buFont typeface="Wingdings" pitchFamily="2" charset="2"/>
              <a:buChar char="v"/>
            </a:pPr>
            <a:r>
              <a:rPr lang="es-PE" sz="1800" dirty="0">
                <a:solidFill>
                  <a:schemeClr val="accent6">
                    <a:lumMod val="50000"/>
                  </a:schemeClr>
                </a:solidFill>
              </a:rPr>
              <a:t>Mantener una buena relación entre los trabajadores y el sistema administrativo, con el fin de mantener un ambiente laboral adecuado.</a:t>
            </a:r>
          </a:p>
          <a:p>
            <a:pPr algn="just"/>
            <a:endParaRPr lang="es-PE" sz="1800" dirty="0">
              <a:solidFill>
                <a:schemeClr val="accent6">
                  <a:lumMod val="50000"/>
                </a:schemeClr>
              </a:solidFill>
            </a:endParaRPr>
          </a:p>
        </p:txBody>
      </p:sp>
    </p:spTree>
    <p:extLst>
      <p:ext uri="{BB962C8B-B14F-4D97-AF65-F5344CB8AC3E}">
        <p14:creationId xmlns="" xmlns:p14="http://schemas.microsoft.com/office/powerpoint/2010/main" val="348023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1988840"/>
            <a:ext cx="6408712" cy="830997"/>
          </a:xfrm>
          <a:prstGeom prst="rect">
            <a:avLst/>
          </a:prstGeom>
          <a:noFill/>
        </p:spPr>
        <p:txBody>
          <a:bodyPr wrap="square" rtlCol="0">
            <a:spAutoFit/>
          </a:bodyPr>
          <a:lstStyle/>
          <a:p>
            <a:pPr algn="ctr"/>
            <a:r>
              <a:rPr lang="es-ES" b="1" dirty="0" smtClean="0">
                <a:solidFill>
                  <a:schemeClr val="accent6">
                    <a:lumMod val="50000"/>
                  </a:schemeClr>
                </a:solidFill>
              </a:rPr>
              <a:t>FORMULACION DE NEGOCIO Y ANALISIS DE MERCADO</a:t>
            </a:r>
            <a:endParaRPr lang="es-E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772816"/>
            <a:ext cx="7560840" cy="2492990"/>
          </a:xfrm>
          <a:prstGeom prst="rect">
            <a:avLst/>
          </a:prstGeom>
          <a:noFill/>
        </p:spPr>
        <p:txBody>
          <a:bodyPr wrap="square" rtlCol="0">
            <a:spAutoFit/>
          </a:bodyPr>
          <a:lstStyle/>
          <a:p>
            <a:pPr algn="ctr"/>
            <a:r>
              <a:rPr lang="es-PE" sz="1800" b="1" dirty="0">
                <a:solidFill>
                  <a:schemeClr val="accent6">
                    <a:lumMod val="50000"/>
                  </a:schemeClr>
                </a:solidFill>
              </a:rPr>
              <a:t> </a:t>
            </a:r>
            <a:r>
              <a:rPr lang="es-PE" sz="1800" b="1" u="sng" dirty="0" smtClean="0">
                <a:solidFill>
                  <a:schemeClr val="accent6">
                    <a:lumMod val="50000"/>
                  </a:schemeClr>
                </a:solidFill>
              </a:rPr>
              <a:t>FORMULACION </a:t>
            </a:r>
            <a:r>
              <a:rPr lang="es-PE" sz="1800" b="1" u="sng" dirty="0">
                <a:solidFill>
                  <a:schemeClr val="accent6">
                    <a:lumMod val="50000"/>
                  </a:schemeClr>
                </a:solidFill>
              </a:rPr>
              <a:t>DE LA IDEA DE </a:t>
            </a:r>
            <a:r>
              <a:rPr lang="es-PE" sz="1800" b="1" u="sng" dirty="0" smtClean="0">
                <a:solidFill>
                  <a:schemeClr val="accent6">
                    <a:lumMod val="50000"/>
                  </a:schemeClr>
                </a:solidFill>
              </a:rPr>
              <a:t>NEGOCIO</a:t>
            </a:r>
          </a:p>
          <a:p>
            <a:pPr lvl="1"/>
            <a:endParaRPr lang="es-PE" sz="1800" b="1" u="sng" dirty="0" smtClean="0">
              <a:solidFill>
                <a:schemeClr val="accent6">
                  <a:lumMod val="50000"/>
                </a:schemeClr>
              </a:solidFill>
            </a:endParaRPr>
          </a:p>
          <a:p>
            <a:pPr lvl="1"/>
            <a:r>
              <a:rPr lang="es-PE" sz="600" b="1" dirty="0">
                <a:solidFill>
                  <a:schemeClr val="accent6">
                    <a:lumMod val="50000"/>
                  </a:schemeClr>
                </a:solidFill>
              </a:rPr>
              <a:t> </a:t>
            </a:r>
            <a:endParaRPr lang="es-PE" sz="3200" dirty="0">
              <a:solidFill>
                <a:schemeClr val="accent6">
                  <a:lumMod val="50000"/>
                </a:schemeClr>
              </a:solidFill>
            </a:endParaRPr>
          </a:p>
          <a:p>
            <a:pPr algn="just"/>
            <a:r>
              <a:rPr lang="es-PE" sz="1800" dirty="0">
                <a:solidFill>
                  <a:schemeClr val="accent6">
                    <a:lumMod val="50000"/>
                  </a:schemeClr>
                </a:solidFill>
              </a:rPr>
              <a:t>La idea de formar nuestra empresa nace porque nosotras como mujeres deseamos y tenemos el sueño de la boda perfecta, encontrar en un solo lugar todo lo necesario para que la novia se sienta radiante en su día especial, tomando en cuenta que en la provincia de Ilo no existe una casa de novias</a:t>
            </a:r>
            <a:r>
              <a:rPr lang="es-PE" sz="1800" dirty="0" smtClean="0">
                <a:solidFill>
                  <a:schemeClr val="accent6">
                    <a:lumMod val="50000"/>
                  </a:schemeClr>
                </a:solidFill>
              </a:rPr>
              <a:t>.</a:t>
            </a:r>
          </a:p>
          <a:p>
            <a:pPr algn="just"/>
            <a:endParaRPr lang="es-PE" dirty="0">
              <a:solidFill>
                <a:schemeClr val="accent6">
                  <a:lumMod val="50000"/>
                </a:schemeClr>
              </a:solidFill>
            </a:endParaRPr>
          </a:p>
          <a:p>
            <a:endParaRPr lang="es-PE" sz="1800" dirty="0"/>
          </a:p>
        </p:txBody>
      </p:sp>
    </p:spTree>
    <p:extLst>
      <p:ext uri="{BB962C8B-B14F-4D97-AF65-F5344CB8AC3E}">
        <p14:creationId xmlns="" xmlns:p14="http://schemas.microsoft.com/office/powerpoint/2010/main" val="107631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297" y="1506270"/>
            <a:ext cx="4176464" cy="338554"/>
          </a:xfrm>
          <a:prstGeom prst="rect">
            <a:avLst/>
          </a:prstGeom>
          <a:noFill/>
        </p:spPr>
        <p:txBody>
          <a:bodyPr wrap="square" rtlCol="0">
            <a:spAutoFit/>
          </a:bodyPr>
          <a:lstStyle/>
          <a:p>
            <a:pPr>
              <a:buFont typeface="Wingdings" pitchFamily="2" charset="2"/>
              <a:buChar char="v"/>
            </a:pPr>
            <a:r>
              <a:rPr lang="es-PE" sz="1600" b="1" dirty="0" smtClean="0">
                <a:solidFill>
                  <a:schemeClr val="accent6">
                    <a:lumMod val="50000"/>
                  </a:schemeClr>
                </a:solidFill>
              </a:rPr>
              <a:t>FACTOR </a:t>
            </a:r>
            <a:r>
              <a:rPr lang="es-PE" sz="1600" b="1" dirty="0">
                <a:solidFill>
                  <a:schemeClr val="accent6">
                    <a:lumMod val="50000"/>
                  </a:schemeClr>
                </a:solidFill>
              </a:rPr>
              <a:t>SOCIOECONÓMICO</a:t>
            </a:r>
            <a:r>
              <a:rPr lang="es-PE" sz="1600" b="1" dirty="0" smtClean="0">
                <a:solidFill>
                  <a:schemeClr val="accent6">
                    <a:lumMod val="50000"/>
                  </a:schemeClr>
                </a:solidFill>
              </a:rPr>
              <a:t>:</a:t>
            </a:r>
            <a:endParaRPr lang="es-PE" sz="1600" dirty="0">
              <a:solidFill>
                <a:schemeClr val="accent6">
                  <a:lumMod val="50000"/>
                </a:schemeClr>
              </a:solidFill>
            </a:endParaRPr>
          </a:p>
        </p:txBody>
      </p:sp>
      <p:sp>
        <p:nvSpPr>
          <p:cNvPr id="4" name="TextBox 3"/>
          <p:cNvSpPr txBox="1"/>
          <p:nvPr/>
        </p:nvSpPr>
        <p:spPr>
          <a:xfrm>
            <a:off x="1547664" y="2132856"/>
            <a:ext cx="6984776" cy="2308324"/>
          </a:xfrm>
          <a:prstGeom prst="rect">
            <a:avLst/>
          </a:prstGeom>
          <a:noFill/>
        </p:spPr>
        <p:txBody>
          <a:bodyPr wrap="square" rtlCol="0">
            <a:spAutoFit/>
          </a:bodyPr>
          <a:lstStyle/>
          <a:p>
            <a:pPr algn="just"/>
            <a:r>
              <a:rPr lang="es-PE" sz="1800" dirty="0" smtClean="0">
                <a:solidFill>
                  <a:schemeClr val="accent6">
                    <a:lumMod val="50000"/>
                  </a:schemeClr>
                </a:solidFill>
              </a:rPr>
              <a:t>La apertura de nuestra empresa en la provincia de Ilo  tendrá un mercado objetivo ya que se centra en un grupo determinado de clientes, variando en su cultura y tradiciones, a la vez será  limitado, ya que nuestro producto iría dirigido exclusivamente a las mujeres con estado civil soltera futuras novias, que constituyen uno de los factores condicionantes para la formación de nuestra empresa; teniendo en conocimiento los datos estadísticos de la población según fuente de la municipalidad provincial de ILO . </a:t>
            </a:r>
          </a:p>
        </p:txBody>
      </p:sp>
    </p:spTree>
    <p:extLst>
      <p:ext uri="{BB962C8B-B14F-4D97-AF65-F5344CB8AC3E}">
        <p14:creationId xmlns="" xmlns:p14="http://schemas.microsoft.com/office/powerpoint/2010/main" val="2574350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3578" y="1588990"/>
            <a:ext cx="6616575" cy="1569660"/>
          </a:xfrm>
          <a:prstGeom prst="rect">
            <a:avLst/>
          </a:prstGeom>
          <a:noFill/>
        </p:spPr>
        <p:txBody>
          <a:bodyPr wrap="square" rtlCol="0">
            <a:spAutoFit/>
          </a:bodyPr>
          <a:lstStyle/>
          <a:p>
            <a:pPr algn="just"/>
            <a:r>
              <a:rPr lang="es-PE" sz="1600" dirty="0" smtClean="0">
                <a:solidFill>
                  <a:schemeClr val="accent6">
                    <a:lumMod val="50000"/>
                  </a:schemeClr>
                </a:solidFill>
              </a:rPr>
              <a:t>Tenemos </a:t>
            </a:r>
            <a:r>
              <a:rPr lang="es-PE" sz="1600" dirty="0">
                <a:solidFill>
                  <a:schemeClr val="accent6">
                    <a:lumMod val="50000"/>
                  </a:schemeClr>
                </a:solidFill>
              </a:rPr>
              <a:t>dentro de nuestro plan de negocios adquirir maquinaria moderna con tecnología de última generación (Remalladora, máquina de coser, máquina de acabados, computadoras</a:t>
            </a:r>
            <a:r>
              <a:rPr lang="es-PE" sz="1600" dirty="0" smtClean="0">
                <a:solidFill>
                  <a:schemeClr val="accent6">
                    <a:lumMod val="50000"/>
                  </a:schemeClr>
                </a:solidFill>
              </a:rPr>
              <a:t>).</a:t>
            </a:r>
          </a:p>
          <a:p>
            <a:pPr algn="just"/>
            <a:endParaRPr lang="es-PE" sz="1600" dirty="0">
              <a:solidFill>
                <a:schemeClr val="accent6">
                  <a:lumMod val="50000"/>
                </a:schemeClr>
              </a:solidFill>
            </a:endParaRPr>
          </a:p>
          <a:p>
            <a:pPr algn="just"/>
            <a:r>
              <a:rPr lang="es-PE" sz="1600" dirty="0">
                <a:solidFill>
                  <a:schemeClr val="accent6">
                    <a:lumMod val="50000"/>
                  </a:schemeClr>
                </a:solidFill>
              </a:rPr>
              <a:t>Avances tecnológicos como el uso de las redes sociales (pág. web, Facebook, twitter, etc.), y la modernización de máquinas</a:t>
            </a:r>
            <a:r>
              <a:rPr lang="es-PE" sz="1600" dirty="0" smtClean="0">
                <a:solidFill>
                  <a:schemeClr val="accent6">
                    <a:lumMod val="50000"/>
                  </a:schemeClr>
                </a:solidFill>
              </a:rPr>
              <a:t>.</a:t>
            </a:r>
            <a:endParaRPr lang="es-PE" sz="1600" dirty="0">
              <a:solidFill>
                <a:schemeClr val="accent6">
                  <a:lumMod val="50000"/>
                </a:schemeClr>
              </a:solidFill>
            </a:endParaRPr>
          </a:p>
        </p:txBody>
      </p:sp>
      <p:sp>
        <p:nvSpPr>
          <p:cNvPr id="3" name="TextBox 2"/>
          <p:cNvSpPr txBox="1"/>
          <p:nvPr/>
        </p:nvSpPr>
        <p:spPr>
          <a:xfrm>
            <a:off x="611560" y="1086094"/>
            <a:ext cx="3236527" cy="338554"/>
          </a:xfrm>
          <a:prstGeom prst="rect">
            <a:avLst/>
          </a:prstGeom>
          <a:noFill/>
        </p:spPr>
        <p:txBody>
          <a:bodyPr wrap="none" rtlCol="0">
            <a:spAutoFit/>
          </a:bodyPr>
          <a:lstStyle/>
          <a:p>
            <a:pPr marL="0" lvl="2"/>
            <a:r>
              <a:rPr lang="es-PE" sz="1600" b="1" dirty="0" smtClean="0">
                <a:solidFill>
                  <a:schemeClr val="accent6">
                    <a:lumMod val="50000"/>
                  </a:schemeClr>
                </a:solidFill>
              </a:rPr>
              <a:t> FACTORES TECNOLÓGICOS:</a:t>
            </a:r>
            <a:endParaRPr lang="es-PE" sz="1600" dirty="0" smtClean="0">
              <a:solidFill>
                <a:schemeClr val="accent6">
                  <a:lumMod val="50000"/>
                </a:schemeClr>
              </a:solidFill>
            </a:endParaRPr>
          </a:p>
        </p:txBody>
      </p:sp>
      <p:sp>
        <p:nvSpPr>
          <p:cNvPr id="4" name="TextBox 3"/>
          <p:cNvSpPr txBox="1"/>
          <p:nvPr/>
        </p:nvSpPr>
        <p:spPr>
          <a:xfrm>
            <a:off x="1451985" y="3935958"/>
            <a:ext cx="7128792" cy="1077218"/>
          </a:xfrm>
          <a:prstGeom prst="rect">
            <a:avLst/>
          </a:prstGeom>
          <a:noFill/>
        </p:spPr>
        <p:txBody>
          <a:bodyPr wrap="square" rtlCol="0">
            <a:spAutoFit/>
          </a:bodyPr>
          <a:lstStyle/>
          <a:p>
            <a:pPr algn="just"/>
            <a:r>
              <a:rPr lang="es-PE" sz="1600" dirty="0" smtClean="0">
                <a:solidFill>
                  <a:schemeClr val="accent6">
                    <a:lumMod val="50000"/>
                  </a:schemeClr>
                </a:solidFill>
              </a:rPr>
              <a:t>Inestabilidad </a:t>
            </a:r>
            <a:r>
              <a:rPr lang="es-PE" sz="1600" dirty="0">
                <a:solidFill>
                  <a:schemeClr val="accent6">
                    <a:lumMod val="50000"/>
                  </a:schemeClr>
                </a:solidFill>
              </a:rPr>
              <a:t>del gobierno que afecta la economía del país, y por ende la economía de la población</a:t>
            </a:r>
            <a:r>
              <a:rPr lang="es-PE" sz="1600" dirty="0" smtClean="0">
                <a:solidFill>
                  <a:schemeClr val="accent6">
                    <a:lumMod val="50000"/>
                  </a:schemeClr>
                </a:solidFill>
              </a:rPr>
              <a:t>.</a:t>
            </a:r>
          </a:p>
          <a:p>
            <a:pPr algn="just"/>
            <a:r>
              <a:rPr lang="es-PE" sz="1600" dirty="0" smtClean="0">
                <a:solidFill>
                  <a:schemeClr val="accent6">
                    <a:lumMod val="50000"/>
                  </a:schemeClr>
                </a:solidFill>
              </a:rPr>
              <a:t>Ley </a:t>
            </a:r>
            <a:r>
              <a:rPr lang="es-PE" sz="1600" dirty="0">
                <a:solidFill>
                  <a:schemeClr val="accent6">
                    <a:lumMod val="50000"/>
                  </a:schemeClr>
                </a:solidFill>
              </a:rPr>
              <a:t>de protección al consumidor, que ampara los derechos del consumidor o usuario final</a:t>
            </a:r>
            <a:r>
              <a:rPr lang="es-PE" sz="1600" dirty="0" smtClean="0">
                <a:solidFill>
                  <a:schemeClr val="accent6">
                    <a:lumMod val="50000"/>
                  </a:schemeClr>
                </a:solidFill>
              </a:rPr>
              <a:t>.</a:t>
            </a:r>
            <a:endParaRPr lang="es-PE" sz="1600" dirty="0">
              <a:solidFill>
                <a:schemeClr val="accent6">
                  <a:lumMod val="50000"/>
                </a:schemeClr>
              </a:solidFill>
            </a:endParaRPr>
          </a:p>
        </p:txBody>
      </p:sp>
      <p:sp>
        <p:nvSpPr>
          <p:cNvPr id="5" name="TextBox 4"/>
          <p:cNvSpPr txBox="1"/>
          <p:nvPr/>
        </p:nvSpPr>
        <p:spPr>
          <a:xfrm>
            <a:off x="653858" y="3318342"/>
            <a:ext cx="3046283" cy="338554"/>
          </a:xfrm>
          <a:prstGeom prst="rect">
            <a:avLst/>
          </a:prstGeom>
          <a:noFill/>
        </p:spPr>
        <p:txBody>
          <a:bodyPr wrap="none" rtlCol="0">
            <a:spAutoFit/>
          </a:bodyPr>
          <a:lstStyle/>
          <a:p>
            <a:r>
              <a:rPr lang="es-PE" sz="1600" b="1" dirty="0" smtClean="0">
                <a:solidFill>
                  <a:schemeClr val="accent6">
                    <a:lumMod val="50000"/>
                  </a:schemeClr>
                </a:solidFill>
              </a:rPr>
              <a:t> </a:t>
            </a:r>
            <a:r>
              <a:rPr lang="es-PE" sz="1600" b="1" cap="all" dirty="0" smtClean="0">
                <a:solidFill>
                  <a:schemeClr val="accent6">
                    <a:lumMod val="50000"/>
                  </a:schemeClr>
                </a:solidFill>
              </a:rPr>
              <a:t>Factor político-legal</a:t>
            </a:r>
            <a:endParaRPr lang="es-PE" sz="2000" dirty="0" smtClean="0">
              <a:solidFill>
                <a:schemeClr val="accent6">
                  <a:lumMod val="50000"/>
                </a:schemeClr>
              </a:solidFill>
            </a:endParaRPr>
          </a:p>
        </p:txBody>
      </p:sp>
    </p:spTree>
    <p:extLst>
      <p:ext uri="{BB962C8B-B14F-4D97-AF65-F5344CB8AC3E}">
        <p14:creationId xmlns="" xmlns:p14="http://schemas.microsoft.com/office/powerpoint/2010/main" val="733916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1255964" y="2903458"/>
            <a:ext cx="7128792" cy="1354217"/>
          </a:xfrm>
          <a:prstGeom prst="rect">
            <a:avLst/>
          </a:prstGeom>
          <a:noFill/>
        </p:spPr>
        <p:txBody>
          <a:bodyPr wrap="square" rtlCol="0">
            <a:spAutoFit/>
          </a:bodyPr>
          <a:lstStyle/>
          <a:p>
            <a:pPr algn="just"/>
            <a:r>
              <a:rPr lang="es-PE" sz="1600" dirty="0" smtClean="0">
                <a:solidFill>
                  <a:schemeClr val="accent6">
                    <a:lumMod val="50000"/>
                  </a:schemeClr>
                </a:solidFill>
              </a:rPr>
              <a:t>Realizaremos </a:t>
            </a:r>
            <a:r>
              <a:rPr lang="es-PE" sz="1600" dirty="0">
                <a:solidFill>
                  <a:schemeClr val="accent6">
                    <a:lumMod val="50000"/>
                  </a:schemeClr>
                </a:solidFill>
              </a:rPr>
              <a:t>un estudio del mercado para analizar y tener base a cerca de nuestro servicio, como vamos a ofrecerlo, quienes serán nuestros clientes como público objetivo, nuestros competidores, y quienes serán nuestros proveedores; obteniendo la información mediante la recolección de datos.</a:t>
            </a:r>
          </a:p>
          <a:p>
            <a:pPr algn="just"/>
            <a:endParaRPr lang="es-PE" sz="1600" dirty="0">
              <a:solidFill>
                <a:schemeClr val="accent6">
                  <a:lumMod val="50000"/>
                </a:schemeClr>
              </a:solidFill>
            </a:endParaRPr>
          </a:p>
        </p:txBody>
      </p:sp>
      <p:sp>
        <p:nvSpPr>
          <p:cNvPr id="3" name="TextBox 6"/>
          <p:cNvSpPr txBox="1"/>
          <p:nvPr/>
        </p:nvSpPr>
        <p:spPr>
          <a:xfrm>
            <a:off x="395536" y="2420888"/>
            <a:ext cx="2517036" cy="338554"/>
          </a:xfrm>
          <a:prstGeom prst="rect">
            <a:avLst/>
          </a:prstGeom>
          <a:noFill/>
        </p:spPr>
        <p:txBody>
          <a:bodyPr wrap="none" rtlCol="0">
            <a:spAutoFit/>
          </a:bodyPr>
          <a:lstStyle/>
          <a:p>
            <a:pPr marL="0" lvl="1"/>
            <a:r>
              <a:rPr lang="es-PE" sz="1600" b="1" dirty="0" smtClean="0">
                <a:solidFill>
                  <a:schemeClr val="accent6">
                    <a:lumMod val="50000"/>
                  </a:schemeClr>
                </a:solidFill>
              </a:rPr>
              <a:t>SONDEO DE MERCADO</a:t>
            </a:r>
            <a:endParaRPr lang="es-PE" sz="1600"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684" y="980728"/>
            <a:ext cx="4320480" cy="2339102"/>
          </a:xfrm>
          <a:prstGeom prst="rect">
            <a:avLst/>
          </a:prstGeom>
          <a:noFill/>
        </p:spPr>
        <p:txBody>
          <a:bodyPr wrap="square" rtlCol="0">
            <a:spAutoFit/>
          </a:bodyPr>
          <a:lstStyle/>
          <a:p>
            <a:pPr algn="just"/>
            <a:r>
              <a:rPr lang="es-PE" sz="1600" dirty="0" smtClean="0">
                <a:solidFill>
                  <a:schemeClr val="accent6">
                    <a:lumMod val="50000"/>
                  </a:schemeClr>
                </a:solidFill>
              </a:rPr>
              <a:t>Nuestra </a:t>
            </a:r>
            <a:r>
              <a:rPr lang="es-PE" sz="1600" dirty="0">
                <a:solidFill>
                  <a:schemeClr val="accent6">
                    <a:lumMod val="50000"/>
                  </a:schemeClr>
                </a:solidFill>
              </a:rPr>
              <a:t>empresa estará dirigida a un sector de población; el cual será público femenino, exclusivamente novias entre 20 a 40 años de edad como promedio; con  un nivel socioeconómico medio alto, el cual le permita adquirir nuestros servicios según su estilo, gusto y costumbre; mujeres que buscan pasar un momento hermoso en ese día  tan especial de su vida.</a:t>
            </a:r>
            <a:endParaRPr lang="es-PE" sz="2000" dirty="0">
              <a:solidFill>
                <a:schemeClr val="accent6">
                  <a:lumMod val="50000"/>
                </a:schemeClr>
              </a:solidFill>
            </a:endParaRPr>
          </a:p>
          <a:p>
            <a:endParaRPr lang="es-PE" sz="1600" dirty="0">
              <a:solidFill>
                <a:schemeClr val="accent6">
                  <a:lumMod val="50000"/>
                </a:schemeClr>
              </a:solidFill>
            </a:endParaRPr>
          </a:p>
        </p:txBody>
      </p:sp>
      <p:sp>
        <p:nvSpPr>
          <p:cNvPr id="3" name="TextBox 2"/>
          <p:cNvSpPr txBox="1"/>
          <p:nvPr/>
        </p:nvSpPr>
        <p:spPr>
          <a:xfrm>
            <a:off x="323528" y="332656"/>
            <a:ext cx="1428596" cy="369332"/>
          </a:xfrm>
          <a:prstGeom prst="rect">
            <a:avLst/>
          </a:prstGeom>
          <a:noFill/>
        </p:spPr>
        <p:txBody>
          <a:bodyPr wrap="none" rtlCol="0">
            <a:spAutoFit/>
          </a:bodyPr>
          <a:lstStyle/>
          <a:p>
            <a:pPr marL="0" lvl="2"/>
            <a:r>
              <a:rPr lang="es-PE" sz="1800" b="1" dirty="0" smtClean="0">
                <a:solidFill>
                  <a:schemeClr val="accent6">
                    <a:lumMod val="50000"/>
                  </a:schemeClr>
                </a:solidFill>
              </a:rPr>
              <a:t>CLIENTES:</a:t>
            </a:r>
            <a:endParaRPr lang="es-PE" dirty="0" smtClean="0">
              <a:solidFill>
                <a:schemeClr val="accent6">
                  <a:lumMod val="50000"/>
                </a:schemeClr>
              </a:solidFill>
            </a:endParaRPr>
          </a:p>
        </p:txBody>
      </p:sp>
      <p:sp>
        <p:nvSpPr>
          <p:cNvPr id="4" name="TextBox 3"/>
          <p:cNvSpPr txBox="1"/>
          <p:nvPr/>
        </p:nvSpPr>
        <p:spPr>
          <a:xfrm>
            <a:off x="5796136" y="1484784"/>
            <a:ext cx="2217274" cy="369332"/>
          </a:xfrm>
          <a:prstGeom prst="rect">
            <a:avLst/>
          </a:prstGeom>
          <a:noFill/>
        </p:spPr>
        <p:txBody>
          <a:bodyPr wrap="none" rtlCol="0">
            <a:spAutoFit/>
          </a:bodyPr>
          <a:lstStyle/>
          <a:p>
            <a:pPr marL="0" lvl="2"/>
            <a:r>
              <a:rPr lang="es-PE" sz="1800" b="1" dirty="0">
                <a:solidFill>
                  <a:schemeClr val="accent6">
                    <a:lumMod val="50000"/>
                  </a:schemeClr>
                </a:solidFill>
              </a:rPr>
              <a:t> </a:t>
            </a:r>
            <a:r>
              <a:rPr lang="es-PE" sz="1800" b="1" dirty="0" smtClean="0">
                <a:solidFill>
                  <a:schemeClr val="accent6">
                    <a:lumMod val="50000"/>
                  </a:schemeClr>
                </a:solidFill>
              </a:rPr>
              <a:t>COMPETIDORES:</a:t>
            </a:r>
            <a:endParaRPr lang="es-PE" dirty="0">
              <a:solidFill>
                <a:schemeClr val="accent6">
                  <a:lumMod val="50000"/>
                </a:schemeClr>
              </a:solidFill>
            </a:endParaRPr>
          </a:p>
        </p:txBody>
      </p:sp>
      <p:sp>
        <p:nvSpPr>
          <p:cNvPr id="5" name="TextBox 4"/>
          <p:cNvSpPr txBox="1"/>
          <p:nvPr/>
        </p:nvSpPr>
        <p:spPr>
          <a:xfrm>
            <a:off x="6356987" y="2169178"/>
            <a:ext cx="1862882" cy="584775"/>
          </a:xfrm>
          <a:prstGeom prst="rect">
            <a:avLst/>
          </a:prstGeom>
          <a:noFill/>
        </p:spPr>
        <p:txBody>
          <a:bodyPr wrap="none" rtlCol="0">
            <a:spAutoFit/>
          </a:bodyPr>
          <a:lstStyle/>
          <a:p>
            <a:pPr marL="342900" indent="-342900">
              <a:buFont typeface="Wingdings" pitchFamily="2" charset="2"/>
              <a:buChar char="ü"/>
            </a:pPr>
            <a:r>
              <a:rPr lang="es-PE" sz="1600" dirty="0" smtClean="0">
                <a:solidFill>
                  <a:schemeClr val="accent6">
                    <a:lumMod val="50000"/>
                  </a:schemeClr>
                </a:solidFill>
              </a:rPr>
              <a:t>Modas </a:t>
            </a:r>
            <a:r>
              <a:rPr lang="es-PE" sz="1600" dirty="0" err="1" smtClean="0">
                <a:solidFill>
                  <a:schemeClr val="accent6">
                    <a:lumMod val="50000"/>
                  </a:schemeClr>
                </a:solidFill>
              </a:rPr>
              <a:t>Athellier</a:t>
            </a:r>
            <a:endParaRPr lang="es-PE" sz="1600" dirty="0" smtClean="0">
              <a:solidFill>
                <a:schemeClr val="accent6">
                  <a:lumMod val="50000"/>
                </a:schemeClr>
              </a:solidFill>
            </a:endParaRPr>
          </a:p>
          <a:p>
            <a:endParaRPr lang="es-PE" sz="1600" dirty="0">
              <a:solidFill>
                <a:schemeClr val="accent6">
                  <a:lumMod val="50000"/>
                </a:schemeClr>
              </a:solidFill>
            </a:endParaRPr>
          </a:p>
        </p:txBody>
      </p:sp>
      <p:sp>
        <p:nvSpPr>
          <p:cNvPr id="6" name="TextBox 5"/>
          <p:cNvSpPr txBox="1"/>
          <p:nvPr/>
        </p:nvSpPr>
        <p:spPr>
          <a:xfrm>
            <a:off x="395536" y="3068960"/>
            <a:ext cx="1999265" cy="369332"/>
          </a:xfrm>
          <a:prstGeom prst="rect">
            <a:avLst/>
          </a:prstGeom>
          <a:noFill/>
        </p:spPr>
        <p:txBody>
          <a:bodyPr wrap="none" rtlCol="0">
            <a:spAutoFit/>
          </a:bodyPr>
          <a:lstStyle/>
          <a:p>
            <a:r>
              <a:rPr lang="es-PE" sz="1800" b="1" dirty="0" smtClean="0">
                <a:solidFill>
                  <a:schemeClr val="accent6">
                    <a:lumMod val="50000"/>
                  </a:schemeClr>
                </a:solidFill>
              </a:rPr>
              <a:t>PROVEEDORES </a:t>
            </a:r>
            <a:endParaRPr lang="es-PE" sz="1800" dirty="0">
              <a:solidFill>
                <a:schemeClr val="accent6">
                  <a:lumMod val="50000"/>
                </a:schemeClr>
              </a:solidFill>
            </a:endParaRPr>
          </a:p>
        </p:txBody>
      </p:sp>
      <p:sp>
        <p:nvSpPr>
          <p:cNvPr id="7" name="TextBox 6"/>
          <p:cNvSpPr txBox="1"/>
          <p:nvPr/>
        </p:nvSpPr>
        <p:spPr>
          <a:xfrm>
            <a:off x="1292697" y="3455269"/>
            <a:ext cx="5724128" cy="1569660"/>
          </a:xfrm>
          <a:prstGeom prst="rect">
            <a:avLst/>
          </a:prstGeom>
          <a:noFill/>
        </p:spPr>
        <p:txBody>
          <a:bodyPr wrap="square" rtlCol="0">
            <a:spAutoFit/>
          </a:bodyPr>
          <a:lstStyle/>
          <a:p>
            <a:pPr marL="285750" lvl="0" indent="-285750" algn="just">
              <a:buFont typeface="Wingdings" pitchFamily="2" charset="2"/>
              <a:buChar char="ü"/>
            </a:pPr>
            <a:r>
              <a:rPr lang="es-PE" sz="1600" dirty="0" err="1" smtClean="0">
                <a:solidFill>
                  <a:schemeClr val="accent6">
                    <a:lumMod val="50000"/>
                  </a:schemeClr>
                </a:solidFill>
              </a:rPr>
              <a:t>Fatexco</a:t>
            </a:r>
            <a:endParaRPr lang="es-PE" sz="1600" dirty="0" smtClean="0">
              <a:solidFill>
                <a:schemeClr val="accent6">
                  <a:lumMod val="50000"/>
                </a:schemeClr>
              </a:solidFill>
            </a:endParaRPr>
          </a:p>
          <a:p>
            <a:pPr marL="285750" lvl="0" indent="-285750" algn="just">
              <a:buFont typeface="Wingdings" pitchFamily="2" charset="2"/>
              <a:buChar char="ü"/>
            </a:pPr>
            <a:r>
              <a:rPr lang="es-PE" sz="1600" dirty="0" smtClean="0">
                <a:solidFill>
                  <a:schemeClr val="accent6">
                    <a:lumMod val="50000"/>
                  </a:schemeClr>
                </a:solidFill>
              </a:rPr>
              <a:t>El mundo de las telas – distribuidor de telas Ilo.</a:t>
            </a:r>
          </a:p>
          <a:p>
            <a:pPr marL="285750" lvl="0" indent="-285750" algn="just">
              <a:buFont typeface="Wingdings" pitchFamily="2" charset="2"/>
              <a:buChar char="ü"/>
            </a:pPr>
            <a:r>
              <a:rPr lang="es-PE" sz="1600" dirty="0" smtClean="0">
                <a:solidFill>
                  <a:schemeClr val="accent6">
                    <a:lumMod val="50000"/>
                  </a:schemeClr>
                </a:solidFill>
              </a:rPr>
              <a:t>Telas </a:t>
            </a:r>
            <a:r>
              <a:rPr lang="es-PE" sz="1600" dirty="0" err="1" smtClean="0">
                <a:solidFill>
                  <a:schemeClr val="accent6">
                    <a:lumMod val="50000"/>
                  </a:schemeClr>
                </a:solidFill>
              </a:rPr>
              <a:t>nabila</a:t>
            </a:r>
            <a:r>
              <a:rPr lang="es-PE" sz="1600" dirty="0" smtClean="0">
                <a:solidFill>
                  <a:schemeClr val="accent6">
                    <a:lumMod val="50000"/>
                  </a:schemeClr>
                </a:solidFill>
              </a:rPr>
              <a:t> – distribuidor de gamarra</a:t>
            </a:r>
          </a:p>
          <a:p>
            <a:pPr marL="285750" lvl="0" indent="-285750" algn="just">
              <a:buFont typeface="Wingdings" pitchFamily="2" charset="2"/>
              <a:buChar char="ü"/>
            </a:pPr>
            <a:r>
              <a:rPr lang="es-PE" sz="1600" dirty="0" smtClean="0">
                <a:solidFill>
                  <a:schemeClr val="accent6">
                    <a:lumMod val="50000"/>
                  </a:schemeClr>
                </a:solidFill>
              </a:rPr>
              <a:t>Textiles </a:t>
            </a:r>
            <a:r>
              <a:rPr lang="es-PE" sz="1600" dirty="0" err="1" smtClean="0">
                <a:solidFill>
                  <a:schemeClr val="accent6">
                    <a:lumMod val="50000"/>
                  </a:schemeClr>
                </a:solidFill>
              </a:rPr>
              <a:t>guevara</a:t>
            </a:r>
            <a:r>
              <a:rPr lang="es-PE" sz="1600" dirty="0" smtClean="0">
                <a:solidFill>
                  <a:schemeClr val="accent6">
                    <a:lumMod val="50000"/>
                  </a:schemeClr>
                </a:solidFill>
              </a:rPr>
              <a:t> – distribuidor de Gamarra</a:t>
            </a:r>
          </a:p>
          <a:p>
            <a:pPr marL="285750" lvl="0" indent="-285750" algn="just">
              <a:buFont typeface="Wingdings" pitchFamily="2" charset="2"/>
              <a:buChar char="ü"/>
            </a:pPr>
            <a:r>
              <a:rPr lang="es-PE" sz="1600" dirty="0" err="1" smtClean="0">
                <a:solidFill>
                  <a:schemeClr val="accent6">
                    <a:lumMod val="50000"/>
                  </a:schemeClr>
                </a:solidFill>
              </a:rPr>
              <a:t>Bio.Tex</a:t>
            </a:r>
            <a:r>
              <a:rPr lang="es-PE" sz="1600" dirty="0" smtClean="0">
                <a:solidFill>
                  <a:schemeClr val="accent6">
                    <a:lumMod val="50000"/>
                  </a:schemeClr>
                </a:solidFill>
              </a:rPr>
              <a:t> </a:t>
            </a:r>
            <a:r>
              <a:rPr lang="es-PE" sz="1600" dirty="0" err="1" smtClean="0">
                <a:solidFill>
                  <a:schemeClr val="accent6">
                    <a:lumMod val="50000"/>
                  </a:schemeClr>
                </a:solidFill>
              </a:rPr>
              <a:t>peru</a:t>
            </a:r>
            <a:r>
              <a:rPr lang="es-PE" sz="1600" dirty="0" smtClean="0">
                <a:solidFill>
                  <a:schemeClr val="accent6">
                    <a:lumMod val="50000"/>
                  </a:schemeClr>
                </a:solidFill>
              </a:rPr>
              <a:t> </a:t>
            </a:r>
            <a:r>
              <a:rPr lang="es-PE" sz="1600" dirty="0" err="1" smtClean="0">
                <a:solidFill>
                  <a:schemeClr val="accent6">
                    <a:lumMod val="50000"/>
                  </a:schemeClr>
                </a:solidFill>
              </a:rPr>
              <a:t>cottons</a:t>
            </a:r>
            <a:r>
              <a:rPr lang="es-PE" sz="1600" dirty="0" smtClean="0">
                <a:solidFill>
                  <a:schemeClr val="accent6">
                    <a:lumMod val="50000"/>
                  </a:schemeClr>
                </a:solidFill>
              </a:rPr>
              <a:t>– distribuidor de Gamarra</a:t>
            </a:r>
          </a:p>
          <a:p>
            <a:pPr algn="just"/>
            <a:endParaRPr lang="es-PE" sz="1600" dirty="0">
              <a:solidFill>
                <a:schemeClr val="accent6">
                  <a:lumMod val="50000"/>
                </a:schemeClr>
              </a:solidFill>
            </a:endParaRPr>
          </a:p>
        </p:txBody>
      </p:sp>
      <p:pic>
        <p:nvPicPr>
          <p:cNvPr id="8" name="7 Imagen" descr="C:\Users\Miguel\AppData\Local\Microsoft\Windows\Temporary Internet Files\Content.Word\IMG02373-20130315-2019.jpg"/>
          <p:cNvPicPr/>
          <p:nvPr/>
        </p:nvPicPr>
        <p:blipFill rotWithShape="1">
          <a:blip r:embed="rId2" cstate="print">
            <a:extLst>
              <a:ext uri="{28A0092B-C50C-407E-A947-70E740481C1C}">
                <a14:useLocalDpi xmlns="" xmlns:a14="http://schemas.microsoft.com/office/drawing/2010/main" val="0"/>
              </a:ext>
            </a:extLst>
          </a:blip>
          <a:srcRect l="16368" r="19537" b="18584"/>
          <a:stretch/>
        </p:blipFill>
        <p:spPr bwMode="auto">
          <a:xfrm>
            <a:off x="6372200" y="2763500"/>
            <a:ext cx="2206625" cy="2105660"/>
          </a:xfrm>
          <a:prstGeom prst="rect">
            <a:avLst/>
          </a:prstGeom>
          <a:noFill/>
          <a:ln>
            <a:noFill/>
          </a:ln>
          <a:extLst>
            <a:ext uri="{53640926-AAD7-44D8-BBD7-CCE9431645EC}">
              <a14:shadowObscured xmlns="" xmlns:a14="http://schemas.microsoft.com/office/drawing/2010/main"/>
            </a:ext>
          </a:extLst>
        </p:spPr>
      </p:pic>
      <p:pic>
        <p:nvPicPr>
          <p:cNvPr id="9" name="8 Imagen"/>
          <p:cNvPicPr/>
          <p:nvPr/>
        </p:nvPicPr>
        <p:blipFill>
          <a:blip r:embed="rId3" cstate="print"/>
          <a:srcRect/>
          <a:stretch>
            <a:fillRect/>
          </a:stretch>
        </p:blipFill>
        <p:spPr bwMode="auto">
          <a:xfrm>
            <a:off x="2394801" y="5024929"/>
            <a:ext cx="2533650" cy="1265555"/>
          </a:xfrm>
          <a:prstGeom prst="rect">
            <a:avLst/>
          </a:prstGeom>
          <a:noFill/>
          <a:ln w="9525">
            <a:noFill/>
            <a:miter lim="800000"/>
            <a:headEnd/>
            <a:tailEnd/>
          </a:ln>
        </p:spPr>
      </p:pic>
    </p:spTree>
    <p:extLst>
      <p:ext uri="{BB962C8B-B14F-4D97-AF65-F5344CB8AC3E}">
        <p14:creationId xmlns="" xmlns:p14="http://schemas.microsoft.com/office/powerpoint/2010/main" val="383991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TotalTime>
  <Words>1734</Words>
  <Application>Microsoft Office PowerPoint</Application>
  <PresentationFormat>Presentación en pantalla (4:3)</PresentationFormat>
  <Paragraphs>203</Paragraphs>
  <Slides>35</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35</vt:i4>
      </vt:variant>
    </vt:vector>
  </HeadingPairs>
  <TitlesOfParts>
    <vt:vector size="36"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Ilo</dc:creator>
  <cp:lastModifiedBy>WinuE</cp:lastModifiedBy>
  <cp:revision>44</cp:revision>
  <dcterms:created xsi:type="dcterms:W3CDTF">2013-03-23T09:21:54Z</dcterms:created>
  <dcterms:modified xsi:type="dcterms:W3CDTF">2016-09-10T17:47:38Z</dcterms:modified>
</cp:coreProperties>
</file>