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7" r:id="rId18"/>
    <p:sldId id="273" r:id="rId19"/>
    <p:sldId id="275" r:id="rId20"/>
    <p:sldId id="276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2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3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8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74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1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1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2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9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2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3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3245" y="1805267"/>
            <a:ext cx="5890861" cy="1507949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>PLAN DE </a:t>
            </a:r>
            <a:r>
              <a:rPr lang="es-PE" dirty="0" smtClean="0"/>
              <a:t>NEGOCIO</a:t>
            </a:r>
            <a:br>
              <a:rPr lang="es-PE" dirty="0" smtClean="0"/>
            </a:br>
            <a:r>
              <a:rPr lang="es-PE" dirty="0" smtClean="0"/>
              <a:t> </a:t>
            </a:r>
            <a:r>
              <a:rPr lang="es-PE" dirty="0" smtClean="0"/>
              <a:t>FUSION PARRILLA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3220" y="4359935"/>
            <a:ext cx="5486400" cy="685800"/>
          </a:xfrm>
        </p:spPr>
        <p:txBody>
          <a:bodyPr/>
          <a:lstStyle/>
          <a:p>
            <a:pPr algn="ctr"/>
            <a:r>
              <a:rPr lang="es-PE" dirty="0" smtClean="0"/>
              <a:t>POR: BACH. KARINA ANTALLACA</a:t>
            </a:r>
            <a:endParaRPr lang="es-PE" dirty="0"/>
          </a:p>
        </p:txBody>
      </p:sp>
      <p:pic>
        <p:nvPicPr>
          <p:cNvPr id="1026" name="Picture 2" descr="Resultado de imagen para PARRILL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40" y="803552"/>
            <a:ext cx="2185060" cy="189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ARRILL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40" y="2695700"/>
            <a:ext cx="2185060" cy="192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ARRILL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40" y="4587848"/>
            <a:ext cx="2185060" cy="15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400" b="1" dirty="0"/>
              <a:t>Segmentación</a:t>
            </a:r>
            <a:r>
              <a:rPr lang="es-PE" b="1" dirty="0"/>
              <a:t> </a:t>
            </a:r>
            <a:r>
              <a:rPr lang="es-PE" b="1" dirty="0" smtClean="0"/>
              <a:t>del </a:t>
            </a:r>
            <a:r>
              <a:rPr lang="es-PE" b="1" dirty="0"/>
              <a:t>mercado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El segmento de mercado que va dirigido el restaurante es para un target socioeconómico medio alto a alto que oscilan entre una edad de 25 años a 65 años de género masculino y femenino. Están personas están económicamente activas y viven por el distrito de </a:t>
            </a:r>
            <a:r>
              <a:rPr lang="es-PE" dirty="0" smtClean="0"/>
              <a:t>ILO.  </a:t>
            </a:r>
            <a:endParaRPr lang="es-PE" dirty="0"/>
          </a:p>
        </p:txBody>
      </p:sp>
      <p:pic>
        <p:nvPicPr>
          <p:cNvPr id="3074" name="Picture 2" descr="Resultado de imagen para parrilladas mixtas en pl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00" y="4536372"/>
            <a:ext cx="1875106" cy="19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/>
              <a:t>Resultados de las Encuestas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E" dirty="0"/>
              <a:t>Un buen restaurante y parrilla de calidad con buen ambiente de las personas encuestadas: el 89% si lo desea lo que nos da un buen potencial de mercado para nuestro negocio</a:t>
            </a:r>
            <a:r>
              <a:rPr lang="es-PE" dirty="0" smtClean="0"/>
              <a:t>.</a:t>
            </a:r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endParaRPr lang="es-PE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1" t="19766" r="28034" b="47291"/>
          <a:stretch/>
        </p:blipFill>
        <p:spPr bwMode="auto">
          <a:xfrm>
            <a:off x="3010163" y="2839875"/>
            <a:ext cx="5515272" cy="3144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164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marL="0" indent="0" algn="just">
              <a:buNone/>
            </a:pPr>
            <a:r>
              <a:rPr lang="es-PE" dirty="0" smtClean="0"/>
              <a:t>Con </a:t>
            </a:r>
            <a:r>
              <a:rPr lang="es-PE" dirty="0"/>
              <a:t>que frecuencia va un restaurante especializado, nuestro segmento respondió de que el 40% asiste los fines de semana y la otra mita entre 1 a 2 veces por semana o cada 15 </a:t>
            </a:r>
            <a:r>
              <a:rPr lang="es-PE" dirty="0" err="1"/>
              <a:t>dias</a:t>
            </a:r>
            <a:r>
              <a:rPr lang="es-PE" dirty="0"/>
              <a:t> los que nos va garantizar la frecuencia en nuestro negocio y con ello poder realizar la proyección de ventas.</a:t>
            </a:r>
          </a:p>
          <a:p>
            <a:endParaRPr lang="es-PE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17256" r="26446" b="57331"/>
          <a:stretch/>
        </p:blipFill>
        <p:spPr bwMode="auto">
          <a:xfrm>
            <a:off x="2901951" y="864109"/>
            <a:ext cx="5486400" cy="2887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45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PE" dirty="0"/>
              <a:t>Los restaurantes visitados cumplen son sus expectativas los encuestados respondieron: un 50% que si cumplen con sus expectativas, un 40% que No cumple con sus expectativas y el 10% no lo sabe o no hay que cumpla son sus expectativas por el sector</a:t>
            </a:r>
            <a:r>
              <a:rPr lang="es-PE" dirty="0" smtClean="0"/>
              <a:t>.</a:t>
            </a:r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endParaRPr lang="es-PE" dirty="0" smtClean="0"/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endParaRPr lang="es-PE" dirty="0" smtClean="0"/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endParaRPr lang="es-PE" dirty="0" smtClean="0"/>
          </a:p>
          <a:p>
            <a:pPr marL="0" indent="0" algn="just">
              <a:buNone/>
            </a:pPr>
            <a:endParaRPr lang="es-PE" dirty="0"/>
          </a:p>
          <a:p>
            <a:endParaRPr lang="es-PE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21334" r="37559" b="43840"/>
          <a:stretch/>
        </p:blipFill>
        <p:spPr bwMode="auto">
          <a:xfrm>
            <a:off x="3049868" y="2770778"/>
            <a:ext cx="5486399" cy="3213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843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PE" dirty="0"/>
              <a:t>Nuestro proyecto tiene que estar validado por la innovación y profesionalismo de nuestros servicios ya que un 70% de los potenciales clientes es lo que busca y ayudara con el posicionamiento de nuestra marca</a:t>
            </a:r>
            <a:r>
              <a:rPr lang="es-PE" dirty="0" smtClean="0"/>
              <a:t>.</a:t>
            </a:r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endParaRPr lang="es-PE" dirty="0" smtClean="0"/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endParaRPr lang="es-PE" dirty="0" smtClean="0"/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endParaRPr lang="es-PE" dirty="0" smtClean="0"/>
          </a:p>
          <a:p>
            <a:pPr marL="0" indent="0" algn="just">
              <a:buNone/>
            </a:pPr>
            <a:endParaRPr lang="es-PE" dirty="0"/>
          </a:p>
          <a:p>
            <a:pPr marL="0" indent="0" algn="just">
              <a:buNone/>
            </a:pPr>
            <a:endParaRPr lang="es-PE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21962" r="34913" b="38193"/>
          <a:stretch/>
        </p:blipFill>
        <p:spPr bwMode="auto">
          <a:xfrm>
            <a:off x="3045128" y="2986006"/>
            <a:ext cx="5343223" cy="2860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762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PLAN DE MERCADEO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b="1" dirty="0"/>
              <a:t>Precio</a:t>
            </a:r>
            <a:endParaRPr lang="es-PE" dirty="0"/>
          </a:p>
          <a:p>
            <a:pPr algn="just"/>
            <a:r>
              <a:rPr lang="es-PE" dirty="0"/>
              <a:t>Los precios de los productos gastronómicos del restaurante se han implantado por los costos efectuados previamente con un estudio financiero de producción y de salarios de nomina y al target que va dirigido el establecimiento añadiéndola con una determinada rentabilidad </a:t>
            </a:r>
            <a:r>
              <a:rPr lang="es-PE" dirty="0" smtClean="0"/>
              <a:t>apropiada</a:t>
            </a:r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/>
          </a:p>
        </p:txBody>
      </p:sp>
      <p:pic>
        <p:nvPicPr>
          <p:cNvPr id="8196" name="Picture 4" descr="Resultado de imagen para parrilladas mixtas en pl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66" y="3424428"/>
            <a:ext cx="3736570" cy="2570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8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PLAN DE MERCADEO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b="1" dirty="0" smtClean="0"/>
              <a:t>Producto</a:t>
            </a:r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b="1" dirty="0" smtClean="0"/>
          </a:p>
          <a:p>
            <a:pPr marL="0" indent="0">
              <a:buNone/>
            </a:pPr>
            <a:endParaRPr lang="es-PE" b="1" dirty="0"/>
          </a:p>
          <a:p>
            <a:pPr marL="0" indent="0">
              <a:buNone/>
            </a:pPr>
            <a:endParaRPr lang="es-PE" dirty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 smtClean="0"/>
          </a:p>
          <a:p>
            <a:pPr algn="just"/>
            <a:endParaRPr lang="es-PE" dirty="0"/>
          </a:p>
          <a:p>
            <a:pPr algn="just"/>
            <a:endParaRPr lang="es-PE" dirty="0"/>
          </a:p>
        </p:txBody>
      </p:sp>
      <p:pic>
        <p:nvPicPr>
          <p:cNvPr id="9218" name="Picture 2" descr="Resultado de imagen para parrilladas mixtas en pl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98" y="4018702"/>
            <a:ext cx="3347224" cy="18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parrilladas mixtas en pla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98" y="1852251"/>
            <a:ext cx="3347224" cy="20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parrilladas mixtas en pla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69" y="1852251"/>
            <a:ext cx="2533732" cy="20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n para parrilladas mixtas en pla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70" y="4018702"/>
            <a:ext cx="2533732" cy="18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21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 smtClean="0"/>
              <a:t>ANÁLISIS DE COMPETENCIA</a:t>
            </a:r>
            <a:endParaRPr lang="es-PE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36065" y="772033"/>
            <a:ext cx="2811592" cy="5120640"/>
          </a:xfrm>
        </p:spPr>
        <p:txBody>
          <a:bodyPr/>
          <a:lstStyle/>
          <a:p>
            <a:pPr algn="ctr"/>
            <a:r>
              <a:rPr lang="es-PE" sz="1600" dirty="0"/>
              <a:t>El análisis de la competencia del proyecto está hecho a </a:t>
            </a:r>
            <a:r>
              <a:rPr lang="es-PE" sz="1600" dirty="0" smtClean="0"/>
              <a:t>restaurantes </a:t>
            </a:r>
            <a:r>
              <a:rPr lang="es-PE" sz="1600" dirty="0"/>
              <a:t>que ofrece productos </a:t>
            </a:r>
            <a:r>
              <a:rPr lang="es-PE" sz="1600" dirty="0" smtClean="0"/>
              <a:t>similares.</a:t>
            </a:r>
            <a:endParaRPr lang="es-PE" sz="1600" dirty="0"/>
          </a:p>
          <a:p>
            <a:pPr algn="ctr"/>
            <a:endParaRPr lang="es-PE" sz="1600" dirty="0"/>
          </a:p>
          <a:p>
            <a:pPr algn="ctr"/>
            <a:endParaRPr lang="es-PE" sz="1600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</p:txBody>
      </p:sp>
      <p:pic>
        <p:nvPicPr>
          <p:cNvPr id="11266" name="Picture 2" descr="Resultado de imagen para EL TABLON 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82" y="772033"/>
            <a:ext cx="2647334" cy="30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PARRILL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65" y="3137642"/>
            <a:ext cx="2811592" cy="21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120882" y="4191989"/>
            <a:ext cx="2647334" cy="2066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i="1" dirty="0" smtClean="0"/>
              <a:t>El </a:t>
            </a:r>
            <a:r>
              <a:rPr lang="es-PE" sz="1600" i="1" dirty="0" err="1" smtClean="0"/>
              <a:t>Queirolo</a:t>
            </a:r>
            <a:endParaRPr lang="es-PE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i="1" dirty="0" err="1" smtClean="0"/>
              <a:t>Tommy’s</a:t>
            </a:r>
            <a:r>
              <a:rPr lang="es-PE" sz="1600" i="1" dirty="0" smtClean="0"/>
              <a:t> Restaurant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i="1" dirty="0" err="1" smtClean="0"/>
              <a:t>Miguelon’s</a:t>
            </a:r>
            <a:r>
              <a:rPr lang="es-PE" sz="1600" i="1" dirty="0" smtClean="0"/>
              <a:t> </a:t>
            </a:r>
            <a:r>
              <a:rPr lang="es-PE" sz="1600" i="1" dirty="0" err="1" smtClean="0"/>
              <a:t>Parrilleria</a:t>
            </a:r>
            <a:endParaRPr lang="es-PE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i="1" dirty="0" smtClean="0"/>
              <a:t>El Tablón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i="1" dirty="0" smtClean="0"/>
              <a:t>Otros</a:t>
            </a:r>
            <a:endParaRPr lang="es-PE" sz="1600" i="1" dirty="0"/>
          </a:p>
        </p:txBody>
      </p:sp>
    </p:spTree>
    <p:extLst>
      <p:ext uri="{BB962C8B-B14F-4D97-AF65-F5344CB8AC3E}">
        <p14:creationId xmlns:p14="http://schemas.microsoft.com/office/powerpoint/2010/main" val="309351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 FODA</a:t>
            </a:r>
            <a:endParaRPr lang="es-PE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17256" r="27858" b="14349"/>
          <a:stretch/>
        </p:blipFill>
        <p:spPr bwMode="auto">
          <a:xfrm>
            <a:off x="2913825" y="962802"/>
            <a:ext cx="5486400" cy="2975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26041" r="28210" b="21251"/>
          <a:stretch/>
        </p:blipFill>
        <p:spPr bwMode="auto">
          <a:xfrm>
            <a:off x="2913825" y="3938118"/>
            <a:ext cx="5315585" cy="233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439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 FODA</a:t>
            </a:r>
            <a:endParaRPr lang="es-PE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17256" r="27681" b="9329"/>
          <a:stretch/>
        </p:blipFill>
        <p:spPr bwMode="auto">
          <a:xfrm>
            <a:off x="3068204" y="1605733"/>
            <a:ext cx="5486400" cy="3185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16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RESUMEN </a:t>
            </a:r>
            <a:r>
              <a:rPr lang="es-PE" b="1" dirty="0" smtClean="0"/>
              <a:t>EJECUTIVO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El Plan de Negocios realizado está encaminado a la creación de un Restaurante de Carnes a la Parrilla de gastronomía </a:t>
            </a:r>
            <a:r>
              <a:rPr lang="es-PE" dirty="0" smtClean="0"/>
              <a:t>fusión.</a:t>
            </a:r>
          </a:p>
          <a:p>
            <a:pPr algn="just"/>
            <a:r>
              <a:rPr lang="es-PE" dirty="0"/>
              <a:t>La idea del negocio es ofrecer al cliente un restaurante con gastronomía hecha a la parrilla y fusionada, con un servicio profesional, calificado y personalizado en un ambiente </a:t>
            </a:r>
            <a:r>
              <a:rPr lang="es-PE" dirty="0" smtClean="0"/>
              <a:t>vanguardista.</a:t>
            </a:r>
            <a:endParaRPr lang="es-PE" dirty="0"/>
          </a:p>
        </p:txBody>
      </p:sp>
      <p:pic>
        <p:nvPicPr>
          <p:cNvPr id="2050" name="Picture 2" descr="Resultado de imagen para parrillad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3" y="5272643"/>
            <a:ext cx="1934971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 smtClean="0"/>
              <a:t>ESTRATEGIAS DE MARKETING</a:t>
            </a:r>
            <a:endParaRPr lang="es-PE" sz="24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6628" r="28386" b="13094"/>
          <a:stretch/>
        </p:blipFill>
        <p:spPr bwMode="auto">
          <a:xfrm>
            <a:off x="2854447" y="720469"/>
            <a:ext cx="5992669" cy="5478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07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2000" b="1" dirty="0" smtClean="0"/>
              <a:t>CONCLUSIONES</a:t>
            </a:r>
            <a:endParaRPr lang="es-PE" sz="2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1951" y="1123838"/>
            <a:ext cx="5486400" cy="5120640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/>
              <a:t>La información recopilada sobre el Plan de Negocios del restaurante de</a:t>
            </a:r>
          </a:p>
          <a:p>
            <a:pPr algn="just"/>
            <a:r>
              <a:rPr lang="es-PE" dirty="0"/>
              <a:t>Carnes a la parrilla” FUSIÓN PARRILLA”, ha sido veraz y confiable, por lo que garantiza a sus inversionistas la realización del negocio.</a:t>
            </a:r>
          </a:p>
          <a:p>
            <a:pPr algn="just"/>
            <a:r>
              <a:rPr lang="es-PE" dirty="0"/>
              <a:t>El estudio de mercado reveló una demanda llamativa y la oportunidad de crecimiento en el sector debido al asentimiento que tiene el proyecto por su tipo de servicio.</a:t>
            </a:r>
          </a:p>
          <a:p>
            <a:pPr algn="just"/>
            <a:r>
              <a:rPr lang="es-PE" dirty="0"/>
              <a:t>El estudio técnico permite observar que son reales y aceptables las condiciones físicas para la realización del proyecto.</a:t>
            </a:r>
          </a:p>
          <a:p>
            <a:pPr algn="just"/>
            <a:r>
              <a:rPr lang="es-PE" dirty="0"/>
              <a:t>Los clientes potenciales que acudirían al establecimiento están dispuestos a pagar los precios fijados; permitiendo tener un considerable margen de utilidad, por lo que hace que el proyecto del restaurante sea rentable y competitivo.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152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689" y="1700128"/>
            <a:ext cx="2321549" cy="3450887"/>
          </a:xfrm>
        </p:spPr>
        <p:txBody>
          <a:bodyPr>
            <a:normAutofit/>
          </a:bodyPr>
          <a:lstStyle/>
          <a:p>
            <a:r>
              <a:rPr lang="es-PE" sz="2400" b="1" dirty="0"/>
              <a:t>Planteamiento </a:t>
            </a:r>
            <a:r>
              <a:rPr lang="es-PE" b="1" dirty="0"/>
              <a:t>del problema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 ILO es una ciudad que brinda variedad de productos y servicios hoteleros, sin embargo, estos no se encuentran totalmente proporcionados para  trabajar con toda la población, como restaurantes especializados en gastronomía fusión a la parrilla, por lo que, la falta de este tipo de establecimientos no han cubierto las expectativas y necesidades de la población local</a:t>
            </a:r>
          </a:p>
        </p:txBody>
      </p:sp>
      <p:pic>
        <p:nvPicPr>
          <p:cNvPr id="4" name="Picture 2" descr="Resultado de imagen para parrillad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3" y="5272643"/>
            <a:ext cx="1934971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Justificación del Plan de Negocios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Las razón para realizar el proyecto de la creación de un Restaurante de Carnes la Parrilla con una gastronomía fusionada y que preste un servicio profesional y personalizado en la ciudad de ILO es con la finalidad de ofrecer al mercado servicios y gastronomía de calidad e innovadora</a:t>
            </a:r>
          </a:p>
        </p:txBody>
      </p:sp>
      <p:pic>
        <p:nvPicPr>
          <p:cNvPr id="4" name="Picture 2" descr="Resultado de imagen para parrillad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3" y="5272643"/>
            <a:ext cx="1934971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Objetivos del Plan de Negocios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Desarrollar y diseñar un plan de negocios consistente y viable que aplique todos mis conocimientos empresariales con la creación de un restaurante innovador ofreciendo productos y atención de calidad recurrentes ante el mercado al que me dirijo, que me genere rentabilidad.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Picture 2" descr="Resultado de imagen para parrillad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3" y="5272643"/>
            <a:ext cx="1934971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/>
              <a:t>Objetivos Específicos del Plan de Negocios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dirty="0"/>
              <a:t>Realizar el estudio de mercado para determinar la oferta y la demanda insatisfecha</a:t>
            </a:r>
            <a:r>
              <a:rPr lang="es-PE" dirty="0" smtClean="0"/>
              <a:t>.</a:t>
            </a:r>
          </a:p>
          <a:p>
            <a:pPr algn="just"/>
            <a:r>
              <a:rPr lang="es-PE" dirty="0"/>
              <a:t>Desarrollar estrategias competitivas para los componentes del mix de Marketing (Producto, Precio, Plaza, Promoción) para obtener prestigio y posicionamiento</a:t>
            </a:r>
            <a:r>
              <a:rPr lang="es-PE" dirty="0" smtClean="0"/>
              <a:t>.</a:t>
            </a:r>
          </a:p>
          <a:p>
            <a:pPr algn="just"/>
            <a:r>
              <a:rPr lang="es-PE" dirty="0"/>
              <a:t>• Determinar la inversión que requiere el centro de relajación y los costos de operación que necesita el mismo a través del estudio financiero.</a:t>
            </a:r>
          </a:p>
          <a:p>
            <a:endParaRPr lang="es-PE" dirty="0"/>
          </a:p>
        </p:txBody>
      </p:sp>
      <p:pic>
        <p:nvPicPr>
          <p:cNvPr id="4" name="Picture 2" descr="Resultado de imagen para parrillad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3" y="5272643"/>
            <a:ext cx="1934971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Nombre del Restaurante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El </a:t>
            </a:r>
            <a:r>
              <a:rPr lang="es-PE" dirty="0"/>
              <a:t>nombre que hemos decidido para el restaurante que se va constituir es:</a:t>
            </a:r>
          </a:p>
          <a:p>
            <a:r>
              <a:rPr lang="es-PE" dirty="0"/>
              <a:t>“Fusión Parrilla”. Este es un nombre que integra toda la gastronomía fusión que se va a brindar en el establecimiento e indica que todas la preparaciones de los platos se harán en la parrilla con carbón o leña</a:t>
            </a:r>
            <a:r>
              <a:rPr lang="es-PE" dirty="0" smtClean="0"/>
              <a:t>. </a:t>
            </a:r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/>
          </a:p>
        </p:txBody>
      </p:sp>
      <p:pic>
        <p:nvPicPr>
          <p:cNvPr id="10242" name="Picture 2" descr="Resultado de imagen para parrilladas mixtas en pl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57" y="4472385"/>
            <a:ext cx="2719188" cy="15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32001" r="34913" b="49175"/>
          <a:stretch/>
        </p:blipFill>
        <p:spPr bwMode="auto">
          <a:xfrm>
            <a:off x="3044191" y="3379990"/>
            <a:ext cx="5201920" cy="107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6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/>
              <a:t>Oferta Histórica</a:t>
            </a: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12863" r="25388" b="9642"/>
          <a:stretch/>
        </p:blipFill>
        <p:spPr bwMode="auto">
          <a:xfrm>
            <a:off x="2555579" y="744940"/>
            <a:ext cx="6332927" cy="5386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92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/>
              <a:t>Demanda Actual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1" t="14118" r="25388" b="26406"/>
          <a:stretch/>
        </p:blipFill>
        <p:spPr bwMode="auto">
          <a:xfrm>
            <a:off x="2609867" y="744560"/>
            <a:ext cx="6301542" cy="5360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74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277</TotalTime>
  <Words>800</Words>
  <Application>Microsoft Office PowerPoint</Application>
  <PresentationFormat>Presentación en pantalla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Corbel</vt:lpstr>
      <vt:lpstr>Wingdings 2</vt:lpstr>
      <vt:lpstr>Marco</vt:lpstr>
      <vt:lpstr>PLAN DE NEGOCIO  FUSION PARRILLA</vt:lpstr>
      <vt:lpstr>RESUMEN EJECUTIVO</vt:lpstr>
      <vt:lpstr>Planteamiento del problema</vt:lpstr>
      <vt:lpstr>Justificación del Plan de Negocios</vt:lpstr>
      <vt:lpstr>Objetivos del Plan de Negocios</vt:lpstr>
      <vt:lpstr>Objetivos Específicos del Plan de Negocios</vt:lpstr>
      <vt:lpstr>Nombre del Restaurante </vt:lpstr>
      <vt:lpstr>Oferta Histórica</vt:lpstr>
      <vt:lpstr>Demanda Actual</vt:lpstr>
      <vt:lpstr>Segmentación del mercado</vt:lpstr>
      <vt:lpstr>Resultados de las Encuestas</vt:lpstr>
      <vt:lpstr>Presentación de PowerPoint</vt:lpstr>
      <vt:lpstr>Presentación de PowerPoint</vt:lpstr>
      <vt:lpstr>Presentación de PowerPoint</vt:lpstr>
      <vt:lpstr>PLAN DE MERCADEO</vt:lpstr>
      <vt:lpstr>PLAN DE MERCADEO</vt:lpstr>
      <vt:lpstr>ANÁLISIS DE COMPETENCIA</vt:lpstr>
      <vt:lpstr>ANÁLISIS FODA</vt:lpstr>
      <vt:lpstr>ANÁLISIS FODA</vt:lpstr>
      <vt:lpstr>ESTRATEGIAS DE MARKETING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NEGOCIO - Parrilleria</dc:title>
  <dc:creator>GERSON DEL POZO</dc:creator>
  <cp:lastModifiedBy>Norliz</cp:lastModifiedBy>
  <cp:revision>25</cp:revision>
  <dcterms:created xsi:type="dcterms:W3CDTF">2016-08-04T21:45:41Z</dcterms:created>
  <dcterms:modified xsi:type="dcterms:W3CDTF">2016-09-10T17:36:34Z</dcterms:modified>
</cp:coreProperties>
</file>