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1"/>
  </p:sldMasterIdLst>
  <p:notesMasterIdLst>
    <p:notesMasterId r:id="rId50"/>
  </p:notesMasterIdLst>
  <p:sldIdLst>
    <p:sldId id="256" r:id="rId2"/>
    <p:sldId id="258" r:id="rId3"/>
    <p:sldId id="260" r:id="rId4"/>
    <p:sldId id="261" r:id="rId5"/>
    <p:sldId id="262" r:id="rId6"/>
    <p:sldId id="263" r:id="rId7"/>
    <p:sldId id="257"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snapToGrid="0">
      <p:cViewPr>
        <p:scale>
          <a:sx n="33" d="100"/>
          <a:sy n="33" d="100"/>
        </p:scale>
        <p:origin x="-1560" y="-654"/>
      </p:cViewPr>
      <p:guideLst>
        <p:guide orient="horz" pos="2160"/>
        <p:guide pos="3840"/>
      </p:guideLst>
    </p:cSldViewPr>
  </p:slideViewPr>
  <p:outlineViewPr>
    <p:cViewPr>
      <p:scale>
        <a:sx n="33" d="100"/>
        <a:sy n="33" d="100"/>
      </p:scale>
      <p:origin x="0" y="58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H:\plan%202016\An&#225;lisis%20econon%20financiero%20Pizzer&#237;a%20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plan%202016\An&#225;lisis%20econon%20financiero%20Pizzer&#237;a%20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plan%202016\An&#225;lisis%20econon%20financiero%20Pizzer&#237;a%2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plan%202016\An&#225;lisis%20econon%20financiero%20Pizzer&#237;a%20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plan%202016\An&#225;lisis%20econon%20financiero%20Pizzer&#237;a%20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G:\plan%202016\An&#225;lisis%20econon%20financiero%20Pizzer&#237;a%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plan%202016\An&#225;lisis%20econon%20financiero%20Pizzer&#237;a%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plan%202016\An&#225;lisis%20econon%20financiero%20Pizzer&#237;a%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plan%202016\An&#225;lisis%20econon%20financiero%20Pizzer&#237;a%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plan%202016\An&#225;lisis%20econon%20financiero%20Pizzer&#237;a%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plan%202016\An&#225;lisis%20econon%20financiero%20Pizzer&#237;a%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plan%202016\An&#225;lisis%20econon%20financiero%20Pizzer&#237;a%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plan%202016\An&#225;lisis%20econon%20financiero%20Pizzer&#237;a%20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plan%202016\An&#225;lisis%20econon%20financiero%20Pizzer&#237;a%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EDAD</a:t>
            </a:r>
          </a:p>
        </c:rich>
      </c:tx>
      <c:layout/>
      <c:overlay val="0"/>
    </c:title>
    <c:autoTitleDeleted val="0"/>
    <c:plotArea>
      <c:layout/>
      <c:pieChart>
        <c:varyColors val="1"/>
        <c:ser>
          <c:idx val="0"/>
          <c:order val="0"/>
          <c:explosion val="25"/>
          <c:dLbls>
            <c:showLegendKey val="0"/>
            <c:showVal val="0"/>
            <c:showCatName val="0"/>
            <c:showSerName val="0"/>
            <c:showPercent val="1"/>
            <c:showBubbleSize val="0"/>
            <c:showLeaderLines val="1"/>
          </c:dLbls>
          <c:cat>
            <c:strRef>
              <c:f>encuestas!$B$5:$B$7</c:f>
              <c:strCache>
                <c:ptCount val="3"/>
                <c:pt idx="0">
                  <c:v>ENTRE 20-35</c:v>
                </c:pt>
                <c:pt idx="1">
                  <c:v>ENTRE 36-45</c:v>
                </c:pt>
                <c:pt idx="2">
                  <c:v>ENTRE 46 A MAS</c:v>
                </c:pt>
              </c:strCache>
            </c:strRef>
          </c:cat>
          <c:val>
            <c:numRef>
              <c:f>encuestas!$C$5:$C$7</c:f>
              <c:numCache>
                <c:formatCode>General</c:formatCode>
                <c:ptCount val="3"/>
                <c:pt idx="0">
                  <c:v>90</c:v>
                </c:pt>
                <c:pt idx="1">
                  <c:v>70</c:v>
                </c:pt>
                <c:pt idx="2">
                  <c:v>35</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28499562554691"/>
          <c:y val="3.3292869641294839E-2"/>
          <c:w val="0.40765244969378828"/>
          <c:h val="0.67942074948964715"/>
        </c:manualLayout>
      </c:layout>
      <c:pieChart>
        <c:varyColors val="1"/>
        <c:ser>
          <c:idx val="0"/>
          <c:order val="0"/>
          <c:explosion val="25"/>
          <c:dLbls>
            <c:showLegendKey val="0"/>
            <c:showVal val="0"/>
            <c:showCatName val="0"/>
            <c:showSerName val="0"/>
            <c:showPercent val="1"/>
            <c:showBubbleSize val="0"/>
            <c:showLeaderLines val="1"/>
          </c:dLbls>
          <c:cat>
            <c:strRef>
              <c:f>encuestas!$I$42:$I$44</c:f>
              <c:strCache>
                <c:ptCount val="3"/>
                <c:pt idx="0">
                  <c:v>ENTRE 50 A 55 SOLES</c:v>
                </c:pt>
                <c:pt idx="1">
                  <c:v>ENTRE 56 A 60 SOLES</c:v>
                </c:pt>
                <c:pt idx="2">
                  <c:v>ENTRE 61 A MAS</c:v>
                </c:pt>
              </c:strCache>
            </c:strRef>
          </c:cat>
          <c:val>
            <c:numRef>
              <c:f>encuestas!$J$42:$J$44</c:f>
              <c:numCache>
                <c:formatCode>General</c:formatCode>
                <c:ptCount val="3"/>
                <c:pt idx="0">
                  <c:v>85</c:v>
                </c:pt>
                <c:pt idx="1">
                  <c:v>60</c:v>
                </c:pt>
                <c:pt idx="2">
                  <c:v>50</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4.4444444444444467E-2"/>
          <c:y val="0.88888888888888884"/>
          <c:w val="0.9"/>
          <c:h val="7.9339822105570154E-2"/>
        </c:manualLayout>
      </c:layout>
      <c:overlay val="0"/>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95166229221365"/>
          <c:y val="6.1070647419072616E-2"/>
          <c:w val="0.40765244969378828"/>
          <c:h val="0.67942074948964715"/>
        </c:manualLayout>
      </c:layout>
      <c:pieChart>
        <c:varyColors val="1"/>
        <c:ser>
          <c:idx val="0"/>
          <c:order val="0"/>
          <c:explosion val="25"/>
          <c:dLbls>
            <c:showLegendKey val="0"/>
            <c:showVal val="0"/>
            <c:showCatName val="0"/>
            <c:showSerName val="0"/>
            <c:showPercent val="1"/>
            <c:showBubbleSize val="0"/>
            <c:showLeaderLines val="1"/>
          </c:dLbls>
          <c:cat>
            <c:strRef>
              <c:f>encuestas!$I$60:$I$62</c:f>
              <c:strCache>
                <c:ptCount val="3"/>
                <c:pt idx="0">
                  <c:v>12 PM A 1PM</c:v>
                </c:pt>
                <c:pt idx="1">
                  <c:v>2 PM A 4 PM</c:v>
                </c:pt>
                <c:pt idx="2">
                  <c:v>6 PM A 8 PM</c:v>
                </c:pt>
              </c:strCache>
            </c:strRef>
          </c:cat>
          <c:val>
            <c:numRef>
              <c:f>encuestas!$J$60:$J$62</c:f>
              <c:numCache>
                <c:formatCode>General</c:formatCode>
                <c:ptCount val="3"/>
                <c:pt idx="0">
                  <c:v>45</c:v>
                </c:pt>
                <c:pt idx="1">
                  <c:v>60</c:v>
                </c:pt>
                <c:pt idx="2">
                  <c:v>90</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15870778652668424"/>
          <c:y val="0.88888888888888884"/>
          <c:w val="0.64925109361329891"/>
          <c:h val="7.9339822105570154E-2"/>
        </c:manualLayout>
      </c:layout>
      <c:overlay val="0"/>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84055118110239"/>
          <c:y val="6.1070647419072616E-2"/>
          <c:w val="0.40765244969378828"/>
          <c:h val="0.67942074948964715"/>
        </c:manualLayout>
      </c:layout>
      <c:pieChart>
        <c:varyColors val="1"/>
        <c:ser>
          <c:idx val="0"/>
          <c:order val="0"/>
          <c:explosion val="25"/>
          <c:dLbls>
            <c:showLegendKey val="0"/>
            <c:showVal val="0"/>
            <c:showCatName val="0"/>
            <c:showSerName val="0"/>
            <c:showPercent val="1"/>
            <c:showBubbleSize val="0"/>
            <c:showLeaderLines val="1"/>
          </c:dLbls>
          <c:cat>
            <c:strRef>
              <c:f>encuestas!$I$78:$I$79</c:f>
              <c:strCache>
                <c:ptCount val="2"/>
                <c:pt idx="0">
                  <c:v>SI</c:v>
                </c:pt>
                <c:pt idx="1">
                  <c:v>NO</c:v>
                </c:pt>
              </c:strCache>
            </c:strRef>
          </c:cat>
          <c:val>
            <c:numRef>
              <c:f>encuestas!$J$78:$J$79</c:f>
              <c:numCache>
                <c:formatCode>General</c:formatCode>
                <c:ptCount val="2"/>
                <c:pt idx="0">
                  <c:v>145</c:v>
                </c:pt>
                <c:pt idx="1">
                  <c:v>50</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28204724409448817"/>
          <c:y val="0.87962962962962998"/>
          <c:w val="0.17956202039630548"/>
          <c:h val="0.12037039133210481"/>
        </c:manualLayout>
      </c:layout>
      <c:overlay val="0"/>
    </c:legend>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51093613298346"/>
          <c:y val="2.7089530475357265E-2"/>
          <c:w val="0.36964479440069992"/>
          <c:h val="0.6160746573345004"/>
        </c:manualLayout>
      </c:layout>
      <c:pieChart>
        <c:varyColors val="1"/>
        <c:ser>
          <c:idx val="0"/>
          <c:order val="0"/>
          <c:explosion val="25"/>
          <c:dLbls>
            <c:showLegendKey val="0"/>
            <c:showVal val="0"/>
            <c:showCatName val="0"/>
            <c:showSerName val="0"/>
            <c:showPercent val="1"/>
            <c:showBubbleSize val="0"/>
            <c:showLeaderLines val="1"/>
          </c:dLbls>
          <c:cat>
            <c:strRef>
              <c:f>encuestas!$I$92:$I$95</c:f>
              <c:strCache>
                <c:ptCount val="4"/>
                <c:pt idx="0">
                  <c:v>PIZZALEGRO</c:v>
                </c:pt>
                <c:pt idx="1">
                  <c:v>DON GIOVANI PIZZA</c:v>
                </c:pt>
                <c:pt idx="2">
                  <c:v>PIZZA Y CORRE</c:v>
                </c:pt>
                <c:pt idx="3">
                  <c:v>ARMA TU PIZZA</c:v>
                </c:pt>
              </c:strCache>
            </c:strRef>
          </c:cat>
          <c:val>
            <c:numRef>
              <c:f>encuestas!$J$92:$J$95</c:f>
              <c:numCache>
                <c:formatCode>General</c:formatCode>
                <c:ptCount val="4"/>
                <c:pt idx="0">
                  <c:v>68</c:v>
                </c:pt>
                <c:pt idx="1">
                  <c:v>30</c:v>
                </c:pt>
                <c:pt idx="2">
                  <c:v>40</c:v>
                </c:pt>
                <c:pt idx="3">
                  <c:v>57</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19922178477690294"/>
          <c:y val="0.82870370370370372"/>
          <c:w val="0.61822309711286094"/>
          <c:h val="0.15173519976669594"/>
        </c:manualLayout>
      </c:layout>
      <c:overlay val="0"/>
    </c:legend>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4433770778652675"/>
          <c:y val="5.0544619422572185E-2"/>
          <c:w val="0.32799146981627314"/>
          <c:h val="0.54665244969378846"/>
        </c:manualLayout>
      </c:layout>
      <c:pieChart>
        <c:varyColors val="1"/>
        <c:ser>
          <c:idx val="0"/>
          <c:order val="0"/>
          <c:explosion val="25"/>
          <c:dLbls>
            <c:showLegendKey val="0"/>
            <c:showVal val="0"/>
            <c:showCatName val="0"/>
            <c:showSerName val="0"/>
            <c:showPercent val="1"/>
            <c:showBubbleSize val="0"/>
            <c:showLeaderLines val="1"/>
          </c:dLbls>
          <c:cat>
            <c:strRef>
              <c:f>encuestas!$I$110:$I$115</c:f>
              <c:strCache>
                <c:ptCount val="6"/>
                <c:pt idx="0">
                  <c:v>1 VEZ POR SEMANA</c:v>
                </c:pt>
                <c:pt idx="1">
                  <c:v>2 VECES POR SEMANA</c:v>
                </c:pt>
                <c:pt idx="2">
                  <c:v>3 O MAS VECES POR SEMANA</c:v>
                </c:pt>
                <c:pt idx="3">
                  <c:v>SOLO SABADOS</c:v>
                </c:pt>
                <c:pt idx="4">
                  <c:v>SOLO DOMINGOS</c:v>
                </c:pt>
                <c:pt idx="5">
                  <c:v>OTROS</c:v>
                </c:pt>
              </c:strCache>
            </c:strRef>
          </c:cat>
          <c:val>
            <c:numRef>
              <c:f>encuestas!$J$110:$J$115</c:f>
              <c:numCache>
                <c:formatCode>General</c:formatCode>
                <c:ptCount val="6"/>
                <c:pt idx="0">
                  <c:v>46</c:v>
                </c:pt>
                <c:pt idx="1">
                  <c:v>40</c:v>
                </c:pt>
                <c:pt idx="2">
                  <c:v>28</c:v>
                </c:pt>
                <c:pt idx="3">
                  <c:v>32</c:v>
                </c:pt>
                <c:pt idx="4">
                  <c:v>24</c:v>
                </c:pt>
                <c:pt idx="5">
                  <c:v>25</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8.1388013998250214E-2"/>
          <c:y val="0.67129629629629672"/>
          <c:w val="0.84310525839442518"/>
          <c:h val="0.23981835571287408"/>
        </c:manualLayout>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SEXO</a:t>
            </a:r>
          </a:p>
        </c:rich>
      </c:tx>
      <c:layout>
        <c:manualLayout>
          <c:xMode val="edge"/>
          <c:yMode val="edge"/>
          <c:x val="0.40130555555555558"/>
          <c:y val="3.7037037037037056E-2"/>
        </c:manualLayout>
      </c:layout>
      <c:overlay val="0"/>
    </c:title>
    <c:autoTitleDeleted val="0"/>
    <c:plotArea>
      <c:layout/>
      <c:pieChart>
        <c:varyColors val="1"/>
        <c:ser>
          <c:idx val="0"/>
          <c:order val="0"/>
          <c:explosion val="25"/>
          <c:dLbls>
            <c:showLegendKey val="0"/>
            <c:showVal val="0"/>
            <c:showCatName val="0"/>
            <c:showSerName val="0"/>
            <c:showPercent val="1"/>
            <c:showBubbleSize val="0"/>
            <c:showLeaderLines val="1"/>
          </c:dLbls>
          <c:cat>
            <c:strRef>
              <c:f>encuestas!$B$21:$B$22</c:f>
              <c:strCache>
                <c:ptCount val="2"/>
                <c:pt idx="0">
                  <c:v>HOMBRE</c:v>
                </c:pt>
                <c:pt idx="1">
                  <c:v>MUJER</c:v>
                </c:pt>
              </c:strCache>
            </c:strRef>
          </c:cat>
          <c:val>
            <c:numRef>
              <c:f>encuestas!$C$21:$C$22</c:f>
              <c:numCache>
                <c:formatCode>General</c:formatCode>
                <c:ptCount val="2"/>
                <c:pt idx="0">
                  <c:v>88</c:v>
                </c:pt>
                <c:pt idx="1">
                  <c:v>107</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5722640567292299"/>
          <c:y val="8.4224105666347263E-2"/>
          <c:w val="0.35323492488020797"/>
          <c:h val="0.62998529462510611"/>
        </c:manualLayout>
      </c:layout>
      <c:pieChart>
        <c:varyColors val="1"/>
        <c:ser>
          <c:idx val="0"/>
          <c:order val="0"/>
          <c:explosion val="25"/>
          <c:dLbls>
            <c:showLegendKey val="0"/>
            <c:showVal val="0"/>
            <c:showCatName val="0"/>
            <c:showSerName val="0"/>
            <c:showPercent val="1"/>
            <c:showBubbleSize val="0"/>
            <c:showLeaderLines val="1"/>
          </c:dLbls>
          <c:cat>
            <c:strRef>
              <c:f>encuestas!$B$33:$B$34</c:f>
              <c:strCache>
                <c:ptCount val="2"/>
                <c:pt idx="0">
                  <c:v>SI </c:v>
                </c:pt>
                <c:pt idx="1">
                  <c:v>NO</c:v>
                </c:pt>
              </c:strCache>
            </c:strRef>
          </c:cat>
          <c:val>
            <c:numRef>
              <c:f>encuestas!$C$33:$C$34</c:f>
              <c:numCache>
                <c:formatCode>General</c:formatCode>
                <c:ptCount val="2"/>
                <c:pt idx="0">
                  <c:v>180</c:v>
                </c:pt>
                <c:pt idx="1">
                  <c:v>15</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37878547716267547"/>
          <c:y val="0.84277193662355065"/>
          <c:w val="0.25187994823584398"/>
          <c:h val="0.15239771933969151"/>
        </c:manualLayout>
      </c:layou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34640084883055"/>
          <c:y val="0.35395709139596465"/>
          <c:w val="0.32331707740922844"/>
          <c:h val="0.63988248489760879"/>
        </c:manualLayout>
      </c:layout>
      <c:pieChart>
        <c:varyColors val="1"/>
        <c:ser>
          <c:idx val="0"/>
          <c:order val="0"/>
          <c:explosion val="25"/>
          <c:dLbls>
            <c:showLegendKey val="0"/>
            <c:showVal val="0"/>
            <c:showCatName val="0"/>
            <c:showSerName val="0"/>
            <c:showPercent val="1"/>
            <c:showBubbleSize val="0"/>
            <c:showLeaderLines val="1"/>
          </c:dLbls>
          <c:cat>
            <c:strRef>
              <c:f>encuestas!$B$48:$B$54</c:f>
              <c:strCache>
                <c:ptCount val="7"/>
                <c:pt idx="0">
                  <c:v>HAWAIANA</c:v>
                </c:pt>
                <c:pt idx="1">
                  <c:v>SALAMI</c:v>
                </c:pt>
                <c:pt idx="2">
                  <c:v>JAMON Y CHAMPIÑON</c:v>
                </c:pt>
                <c:pt idx="3">
                  <c:v>MEXICANA</c:v>
                </c:pt>
                <c:pt idx="4">
                  <c:v>VEGETARIANA</c:v>
                </c:pt>
                <c:pt idx="5">
                  <c:v>PEPERONI</c:v>
                </c:pt>
                <c:pt idx="6">
                  <c:v>ITALIANA</c:v>
                </c:pt>
              </c:strCache>
            </c:strRef>
          </c:cat>
          <c:val>
            <c:numRef>
              <c:f>encuestas!$C$48:$C$54</c:f>
              <c:numCache>
                <c:formatCode>General</c:formatCode>
                <c:ptCount val="7"/>
                <c:pt idx="0">
                  <c:v>42</c:v>
                </c:pt>
                <c:pt idx="1">
                  <c:v>15</c:v>
                </c:pt>
                <c:pt idx="2">
                  <c:v>47</c:v>
                </c:pt>
                <c:pt idx="3">
                  <c:v>20</c:v>
                </c:pt>
                <c:pt idx="4">
                  <c:v>15</c:v>
                </c:pt>
                <c:pt idx="5">
                  <c:v>40</c:v>
                </c:pt>
                <c:pt idx="6">
                  <c:v>16</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9.9700451994582696E-3"/>
          <c:y val="0"/>
          <c:w val="0.99002995480054179"/>
          <c:h val="0.21981526440414997"/>
        </c:manualLayout>
      </c:layout>
      <c:overlay val="0"/>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encuestas!$B$64:$B$68</c:f>
              <c:strCache>
                <c:ptCount val="5"/>
                <c:pt idx="0">
                  <c:v>GRANDE</c:v>
                </c:pt>
                <c:pt idx="1">
                  <c:v>MEDIANA</c:v>
                </c:pt>
                <c:pt idx="2">
                  <c:v>CHICA</c:v>
                </c:pt>
                <c:pt idx="3">
                  <c:v>MINI PIZZA</c:v>
                </c:pt>
                <c:pt idx="4">
                  <c:v>JUMBO</c:v>
                </c:pt>
              </c:strCache>
            </c:strRef>
          </c:cat>
          <c:val>
            <c:numRef>
              <c:f>encuestas!$C$64:$C$68</c:f>
              <c:numCache>
                <c:formatCode>General</c:formatCode>
                <c:ptCount val="5"/>
                <c:pt idx="0">
                  <c:v>35</c:v>
                </c:pt>
                <c:pt idx="1">
                  <c:v>60</c:v>
                </c:pt>
                <c:pt idx="2">
                  <c:v>40</c:v>
                </c:pt>
                <c:pt idx="3">
                  <c:v>35</c:v>
                </c:pt>
                <c:pt idx="4">
                  <c:v>25</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731102362204764"/>
          <c:y val="0.10679826480023344"/>
          <c:w val="0.35537817147856565"/>
          <c:h val="0.59229695246427561"/>
        </c:manualLayout>
      </c:layout>
      <c:pieChart>
        <c:varyColors val="1"/>
        <c:ser>
          <c:idx val="0"/>
          <c:order val="0"/>
          <c:explosion val="47"/>
          <c:dLbls>
            <c:showLegendKey val="0"/>
            <c:showVal val="0"/>
            <c:showCatName val="0"/>
            <c:showSerName val="0"/>
            <c:showPercent val="1"/>
            <c:showBubbleSize val="0"/>
            <c:showLeaderLines val="1"/>
          </c:dLbls>
          <c:cat>
            <c:strRef>
              <c:f>encuestas!$B$80:$B$83</c:f>
              <c:strCache>
                <c:ptCount val="4"/>
                <c:pt idx="0">
                  <c:v>GRUESO</c:v>
                </c:pt>
                <c:pt idx="1">
                  <c:v>DELGADO</c:v>
                </c:pt>
                <c:pt idx="2">
                  <c:v>BLANDO</c:v>
                </c:pt>
                <c:pt idx="3">
                  <c:v>CRUJIENTE</c:v>
                </c:pt>
              </c:strCache>
            </c:strRef>
          </c:cat>
          <c:val>
            <c:numRef>
              <c:f>encuestas!$C$80:$C$83</c:f>
              <c:numCache>
                <c:formatCode>General</c:formatCode>
                <c:ptCount val="4"/>
                <c:pt idx="0">
                  <c:v>38</c:v>
                </c:pt>
                <c:pt idx="1">
                  <c:v>35</c:v>
                </c:pt>
                <c:pt idx="2">
                  <c:v>65</c:v>
                </c:pt>
                <c:pt idx="3">
                  <c:v>57</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5.7254811898512704E-2"/>
          <c:y val="0.80092592592592549"/>
          <c:w val="0.89999985696610896"/>
          <c:h val="0.11053817814057648"/>
        </c:manualLayout>
      </c:layout>
      <c:overlay val="0"/>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617388451443583"/>
          <c:y val="8.8848425196850489E-2"/>
          <c:w val="0.40765244969378828"/>
          <c:h val="0.67942074948964715"/>
        </c:manualLayout>
      </c:layout>
      <c:pieChart>
        <c:varyColors val="1"/>
        <c:ser>
          <c:idx val="0"/>
          <c:order val="0"/>
          <c:explosion val="25"/>
          <c:dLbls>
            <c:showLegendKey val="0"/>
            <c:showVal val="0"/>
            <c:showCatName val="0"/>
            <c:showSerName val="0"/>
            <c:showPercent val="1"/>
            <c:showBubbleSize val="0"/>
            <c:showLeaderLines val="1"/>
          </c:dLbls>
          <c:cat>
            <c:strRef>
              <c:f>encuestas!$B$94:$B$96</c:f>
              <c:strCache>
                <c:ptCount val="3"/>
                <c:pt idx="0">
                  <c:v>ENTRE 5 A 8 SOLES</c:v>
                </c:pt>
                <c:pt idx="1">
                  <c:v>ENTRE 9 A 11 SOLES</c:v>
                </c:pt>
                <c:pt idx="2">
                  <c:v>ENTRE 12 A 13 SOLES</c:v>
                </c:pt>
              </c:strCache>
            </c:strRef>
          </c:cat>
          <c:val>
            <c:numRef>
              <c:f>encuestas!$C$94:$C$96</c:f>
              <c:numCache>
                <c:formatCode>General</c:formatCode>
                <c:ptCount val="3"/>
                <c:pt idx="0">
                  <c:v>55</c:v>
                </c:pt>
                <c:pt idx="1">
                  <c:v>62</c:v>
                </c:pt>
                <c:pt idx="2">
                  <c:v>78</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
          <c:y val="0.90277777777777779"/>
          <c:w val="0.9"/>
          <c:h val="7.9339822105570154E-2"/>
        </c:manualLayout>
      </c:layout>
      <c:overlay val="0"/>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642870927898746"/>
          <c:y val="2.760774131766942E-2"/>
          <c:w val="0.40714277443260782"/>
          <c:h val="0.69759254384978708"/>
        </c:manualLayout>
      </c:layout>
      <c:pieChart>
        <c:varyColors val="1"/>
        <c:ser>
          <c:idx val="0"/>
          <c:order val="0"/>
          <c:explosion val="25"/>
          <c:dLbls>
            <c:showLegendKey val="0"/>
            <c:showVal val="0"/>
            <c:showCatName val="0"/>
            <c:showSerName val="0"/>
            <c:showPercent val="1"/>
            <c:showBubbleSize val="0"/>
            <c:showLeaderLines val="1"/>
          </c:dLbls>
          <c:cat>
            <c:strRef>
              <c:f>encuestas!$I$6:$I$8</c:f>
              <c:strCache>
                <c:ptCount val="3"/>
                <c:pt idx="0">
                  <c:v>ENTRE 16 A 18 SOLES</c:v>
                </c:pt>
                <c:pt idx="1">
                  <c:v>ENTRE 19 A 25 SOLES</c:v>
                </c:pt>
                <c:pt idx="2">
                  <c:v>ENTRE 26 A 30 SOLES</c:v>
                </c:pt>
              </c:strCache>
            </c:strRef>
          </c:cat>
          <c:val>
            <c:numRef>
              <c:f>encuestas!$J$6:$J$8</c:f>
              <c:numCache>
                <c:formatCode>General</c:formatCode>
                <c:ptCount val="3"/>
                <c:pt idx="0">
                  <c:v>65</c:v>
                </c:pt>
                <c:pt idx="1">
                  <c:v>70</c:v>
                </c:pt>
                <c:pt idx="2">
                  <c:v>60</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2.7941176470588247E-2"/>
          <c:y val="0.90708646420129957"/>
          <c:w val="0.9"/>
          <c:h val="7.1968078704101726E-2"/>
        </c:manualLayout>
      </c:layout>
      <c:overlay val="0"/>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850627734033247"/>
          <c:y val="3.3292869641294839E-2"/>
          <c:w val="0.40765244969378828"/>
          <c:h val="0.67942074948964715"/>
        </c:manualLayout>
      </c:layout>
      <c:pieChart>
        <c:varyColors val="1"/>
        <c:ser>
          <c:idx val="0"/>
          <c:order val="0"/>
          <c:explosion val="25"/>
          <c:dLbls>
            <c:showLegendKey val="0"/>
            <c:showVal val="0"/>
            <c:showCatName val="0"/>
            <c:showSerName val="0"/>
            <c:showPercent val="1"/>
            <c:showBubbleSize val="0"/>
            <c:showLeaderLines val="1"/>
          </c:dLbls>
          <c:cat>
            <c:strRef>
              <c:f>encuestas!$I$25:$I$27</c:f>
              <c:strCache>
                <c:ptCount val="3"/>
                <c:pt idx="0">
                  <c:v>ENTRE 40 A 45 SOLES</c:v>
                </c:pt>
                <c:pt idx="1">
                  <c:v>ENTRE 46 A 50 SOLES</c:v>
                </c:pt>
                <c:pt idx="2">
                  <c:v>ENTRE 50 A MAS</c:v>
                </c:pt>
              </c:strCache>
            </c:strRef>
          </c:cat>
          <c:val>
            <c:numRef>
              <c:f>encuestas!$J$25:$J$27</c:f>
              <c:numCache>
                <c:formatCode>General</c:formatCode>
                <c:ptCount val="3"/>
                <c:pt idx="0">
                  <c:v>70</c:v>
                </c:pt>
                <c:pt idx="1">
                  <c:v>77</c:v>
                </c:pt>
                <c:pt idx="2">
                  <c:v>48</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4.1666666666666664E-2"/>
          <c:y val="0.89814814814814814"/>
          <c:w val="0.9"/>
          <c:h val="7.9339822105570154E-2"/>
        </c:manualLayout>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552D0-8FF0-4351-9F39-C27EA25137B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B90844A3-2575-48A5-9378-B0E74ABC3205}">
      <dgm:prSet/>
      <dgm:spPr/>
      <dgm:t>
        <a:bodyPr/>
        <a:lstStyle/>
        <a:p>
          <a:pPr rtl="0"/>
          <a:r>
            <a:rPr lang="es-PE" b="1" dirty="0" smtClean="0"/>
            <a:t>Borde Relleno de Queso</a:t>
          </a:r>
          <a:endParaRPr lang="es-PE" dirty="0"/>
        </a:p>
      </dgm:t>
    </dgm:pt>
    <dgm:pt modelId="{D4F4F96A-BC82-45C8-99A5-FAC797E4F975}" type="parTrans" cxnId="{DA4B2584-3F30-46FE-B179-F20988EED68C}">
      <dgm:prSet/>
      <dgm:spPr/>
      <dgm:t>
        <a:bodyPr/>
        <a:lstStyle/>
        <a:p>
          <a:endParaRPr lang="es-PE"/>
        </a:p>
      </dgm:t>
    </dgm:pt>
    <dgm:pt modelId="{A76D1AAC-02DF-4510-8AF5-012B786FF5D1}" type="sibTrans" cxnId="{DA4B2584-3F30-46FE-B179-F20988EED68C}">
      <dgm:prSet/>
      <dgm:spPr/>
      <dgm:t>
        <a:bodyPr/>
        <a:lstStyle/>
        <a:p>
          <a:endParaRPr lang="es-PE"/>
        </a:p>
      </dgm:t>
    </dgm:pt>
    <dgm:pt modelId="{742CB973-E7CF-41EA-BDEA-C47CBA0F9979}">
      <dgm:prSet/>
      <dgm:spPr/>
      <dgm:t>
        <a:bodyPr/>
        <a:lstStyle/>
        <a:p>
          <a:pPr rtl="0"/>
          <a:r>
            <a:rPr lang="es-PE" b="1" dirty="0" smtClean="0"/>
            <a:t>Servicio a Domicilio</a:t>
          </a:r>
          <a:endParaRPr lang="es-PE" dirty="0"/>
        </a:p>
      </dgm:t>
    </dgm:pt>
    <dgm:pt modelId="{E84B6A72-8BF2-46F8-9DAC-1DF375EBF81F}" type="parTrans" cxnId="{EE9C91D5-AD48-4BCF-8D15-A33A9F681B69}">
      <dgm:prSet/>
      <dgm:spPr/>
      <dgm:t>
        <a:bodyPr/>
        <a:lstStyle/>
        <a:p>
          <a:endParaRPr lang="es-PE"/>
        </a:p>
      </dgm:t>
    </dgm:pt>
    <dgm:pt modelId="{5161240E-5DA7-4071-BA69-358A57B02B2F}" type="sibTrans" cxnId="{EE9C91D5-AD48-4BCF-8D15-A33A9F681B69}">
      <dgm:prSet/>
      <dgm:spPr/>
      <dgm:t>
        <a:bodyPr/>
        <a:lstStyle/>
        <a:p>
          <a:endParaRPr lang="es-PE"/>
        </a:p>
      </dgm:t>
    </dgm:pt>
    <dgm:pt modelId="{A37872BE-F316-4974-8CF6-2457466C5465}">
      <dgm:prSet/>
      <dgm:spPr/>
      <dgm:t>
        <a:bodyPr/>
        <a:lstStyle/>
        <a:p>
          <a:pPr rtl="0"/>
          <a:r>
            <a:rPr lang="es-PE" b="1" dirty="0" smtClean="0"/>
            <a:t>Datafono Inalámbrico</a:t>
          </a:r>
          <a:endParaRPr lang="es-PE" dirty="0"/>
        </a:p>
      </dgm:t>
    </dgm:pt>
    <dgm:pt modelId="{F1E62B3A-4696-4E1E-88BE-C31B7A90CD65}" type="parTrans" cxnId="{D219E20D-FEFE-4C36-9FCC-F178C3A32DD8}">
      <dgm:prSet/>
      <dgm:spPr/>
      <dgm:t>
        <a:bodyPr/>
        <a:lstStyle/>
        <a:p>
          <a:endParaRPr lang="es-PE"/>
        </a:p>
      </dgm:t>
    </dgm:pt>
    <dgm:pt modelId="{0515EAD2-3463-484A-B5F5-4C346E874B9C}" type="sibTrans" cxnId="{D219E20D-FEFE-4C36-9FCC-F178C3A32DD8}">
      <dgm:prSet/>
      <dgm:spPr/>
      <dgm:t>
        <a:bodyPr/>
        <a:lstStyle/>
        <a:p>
          <a:endParaRPr lang="es-PE"/>
        </a:p>
      </dgm:t>
    </dgm:pt>
    <dgm:pt modelId="{9157D9AE-318C-491C-BD91-D250B721C0FA}">
      <dgm:prSet/>
      <dgm:spPr/>
      <dgm:t>
        <a:bodyPr/>
        <a:lstStyle/>
        <a:p>
          <a:r>
            <a:rPr lang="es-PE" dirty="0" err="1" smtClean="0"/>
            <a:t>Pizzalegro</a:t>
          </a:r>
          <a:r>
            <a:rPr lang="es-PE" dirty="0" smtClean="0"/>
            <a:t> ofrecerá la modalidad del borde relleno de queso en las pizzas grandes y medianas únicamente</a:t>
          </a:r>
          <a:endParaRPr lang="es-PE" dirty="0"/>
        </a:p>
      </dgm:t>
    </dgm:pt>
    <dgm:pt modelId="{31CC411C-3242-4F92-85B9-56573BFCA98F}" type="parTrans" cxnId="{1FE784D7-6C61-4E8E-A6A1-A145F0E97266}">
      <dgm:prSet/>
      <dgm:spPr/>
      <dgm:t>
        <a:bodyPr/>
        <a:lstStyle/>
        <a:p>
          <a:endParaRPr lang="es-PE"/>
        </a:p>
      </dgm:t>
    </dgm:pt>
    <dgm:pt modelId="{D4E272A4-9D9B-41B5-82AD-BCACAA91EFAB}" type="sibTrans" cxnId="{1FE784D7-6C61-4E8E-A6A1-A145F0E97266}">
      <dgm:prSet/>
      <dgm:spPr/>
      <dgm:t>
        <a:bodyPr/>
        <a:lstStyle/>
        <a:p>
          <a:endParaRPr lang="es-PE"/>
        </a:p>
      </dgm:t>
    </dgm:pt>
    <dgm:pt modelId="{9153D82A-3BB0-4D2F-840D-E1F8370B37E6}">
      <dgm:prSet/>
      <dgm:spPr/>
      <dgm:t>
        <a:bodyPr/>
        <a:lstStyle/>
        <a:p>
          <a:r>
            <a:rPr lang="es-PE" smtClean="0"/>
            <a:t>Pizzalegro se especializará en el servicio a domicilio con un corto tiempo de entrega en sus pizzas y sin recargo.</a:t>
          </a:r>
          <a:endParaRPr lang="es-PE"/>
        </a:p>
      </dgm:t>
    </dgm:pt>
    <dgm:pt modelId="{3F282E48-04FD-42D0-B249-D8B16881B07F}" type="parTrans" cxnId="{C578D539-5A03-4A1B-BEA3-0505749628AC}">
      <dgm:prSet/>
      <dgm:spPr/>
      <dgm:t>
        <a:bodyPr/>
        <a:lstStyle/>
        <a:p>
          <a:endParaRPr lang="es-PE"/>
        </a:p>
      </dgm:t>
    </dgm:pt>
    <dgm:pt modelId="{C7392248-9526-451B-9FBE-D97A386CD552}" type="sibTrans" cxnId="{C578D539-5A03-4A1B-BEA3-0505749628AC}">
      <dgm:prSet/>
      <dgm:spPr/>
      <dgm:t>
        <a:bodyPr/>
        <a:lstStyle/>
        <a:p>
          <a:endParaRPr lang="es-PE"/>
        </a:p>
      </dgm:t>
    </dgm:pt>
    <dgm:pt modelId="{D67D824E-8071-4957-939D-D31717F906EC}">
      <dgm:prSet/>
      <dgm:spPr/>
      <dgm:t>
        <a:bodyPr/>
        <a:lstStyle/>
        <a:p>
          <a:r>
            <a:rPr lang="es-PE" dirty="0" smtClean="0"/>
            <a:t>Se prestará el servicio de datafono inalámbrico para aquellas personas que realicen su pedido a domicilio. </a:t>
          </a:r>
          <a:endParaRPr lang="es-PE" dirty="0"/>
        </a:p>
      </dgm:t>
    </dgm:pt>
    <dgm:pt modelId="{7C9443EC-0D2A-4D10-A46F-6EFFF976F6A2}" type="parTrans" cxnId="{4CC0F507-8527-4107-A68E-B0BDF3BE44C1}">
      <dgm:prSet/>
      <dgm:spPr/>
      <dgm:t>
        <a:bodyPr/>
        <a:lstStyle/>
        <a:p>
          <a:endParaRPr lang="es-PE"/>
        </a:p>
      </dgm:t>
    </dgm:pt>
    <dgm:pt modelId="{8B1BEE9F-3A0E-411F-83E6-9B84A1AE3882}" type="sibTrans" cxnId="{4CC0F507-8527-4107-A68E-B0BDF3BE44C1}">
      <dgm:prSet/>
      <dgm:spPr/>
      <dgm:t>
        <a:bodyPr/>
        <a:lstStyle/>
        <a:p>
          <a:endParaRPr lang="es-PE"/>
        </a:p>
      </dgm:t>
    </dgm:pt>
    <dgm:pt modelId="{BE05F037-EA8E-4785-AD4B-802ED4B8A181}">
      <dgm:prSet/>
      <dgm:spPr/>
      <dgm:t>
        <a:bodyPr/>
        <a:lstStyle/>
        <a:p>
          <a:pPr rtl="0"/>
          <a:r>
            <a:rPr lang="es-PE" b="1" dirty="0" smtClean="0"/>
            <a:t>Horario de Atención</a:t>
          </a:r>
          <a:endParaRPr lang="es-PE" dirty="0"/>
        </a:p>
      </dgm:t>
    </dgm:pt>
    <dgm:pt modelId="{4634A4C2-D795-44A0-83BB-AD23F65731CE}" type="parTrans" cxnId="{E95AA7B0-5922-4BA0-BC0A-E85B6F8D1051}">
      <dgm:prSet/>
      <dgm:spPr/>
      <dgm:t>
        <a:bodyPr/>
        <a:lstStyle/>
        <a:p>
          <a:endParaRPr lang="es-PE"/>
        </a:p>
      </dgm:t>
    </dgm:pt>
    <dgm:pt modelId="{D5C50698-E144-4C89-8435-9A092A2F835C}" type="sibTrans" cxnId="{E95AA7B0-5922-4BA0-BC0A-E85B6F8D1051}">
      <dgm:prSet/>
      <dgm:spPr/>
      <dgm:t>
        <a:bodyPr/>
        <a:lstStyle/>
        <a:p>
          <a:endParaRPr lang="es-PE"/>
        </a:p>
      </dgm:t>
    </dgm:pt>
    <dgm:pt modelId="{E084AE33-A542-43D1-9A28-48B0BE32B74D}">
      <dgm:prSet/>
      <dgm:spPr/>
      <dgm:t>
        <a:bodyPr/>
        <a:lstStyle/>
        <a:p>
          <a:pPr rtl="0"/>
          <a:endParaRPr lang="es-PE" dirty="0"/>
        </a:p>
      </dgm:t>
    </dgm:pt>
    <dgm:pt modelId="{1B5A1950-D377-438E-8999-81C02F92DC9C}" type="parTrans" cxnId="{C1F26D34-2C69-416D-9327-B1E4C6D450AD}">
      <dgm:prSet/>
      <dgm:spPr/>
      <dgm:t>
        <a:bodyPr/>
        <a:lstStyle/>
        <a:p>
          <a:endParaRPr lang="es-PE"/>
        </a:p>
      </dgm:t>
    </dgm:pt>
    <dgm:pt modelId="{F7D810F4-40FE-4888-81A9-F909E6A4D042}" type="sibTrans" cxnId="{C1F26D34-2C69-416D-9327-B1E4C6D450AD}">
      <dgm:prSet/>
      <dgm:spPr/>
      <dgm:t>
        <a:bodyPr/>
        <a:lstStyle/>
        <a:p>
          <a:endParaRPr lang="es-PE"/>
        </a:p>
      </dgm:t>
    </dgm:pt>
    <dgm:pt modelId="{35953B4C-2A0E-43E0-8817-814FD2BA708A}">
      <dgm:prSet/>
      <dgm:spPr/>
      <dgm:t>
        <a:bodyPr/>
        <a:lstStyle/>
        <a:p>
          <a:r>
            <a:rPr lang="es-PE" dirty="0" smtClean="0"/>
            <a:t>La compañía brindará un espacio dentro del establecimiento para que los más pequeños puedan disfrutar y divertirse haciendo sus propias pizzas, con moldes de diferentes formas y tamaños</a:t>
          </a:r>
          <a:endParaRPr lang="es-PE" dirty="0"/>
        </a:p>
      </dgm:t>
    </dgm:pt>
    <dgm:pt modelId="{D14CDD0B-5834-4CD3-907F-CCB50F2E2EE1}" type="parTrans" cxnId="{A720D8C8-6E70-49B6-8DE5-3D1AEBBB7655}">
      <dgm:prSet/>
      <dgm:spPr/>
      <dgm:t>
        <a:bodyPr/>
        <a:lstStyle/>
        <a:p>
          <a:endParaRPr lang="es-PE"/>
        </a:p>
      </dgm:t>
    </dgm:pt>
    <dgm:pt modelId="{39D7BB42-9AD9-42DA-8B0A-64F06C2F887D}" type="sibTrans" cxnId="{A720D8C8-6E70-49B6-8DE5-3D1AEBBB7655}">
      <dgm:prSet/>
      <dgm:spPr/>
      <dgm:t>
        <a:bodyPr/>
        <a:lstStyle/>
        <a:p>
          <a:endParaRPr lang="es-PE"/>
        </a:p>
      </dgm:t>
    </dgm:pt>
    <dgm:pt modelId="{9D13E046-C2C9-4552-AA29-C0ABC3A45E2B}">
      <dgm:prSet/>
      <dgm:spPr/>
      <dgm:t>
        <a:bodyPr/>
        <a:lstStyle/>
        <a:p>
          <a:pPr rtl="0"/>
          <a:r>
            <a:rPr lang="es-PE" b="1" dirty="0" smtClean="0"/>
            <a:t>Un espacio para los más pequeños</a:t>
          </a:r>
          <a:endParaRPr lang="es-PE" dirty="0"/>
        </a:p>
      </dgm:t>
    </dgm:pt>
    <dgm:pt modelId="{EA5CB400-4D22-4E31-A9A0-1C32DD05FB89}" type="parTrans" cxnId="{6D38D749-8489-4B49-95F8-0402BD0B9DC9}">
      <dgm:prSet/>
      <dgm:spPr/>
      <dgm:t>
        <a:bodyPr/>
        <a:lstStyle/>
        <a:p>
          <a:endParaRPr lang="es-PE"/>
        </a:p>
      </dgm:t>
    </dgm:pt>
    <dgm:pt modelId="{5B28FCD7-A895-4C40-B7AB-969D2FD1DB92}" type="sibTrans" cxnId="{6D38D749-8489-4B49-95F8-0402BD0B9DC9}">
      <dgm:prSet/>
      <dgm:spPr/>
      <dgm:t>
        <a:bodyPr/>
        <a:lstStyle/>
        <a:p>
          <a:endParaRPr lang="es-PE"/>
        </a:p>
      </dgm:t>
    </dgm:pt>
    <dgm:pt modelId="{4E295B68-8F8E-46E8-85E2-5432EDCC8151}">
      <dgm:prSet/>
      <dgm:spPr/>
      <dgm:t>
        <a:bodyPr/>
        <a:lstStyle/>
        <a:p>
          <a:r>
            <a:rPr lang="es-PE" smtClean="0"/>
            <a:t>Debido al alto costo salarial que representa para la empresa el extendido servicio de atención al cliente y los días festivos, ésta en un inicio abrirá al público en el siguiente horario Punto de Venta y Servicio a Domicilio</a:t>
          </a:r>
          <a:endParaRPr lang="es-PE"/>
        </a:p>
      </dgm:t>
    </dgm:pt>
    <dgm:pt modelId="{1321F483-05C9-4473-B16C-0D7B15C71F2E}" type="parTrans" cxnId="{BA6FC3C5-A8ED-42E9-82CC-0C0B56143EF2}">
      <dgm:prSet/>
      <dgm:spPr/>
      <dgm:t>
        <a:bodyPr/>
        <a:lstStyle/>
        <a:p>
          <a:endParaRPr lang="es-PE"/>
        </a:p>
      </dgm:t>
    </dgm:pt>
    <dgm:pt modelId="{3232A596-0E4F-4D3C-A5AC-AA9C5223045F}" type="sibTrans" cxnId="{BA6FC3C5-A8ED-42E9-82CC-0C0B56143EF2}">
      <dgm:prSet/>
      <dgm:spPr/>
      <dgm:t>
        <a:bodyPr/>
        <a:lstStyle/>
        <a:p>
          <a:endParaRPr lang="es-PE"/>
        </a:p>
      </dgm:t>
    </dgm:pt>
    <dgm:pt modelId="{C60D6D97-3C96-4960-9248-AB286EFD6651}">
      <dgm:prSet/>
      <dgm:spPr/>
      <dgm:t>
        <a:bodyPr/>
        <a:lstStyle/>
        <a:p>
          <a:r>
            <a:rPr lang="en-US" smtClean="0"/>
            <a:t>Martes a Sábado: 12:a.m. a 3:00 p.m. y 6:00 p.m. – 10:00 p.m.</a:t>
          </a:r>
          <a:endParaRPr lang="es-PE" dirty="0"/>
        </a:p>
      </dgm:t>
    </dgm:pt>
    <dgm:pt modelId="{9C8DF7AD-1F39-4109-9234-010FD5B47CA3}" type="parTrans" cxnId="{6A4A405A-FD43-4313-8ECD-99E9CC20CE50}">
      <dgm:prSet/>
      <dgm:spPr/>
      <dgm:t>
        <a:bodyPr/>
        <a:lstStyle/>
        <a:p>
          <a:endParaRPr lang="es-PE"/>
        </a:p>
      </dgm:t>
    </dgm:pt>
    <dgm:pt modelId="{8E579BF1-0034-4E2E-A04F-D4030C69892E}" type="sibTrans" cxnId="{6A4A405A-FD43-4313-8ECD-99E9CC20CE50}">
      <dgm:prSet/>
      <dgm:spPr/>
      <dgm:t>
        <a:bodyPr/>
        <a:lstStyle/>
        <a:p>
          <a:endParaRPr lang="es-PE"/>
        </a:p>
      </dgm:t>
    </dgm:pt>
    <dgm:pt modelId="{33BDF013-E0C4-4B54-876C-44E608CAAA86}">
      <dgm:prSet/>
      <dgm:spPr/>
      <dgm:t>
        <a:bodyPr/>
        <a:lstStyle/>
        <a:p>
          <a:r>
            <a:rPr lang="en-US" smtClean="0"/>
            <a:t>Domingos: 11:00 a.m. – 4:00 p.m.</a:t>
          </a:r>
          <a:endParaRPr lang="es-PE"/>
        </a:p>
      </dgm:t>
    </dgm:pt>
    <dgm:pt modelId="{B66BA444-B479-4457-ABDB-014858012B97}" type="parTrans" cxnId="{5CC2761A-9EF2-4AC8-BDF2-57189072139E}">
      <dgm:prSet/>
      <dgm:spPr/>
      <dgm:t>
        <a:bodyPr/>
        <a:lstStyle/>
        <a:p>
          <a:endParaRPr lang="es-PE"/>
        </a:p>
      </dgm:t>
    </dgm:pt>
    <dgm:pt modelId="{CDB9F28E-4A5C-4520-B2A5-4CC825FEE628}" type="sibTrans" cxnId="{5CC2761A-9EF2-4AC8-BDF2-57189072139E}">
      <dgm:prSet/>
      <dgm:spPr/>
      <dgm:t>
        <a:bodyPr/>
        <a:lstStyle/>
        <a:p>
          <a:endParaRPr lang="es-PE"/>
        </a:p>
      </dgm:t>
    </dgm:pt>
    <dgm:pt modelId="{5967C6C6-C91A-47FE-BFEA-224282E3E492}" type="pres">
      <dgm:prSet presAssocID="{65A552D0-8FF0-4351-9F39-C27EA25137B9}" presName="linearFlow" presStyleCnt="0">
        <dgm:presLayoutVars>
          <dgm:dir/>
          <dgm:animLvl val="lvl"/>
          <dgm:resizeHandles val="exact"/>
        </dgm:presLayoutVars>
      </dgm:prSet>
      <dgm:spPr/>
      <dgm:t>
        <a:bodyPr/>
        <a:lstStyle/>
        <a:p>
          <a:endParaRPr lang="es-PE"/>
        </a:p>
      </dgm:t>
    </dgm:pt>
    <dgm:pt modelId="{8670D1F2-3B81-45C5-A9BF-CFB3F2830E40}" type="pres">
      <dgm:prSet presAssocID="{B90844A3-2575-48A5-9378-B0E74ABC3205}" presName="composite" presStyleCnt="0"/>
      <dgm:spPr/>
    </dgm:pt>
    <dgm:pt modelId="{878D6124-4A02-42B9-9928-08B47B7F5512}" type="pres">
      <dgm:prSet presAssocID="{B90844A3-2575-48A5-9378-B0E74ABC3205}" presName="parentText" presStyleLbl="alignNode1" presStyleIdx="0" presStyleCnt="5">
        <dgm:presLayoutVars>
          <dgm:chMax val="1"/>
          <dgm:bulletEnabled val="1"/>
        </dgm:presLayoutVars>
      </dgm:prSet>
      <dgm:spPr/>
      <dgm:t>
        <a:bodyPr/>
        <a:lstStyle/>
        <a:p>
          <a:endParaRPr lang="es-PE"/>
        </a:p>
      </dgm:t>
    </dgm:pt>
    <dgm:pt modelId="{8A9778F2-5308-4094-9917-DFF75951A88E}" type="pres">
      <dgm:prSet presAssocID="{B90844A3-2575-48A5-9378-B0E74ABC3205}" presName="descendantText" presStyleLbl="alignAcc1" presStyleIdx="0" presStyleCnt="5">
        <dgm:presLayoutVars>
          <dgm:bulletEnabled val="1"/>
        </dgm:presLayoutVars>
      </dgm:prSet>
      <dgm:spPr/>
      <dgm:t>
        <a:bodyPr/>
        <a:lstStyle/>
        <a:p>
          <a:endParaRPr lang="es-PE"/>
        </a:p>
      </dgm:t>
    </dgm:pt>
    <dgm:pt modelId="{10B239E2-31E9-4E38-BFED-BD19D64D98D8}" type="pres">
      <dgm:prSet presAssocID="{A76D1AAC-02DF-4510-8AF5-012B786FF5D1}" presName="sp" presStyleCnt="0"/>
      <dgm:spPr/>
    </dgm:pt>
    <dgm:pt modelId="{B0771761-CF96-4518-BDF7-DDFC2CD349FA}" type="pres">
      <dgm:prSet presAssocID="{742CB973-E7CF-41EA-BDEA-C47CBA0F9979}" presName="composite" presStyleCnt="0"/>
      <dgm:spPr/>
    </dgm:pt>
    <dgm:pt modelId="{B1CE7C9B-E3BC-4F5F-8DB7-87DEBFB43EB7}" type="pres">
      <dgm:prSet presAssocID="{742CB973-E7CF-41EA-BDEA-C47CBA0F9979}" presName="parentText" presStyleLbl="alignNode1" presStyleIdx="1" presStyleCnt="5">
        <dgm:presLayoutVars>
          <dgm:chMax val="1"/>
          <dgm:bulletEnabled val="1"/>
        </dgm:presLayoutVars>
      </dgm:prSet>
      <dgm:spPr/>
      <dgm:t>
        <a:bodyPr/>
        <a:lstStyle/>
        <a:p>
          <a:endParaRPr lang="es-PE"/>
        </a:p>
      </dgm:t>
    </dgm:pt>
    <dgm:pt modelId="{40D5FD3C-20BE-4C0A-BA16-B1A3476A3C2F}" type="pres">
      <dgm:prSet presAssocID="{742CB973-E7CF-41EA-BDEA-C47CBA0F9979}" presName="descendantText" presStyleLbl="alignAcc1" presStyleIdx="1" presStyleCnt="5" custLinFactNeighborY="-2705">
        <dgm:presLayoutVars>
          <dgm:bulletEnabled val="1"/>
        </dgm:presLayoutVars>
      </dgm:prSet>
      <dgm:spPr/>
      <dgm:t>
        <a:bodyPr/>
        <a:lstStyle/>
        <a:p>
          <a:endParaRPr lang="es-PE"/>
        </a:p>
      </dgm:t>
    </dgm:pt>
    <dgm:pt modelId="{435305CC-470D-4BCA-B364-1B25B724B102}" type="pres">
      <dgm:prSet presAssocID="{5161240E-5DA7-4071-BA69-358A57B02B2F}" presName="sp" presStyleCnt="0"/>
      <dgm:spPr/>
    </dgm:pt>
    <dgm:pt modelId="{61583A56-A2E2-42EE-A477-52B9C80DA477}" type="pres">
      <dgm:prSet presAssocID="{A37872BE-F316-4974-8CF6-2457466C5465}" presName="composite" presStyleCnt="0"/>
      <dgm:spPr/>
    </dgm:pt>
    <dgm:pt modelId="{C8915635-CB5E-4CEC-AE26-BE5F8DC88AED}" type="pres">
      <dgm:prSet presAssocID="{A37872BE-F316-4974-8CF6-2457466C5465}" presName="parentText" presStyleLbl="alignNode1" presStyleIdx="2" presStyleCnt="5">
        <dgm:presLayoutVars>
          <dgm:chMax val="1"/>
          <dgm:bulletEnabled val="1"/>
        </dgm:presLayoutVars>
      </dgm:prSet>
      <dgm:spPr/>
      <dgm:t>
        <a:bodyPr/>
        <a:lstStyle/>
        <a:p>
          <a:endParaRPr lang="es-PE"/>
        </a:p>
      </dgm:t>
    </dgm:pt>
    <dgm:pt modelId="{C92FCDE4-B792-4AF4-976A-1A6C55A88E54}" type="pres">
      <dgm:prSet presAssocID="{A37872BE-F316-4974-8CF6-2457466C5465}" presName="descendantText" presStyleLbl="alignAcc1" presStyleIdx="2" presStyleCnt="5">
        <dgm:presLayoutVars>
          <dgm:bulletEnabled val="1"/>
        </dgm:presLayoutVars>
      </dgm:prSet>
      <dgm:spPr/>
      <dgm:t>
        <a:bodyPr/>
        <a:lstStyle/>
        <a:p>
          <a:endParaRPr lang="es-PE"/>
        </a:p>
      </dgm:t>
    </dgm:pt>
    <dgm:pt modelId="{3F2C5BE2-1E62-446C-A209-005D1CCC510D}" type="pres">
      <dgm:prSet presAssocID="{0515EAD2-3463-484A-B5F5-4C346E874B9C}" presName="sp" presStyleCnt="0"/>
      <dgm:spPr/>
    </dgm:pt>
    <dgm:pt modelId="{F7787EF7-1004-4E67-BBA9-B716CA7C6A92}" type="pres">
      <dgm:prSet presAssocID="{BE05F037-EA8E-4785-AD4B-802ED4B8A181}" presName="composite" presStyleCnt="0"/>
      <dgm:spPr/>
    </dgm:pt>
    <dgm:pt modelId="{1C48035B-B2F2-4616-B46D-20F670523017}" type="pres">
      <dgm:prSet presAssocID="{BE05F037-EA8E-4785-AD4B-802ED4B8A181}" presName="parentText" presStyleLbl="alignNode1" presStyleIdx="3" presStyleCnt="5">
        <dgm:presLayoutVars>
          <dgm:chMax val="1"/>
          <dgm:bulletEnabled val="1"/>
        </dgm:presLayoutVars>
      </dgm:prSet>
      <dgm:spPr/>
      <dgm:t>
        <a:bodyPr/>
        <a:lstStyle/>
        <a:p>
          <a:endParaRPr lang="es-PE"/>
        </a:p>
      </dgm:t>
    </dgm:pt>
    <dgm:pt modelId="{AA887A1A-D9C3-4FE8-B990-3915C62267C0}" type="pres">
      <dgm:prSet presAssocID="{BE05F037-EA8E-4785-AD4B-802ED4B8A181}" presName="descendantText" presStyleLbl="alignAcc1" presStyleIdx="3" presStyleCnt="5">
        <dgm:presLayoutVars>
          <dgm:bulletEnabled val="1"/>
        </dgm:presLayoutVars>
      </dgm:prSet>
      <dgm:spPr/>
      <dgm:t>
        <a:bodyPr/>
        <a:lstStyle/>
        <a:p>
          <a:endParaRPr lang="es-PE"/>
        </a:p>
      </dgm:t>
    </dgm:pt>
    <dgm:pt modelId="{B549BAD1-C9F1-4210-8F45-B91D1C640DAE}" type="pres">
      <dgm:prSet presAssocID="{D5C50698-E144-4C89-8435-9A092A2F835C}" presName="sp" presStyleCnt="0"/>
      <dgm:spPr/>
    </dgm:pt>
    <dgm:pt modelId="{11A2E7DA-1B1D-4B6D-9585-849AA41E935F}" type="pres">
      <dgm:prSet presAssocID="{9D13E046-C2C9-4552-AA29-C0ABC3A45E2B}" presName="composite" presStyleCnt="0"/>
      <dgm:spPr/>
    </dgm:pt>
    <dgm:pt modelId="{6FABED93-E3B6-4764-90F6-089486DE8109}" type="pres">
      <dgm:prSet presAssocID="{9D13E046-C2C9-4552-AA29-C0ABC3A45E2B}" presName="parentText" presStyleLbl="alignNode1" presStyleIdx="4" presStyleCnt="5">
        <dgm:presLayoutVars>
          <dgm:chMax val="1"/>
          <dgm:bulletEnabled val="1"/>
        </dgm:presLayoutVars>
      </dgm:prSet>
      <dgm:spPr/>
      <dgm:t>
        <a:bodyPr/>
        <a:lstStyle/>
        <a:p>
          <a:endParaRPr lang="es-PE"/>
        </a:p>
      </dgm:t>
    </dgm:pt>
    <dgm:pt modelId="{AB57FAEB-EDDE-4AB6-B71D-ED3A7C47EE65}" type="pres">
      <dgm:prSet presAssocID="{9D13E046-C2C9-4552-AA29-C0ABC3A45E2B}" presName="descendantText" presStyleLbl="alignAcc1" presStyleIdx="4" presStyleCnt="5" custLinFactNeighborX="742" custLinFactNeighborY="-8561">
        <dgm:presLayoutVars>
          <dgm:bulletEnabled val="1"/>
        </dgm:presLayoutVars>
      </dgm:prSet>
      <dgm:spPr/>
      <dgm:t>
        <a:bodyPr/>
        <a:lstStyle/>
        <a:p>
          <a:endParaRPr lang="es-PE"/>
        </a:p>
      </dgm:t>
    </dgm:pt>
  </dgm:ptLst>
  <dgm:cxnLst>
    <dgm:cxn modelId="{BEF0A07D-6605-48CE-B3D3-4B7A92610D9E}" type="presOf" srcId="{B90844A3-2575-48A5-9378-B0E74ABC3205}" destId="{878D6124-4A02-42B9-9928-08B47B7F5512}" srcOrd="0" destOrd="0" presId="urn:microsoft.com/office/officeart/2005/8/layout/chevron2"/>
    <dgm:cxn modelId="{3061FA5D-8BA1-4F5E-B891-F753A4D73717}" type="presOf" srcId="{9157D9AE-318C-491C-BD91-D250B721C0FA}" destId="{8A9778F2-5308-4094-9917-DFF75951A88E}" srcOrd="0" destOrd="0" presId="urn:microsoft.com/office/officeart/2005/8/layout/chevron2"/>
    <dgm:cxn modelId="{1FE784D7-6C61-4E8E-A6A1-A145F0E97266}" srcId="{B90844A3-2575-48A5-9378-B0E74ABC3205}" destId="{9157D9AE-318C-491C-BD91-D250B721C0FA}" srcOrd="0" destOrd="0" parTransId="{31CC411C-3242-4F92-85B9-56573BFCA98F}" sibTransId="{D4E272A4-9D9B-41B5-82AD-BCACAA91EFAB}"/>
    <dgm:cxn modelId="{61E812DE-2E95-4251-AA64-36226AE9E950}" type="presOf" srcId="{9D13E046-C2C9-4552-AA29-C0ABC3A45E2B}" destId="{6FABED93-E3B6-4764-90F6-089486DE8109}" srcOrd="0" destOrd="0" presId="urn:microsoft.com/office/officeart/2005/8/layout/chevron2"/>
    <dgm:cxn modelId="{B4CAE656-2606-4475-940E-7F4E24F218A6}" type="presOf" srcId="{C60D6D97-3C96-4960-9248-AB286EFD6651}" destId="{AA887A1A-D9C3-4FE8-B990-3915C62267C0}" srcOrd="0" destOrd="1" presId="urn:microsoft.com/office/officeart/2005/8/layout/chevron2"/>
    <dgm:cxn modelId="{A22404C9-8726-4BCF-B640-B49E2C3BDAAD}" type="presOf" srcId="{33BDF013-E0C4-4B54-876C-44E608CAAA86}" destId="{AA887A1A-D9C3-4FE8-B990-3915C62267C0}" srcOrd="0" destOrd="2" presId="urn:microsoft.com/office/officeart/2005/8/layout/chevron2"/>
    <dgm:cxn modelId="{5CC2761A-9EF2-4AC8-BDF2-57189072139E}" srcId="{BE05F037-EA8E-4785-AD4B-802ED4B8A181}" destId="{33BDF013-E0C4-4B54-876C-44E608CAAA86}" srcOrd="2" destOrd="0" parTransId="{B66BA444-B479-4457-ABDB-014858012B97}" sibTransId="{CDB9F28E-4A5C-4520-B2A5-4CC825FEE628}"/>
    <dgm:cxn modelId="{75CA11D1-2667-4653-8E80-EF701F679E85}" type="presOf" srcId="{742CB973-E7CF-41EA-BDEA-C47CBA0F9979}" destId="{B1CE7C9B-E3BC-4F5F-8DB7-87DEBFB43EB7}" srcOrd="0" destOrd="0" presId="urn:microsoft.com/office/officeart/2005/8/layout/chevron2"/>
    <dgm:cxn modelId="{A720D8C8-6E70-49B6-8DE5-3D1AEBBB7655}" srcId="{9D13E046-C2C9-4552-AA29-C0ABC3A45E2B}" destId="{35953B4C-2A0E-43E0-8817-814FD2BA708A}" srcOrd="0" destOrd="0" parTransId="{D14CDD0B-5834-4CD3-907F-CCB50F2E2EE1}" sibTransId="{39D7BB42-9AD9-42DA-8B0A-64F06C2F887D}"/>
    <dgm:cxn modelId="{63D5200C-49A9-445D-A0DE-A25576EB3B2E}" type="presOf" srcId="{A37872BE-F316-4974-8CF6-2457466C5465}" destId="{C8915635-CB5E-4CEC-AE26-BE5F8DC88AED}" srcOrd="0" destOrd="0" presId="urn:microsoft.com/office/officeart/2005/8/layout/chevron2"/>
    <dgm:cxn modelId="{89A2B666-7B99-4556-8597-D9596403FD61}" type="presOf" srcId="{9153D82A-3BB0-4D2F-840D-E1F8370B37E6}" destId="{40D5FD3C-20BE-4C0A-BA16-B1A3476A3C2F}" srcOrd="0" destOrd="0" presId="urn:microsoft.com/office/officeart/2005/8/layout/chevron2"/>
    <dgm:cxn modelId="{BA6FC3C5-A8ED-42E9-82CC-0C0B56143EF2}" srcId="{BE05F037-EA8E-4785-AD4B-802ED4B8A181}" destId="{4E295B68-8F8E-46E8-85E2-5432EDCC8151}" srcOrd="0" destOrd="0" parTransId="{1321F483-05C9-4473-B16C-0D7B15C71F2E}" sibTransId="{3232A596-0E4F-4D3C-A5AC-AA9C5223045F}"/>
    <dgm:cxn modelId="{DA4B2584-3F30-46FE-B179-F20988EED68C}" srcId="{65A552D0-8FF0-4351-9F39-C27EA25137B9}" destId="{B90844A3-2575-48A5-9378-B0E74ABC3205}" srcOrd="0" destOrd="0" parTransId="{D4F4F96A-BC82-45C8-99A5-FAC797E4F975}" sibTransId="{A76D1AAC-02DF-4510-8AF5-012B786FF5D1}"/>
    <dgm:cxn modelId="{2D70FF72-8369-4307-A206-B3DC934BA6CA}" type="presOf" srcId="{E084AE33-A542-43D1-9A28-48B0BE32B74D}" destId="{8A9778F2-5308-4094-9917-DFF75951A88E}" srcOrd="0" destOrd="1" presId="urn:microsoft.com/office/officeart/2005/8/layout/chevron2"/>
    <dgm:cxn modelId="{DDF62984-B096-4F6D-89F1-1ACE3A780D0A}" type="presOf" srcId="{35953B4C-2A0E-43E0-8817-814FD2BA708A}" destId="{AB57FAEB-EDDE-4AB6-B71D-ED3A7C47EE65}" srcOrd="0" destOrd="0" presId="urn:microsoft.com/office/officeart/2005/8/layout/chevron2"/>
    <dgm:cxn modelId="{CE098E8C-909A-4D40-9583-DB149B3EBCDA}" type="presOf" srcId="{4E295B68-8F8E-46E8-85E2-5432EDCC8151}" destId="{AA887A1A-D9C3-4FE8-B990-3915C62267C0}" srcOrd="0" destOrd="0" presId="urn:microsoft.com/office/officeart/2005/8/layout/chevron2"/>
    <dgm:cxn modelId="{C1F26D34-2C69-416D-9327-B1E4C6D450AD}" srcId="{B90844A3-2575-48A5-9378-B0E74ABC3205}" destId="{E084AE33-A542-43D1-9A28-48B0BE32B74D}" srcOrd="1" destOrd="0" parTransId="{1B5A1950-D377-438E-8999-81C02F92DC9C}" sibTransId="{F7D810F4-40FE-4888-81A9-F909E6A4D042}"/>
    <dgm:cxn modelId="{6D38D749-8489-4B49-95F8-0402BD0B9DC9}" srcId="{65A552D0-8FF0-4351-9F39-C27EA25137B9}" destId="{9D13E046-C2C9-4552-AA29-C0ABC3A45E2B}" srcOrd="4" destOrd="0" parTransId="{EA5CB400-4D22-4E31-A9A0-1C32DD05FB89}" sibTransId="{5B28FCD7-A895-4C40-B7AB-969D2FD1DB92}"/>
    <dgm:cxn modelId="{D219E20D-FEFE-4C36-9FCC-F178C3A32DD8}" srcId="{65A552D0-8FF0-4351-9F39-C27EA25137B9}" destId="{A37872BE-F316-4974-8CF6-2457466C5465}" srcOrd="2" destOrd="0" parTransId="{F1E62B3A-4696-4E1E-88BE-C31B7A90CD65}" sibTransId="{0515EAD2-3463-484A-B5F5-4C346E874B9C}"/>
    <dgm:cxn modelId="{4CC0F507-8527-4107-A68E-B0BDF3BE44C1}" srcId="{A37872BE-F316-4974-8CF6-2457466C5465}" destId="{D67D824E-8071-4957-939D-D31717F906EC}" srcOrd="0" destOrd="0" parTransId="{7C9443EC-0D2A-4D10-A46F-6EFFF976F6A2}" sibTransId="{8B1BEE9F-3A0E-411F-83E6-9B84A1AE3882}"/>
    <dgm:cxn modelId="{6A4A405A-FD43-4313-8ECD-99E9CC20CE50}" srcId="{BE05F037-EA8E-4785-AD4B-802ED4B8A181}" destId="{C60D6D97-3C96-4960-9248-AB286EFD6651}" srcOrd="1" destOrd="0" parTransId="{9C8DF7AD-1F39-4109-9234-010FD5B47CA3}" sibTransId="{8E579BF1-0034-4E2E-A04F-D4030C69892E}"/>
    <dgm:cxn modelId="{E95AA7B0-5922-4BA0-BC0A-E85B6F8D1051}" srcId="{65A552D0-8FF0-4351-9F39-C27EA25137B9}" destId="{BE05F037-EA8E-4785-AD4B-802ED4B8A181}" srcOrd="3" destOrd="0" parTransId="{4634A4C2-D795-44A0-83BB-AD23F65731CE}" sibTransId="{D5C50698-E144-4C89-8435-9A092A2F835C}"/>
    <dgm:cxn modelId="{C578D539-5A03-4A1B-BEA3-0505749628AC}" srcId="{742CB973-E7CF-41EA-BDEA-C47CBA0F9979}" destId="{9153D82A-3BB0-4D2F-840D-E1F8370B37E6}" srcOrd="0" destOrd="0" parTransId="{3F282E48-04FD-42D0-B249-D8B16881B07F}" sibTransId="{C7392248-9526-451B-9FBE-D97A386CD552}"/>
    <dgm:cxn modelId="{EE9C91D5-AD48-4BCF-8D15-A33A9F681B69}" srcId="{65A552D0-8FF0-4351-9F39-C27EA25137B9}" destId="{742CB973-E7CF-41EA-BDEA-C47CBA0F9979}" srcOrd="1" destOrd="0" parTransId="{E84B6A72-8BF2-46F8-9DAC-1DF375EBF81F}" sibTransId="{5161240E-5DA7-4071-BA69-358A57B02B2F}"/>
    <dgm:cxn modelId="{59CE1532-1AC9-47F9-A583-70776D398413}" type="presOf" srcId="{D67D824E-8071-4957-939D-D31717F906EC}" destId="{C92FCDE4-B792-4AF4-976A-1A6C55A88E54}" srcOrd="0" destOrd="0" presId="urn:microsoft.com/office/officeart/2005/8/layout/chevron2"/>
    <dgm:cxn modelId="{552A6216-7BDC-4149-B4E3-D833F02B4019}" type="presOf" srcId="{65A552D0-8FF0-4351-9F39-C27EA25137B9}" destId="{5967C6C6-C91A-47FE-BFEA-224282E3E492}" srcOrd="0" destOrd="0" presId="urn:microsoft.com/office/officeart/2005/8/layout/chevron2"/>
    <dgm:cxn modelId="{E90D1ECE-FA55-4309-A8E6-B47F7B941FB0}" type="presOf" srcId="{BE05F037-EA8E-4785-AD4B-802ED4B8A181}" destId="{1C48035B-B2F2-4616-B46D-20F670523017}" srcOrd="0" destOrd="0" presId="urn:microsoft.com/office/officeart/2005/8/layout/chevron2"/>
    <dgm:cxn modelId="{73846955-EE51-4E09-A984-8E4D54EC77C1}" type="presParOf" srcId="{5967C6C6-C91A-47FE-BFEA-224282E3E492}" destId="{8670D1F2-3B81-45C5-A9BF-CFB3F2830E40}" srcOrd="0" destOrd="0" presId="urn:microsoft.com/office/officeart/2005/8/layout/chevron2"/>
    <dgm:cxn modelId="{880B0216-611C-4F95-9ED0-3C323504D7F9}" type="presParOf" srcId="{8670D1F2-3B81-45C5-A9BF-CFB3F2830E40}" destId="{878D6124-4A02-42B9-9928-08B47B7F5512}" srcOrd="0" destOrd="0" presId="urn:microsoft.com/office/officeart/2005/8/layout/chevron2"/>
    <dgm:cxn modelId="{D8D237B3-C825-402B-93F1-A73F674821C6}" type="presParOf" srcId="{8670D1F2-3B81-45C5-A9BF-CFB3F2830E40}" destId="{8A9778F2-5308-4094-9917-DFF75951A88E}" srcOrd="1" destOrd="0" presId="urn:microsoft.com/office/officeart/2005/8/layout/chevron2"/>
    <dgm:cxn modelId="{69D2772F-DBEF-4047-8483-6859DDC66DD6}" type="presParOf" srcId="{5967C6C6-C91A-47FE-BFEA-224282E3E492}" destId="{10B239E2-31E9-4E38-BFED-BD19D64D98D8}" srcOrd="1" destOrd="0" presId="urn:microsoft.com/office/officeart/2005/8/layout/chevron2"/>
    <dgm:cxn modelId="{DCBBFF51-9099-43D7-AF24-E9CD3CC37701}" type="presParOf" srcId="{5967C6C6-C91A-47FE-BFEA-224282E3E492}" destId="{B0771761-CF96-4518-BDF7-DDFC2CD349FA}" srcOrd="2" destOrd="0" presId="urn:microsoft.com/office/officeart/2005/8/layout/chevron2"/>
    <dgm:cxn modelId="{0B98A2DE-4907-4EE1-8664-D9FB08B463DB}" type="presParOf" srcId="{B0771761-CF96-4518-BDF7-DDFC2CD349FA}" destId="{B1CE7C9B-E3BC-4F5F-8DB7-87DEBFB43EB7}" srcOrd="0" destOrd="0" presId="urn:microsoft.com/office/officeart/2005/8/layout/chevron2"/>
    <dgm:cxn modelId="{99E8C00C-3D4A-4C80-9CF8-B2DC209319D2}" type="presParOf" srcId="{B0771761-CF96-4518-BDF7-DDFC2CD349FA}" destId="{40D5FD3C-20BE-4C0A-BA16-B1A3476A3C2F}" srcOrd="1" destOrd="0" presId="urn:microsoft.com/office/officeart/2005/8/layout/chevron2"/>
    <dgm:cxn modelId="{B77B9612-C389-4956-83EC-6EB9F281754A}" type="presParOf" srcId="{5967C6C6-C91A-47FE-BFEA-224282E3E492}" destId="{435305CC-470D-4BCA-B364-1B25B724B102}" srcOrd="3" destOrd="0" presId="urn:microsoft.com/office/officeart/2005/8/layout/chevron2"/>
    <dgm:cxn modelId="{7F141D4E-A1AD-4CB3-AF39-2F435F4B3962}" type="presParOf" srcId="{5967C6C6-C91A-47FE-BFEA-224282E3E492}" destId="{61583A56-A2E2-42EE-A477-52B9C80DA477}" srcOrd="4" destOrd="0" presId="urn:microsoft.com/office/officeart/2005/8/layout/chevron2"/>
    <dgm:cxn modelId="{0E14BB4A-32C6-463D-A5CC-39F167987A7A}" type="presParOf" srcId="{61583A56-A2E2-42EE-A477-52B9C80DA477}" destId="{C8915635-CB5E-4CEC-AE26-BE5F8DC88AED}" srcOrd="0" destOrd="0" presId="urn:microsoft.com/office/officeart/2005/8/layout/chevron2"/>
    <dgm:cxn modelId="{23DB10A5-D98B-4101-82A5-9D254EAF2B6A}" type="presParOf" srcId="{61583A56-A2E2-42EE-A477-52B9C80DA477}" destId="{C92FCDE4-B792-4AF4-976A-1A6C55A88E54}" srcOrd="1" destOrd="0" presId="urn:microsoft.com/office/officeart/2005/8/layout/chevron2"/>
    <dgm:cxn modelId="{E1CE732B-9153-4C0C-AFF7-4ED8DE32E36D}" type="presParOf" srcId="{5967C6C6-C91A-47FE-BFEA-224282E3E492}" destId="{3F2C5BE2-1E62-446C-A209-005D1CCC510D}" srcOrd="5" destOrd="0" presId="urn:microsoft.com/office/officeart/2005/8/layout/chevron2"/>
    <dgm:cxn modelId="{5DDF94E4-DDCE-44D4-A144-520E4FFD29E8}" type="presParOf" srcId="{5967C6C6-C91A-47FE-BFEA-224282E3E492}" destId="{F7787EF7-1004-4E67-BBA9-B716CA7C6A92}" srcOrd="6" destOrd="0" presId="urn:microsoft.com/office/officeart/2005/8/layout/chevron2"/>
    <dgm:cxn modelId="{1097C0E0-7CF9-4AF5-B5F5-459A91C27B87}" type="presParOf" srcId="{F7787EF7-1004-4E67-BBA9-B716CA7C6A92}" destId="{1C48035B-B2F2-4616-B46D-20F670523017}" srcOrd="0" destOrd="0" presId="urn:microsoft.com/office/officeart/2005/8/layout/chevron2"/>
    <dgm:cxn modelId="{A9C5EACF-7031-4BEA-93D7-436DA8E96876}" type="presParOf" srcId="{F7787EF7-1004-4E67-BBA9-B716CA7C6A92}" destId="{AA887A1A-D9C3-4FE8-B990-3915C62267C0}" srcOrd="1" destOrd="0" presId="urn:microsoft.com/office/officeart/2005/8/layout/chevron2"/>
    <dgm:cxn modelId="{A0781D3E-F8FD-4A48-9181-3BC5842DDD77}" type="presParOf" srcId="{5967C6C6-C91A-47FE-BFEA-224282E3E492}" destId="{B549BAD1-C9F1-4210-8F45-B91D1C640DAE}" srcOrd="7" destOrd="0" presId="urn:microsoft.com/office/officeart/2005/8/layout/chevron2"/>
    <dgm:cxn modelId="{03E758CD-8323-4B2D-A4CF-3D794C0F0722}" type="presParOf" srcId="{5967C6C6-C91A-47FE-BFEA-224282E3E492}" destId="{11A2E7DA-1B1D-4B6D-9585-849AA41E935F}" srcOrd="8" destOrd="0" presId="urn:microsoft.com/office/officeart/2005/8/layout/chevron2"/>
    <dgm:cxn modelId="{F0F2241D-F6A6-4647-9D70-2D8315DE637D}" type="presParOf" srcId="{11A2E7DA-1B1D-4B6D-9585-849AA41E935F}" destId="{6FABED93-E3B6-4764-90F6-089486DE8109}" srcOrd="0" destOrd="0" presId="urn:microsoft.com/office/officeart/2005/8/layout/chevron2"/>
    <dgm:cxn modelId="{4BBFC707-ED30-488E-9B6E-CE52207F8510}" type="presParOf" srcId="{11A2E7DA-1B1D-4B6D-9585-849AA41E935F}" destId="{AB57FAEB-EDDE-4AB6-B71D-ED3A7C47EE6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D6124-4A02-42B9-9928-08B47B7F5512}">
      <dsp:nvSpPr>
        <dsp:cNvPr id="0" name=""/>
        <dsp:cNvSpPr/>
      </dsp:nvSpPr>
      <dsp:spPr>
        <a:xfrm rot="5400000">
          <a:off x="-169416" y="172283"/>
          <a:ext cx="1129442" cy="79060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s-PE" sz="800" b="1" kern="1200" dirty="0" smtClean="0"/>
            <a:t>Borde Relleno de Queso</a:t>
          </a:r>
          <a:endParaRPr lang="es-PE" sz="800" kern="1200" dirty="0"/>
        </a:p>
      </dsp:txBody>
      <dsp:txXfrm rot="-5400000">
        <a:off x="1" y="398172"/>
        <a:ext cx="790609" cy="338833"/>
      </dsp:txXfrm>
    </dsp:sp>
    <dsp:sp modelId="{8A9778F2-5308-4094-9917-DFF75951A88E}">
      <dsp:nvSpPr>
        <dsp:cNvPr id="0" name=""/>
        <dsp:cNvSpPr/>
      </dsp:nvSpPr>
      <dsp:spPr>
        <a:xfrm rot="5400000">
          <a:off x="5596854" y="-4803377"/>
          <a:ext cx="734137" cy="1034662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PE" sz="1100" kern="1200" dirty="0" err="1" smtClean="0"/>
            <a:t>Pizzalegro</a:t>
          </a:r>
          <a:r>
            <a:rPr lang="es-PE" sz="1100" kern="1200" dirty="0" smtClean="0"/>
            <a:t> ofrecerá la modalidad del borde relleno de queso en las pizzas grandes y medianas únicamente</a:t>
          </a:r>
          <a:endParaRPr lang="es-PE" sz="1100" kern="1200" dirty="0"/>
        </a:p>
        <a:p>
          <a:pPr marL="57150" lvl="1" indent="-57150" algn="l" defTabSz="488950" rtl="0">
            <a:lnSpc>
              <a:spcPct val="90000"/>
            </a:lnSpc>
            <a:spcBef>
              <a:spcPct val="0"/>
            </a:spcBef>
            <a:spcAft>
              <a:spcPct val="15000"/>
            </a:spcAft>
            <a:buChar char="••"/>
          </a:pPr>
          <a:endParaRPr lang="es-PE" sz="1100" kern="1200" dirty="0"/>
        </a:p>
      </dsp:txBody>
      <dsp:txXfrm rot="-5400000">
        <a:off x="790609" y="38706"/>
        <a:ext cx="10310789" cy="662461"/>
      </dsp:txXfrm>
    </dsp:sp>
    <dsp:sp modelId="{B1CE7C9B-E3BC-4F5F-8DB7-87DEBFB43EB7}">
      <dsp:nvSpPr>
        <dsp:cNvPr id="0" name=""/>
        <dsp:cNvSpPr/>
      </dsp:nvSpPr>
      <dsp:spPr>
        <a:xfrm rot="5400000">
          <a:off x="-169416" y="1185068"/>
          <a:ext cx="1129442" cy="79060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s-PE" sz="800" b="1" kern="1200" dirty="0" smtClean="0"/>
            <a:t>Servicio a Domicilio</a:t>
          </a:r>
          <a:endParaRPr lang="es-PE" sz="800" kern="1200" dirty="0"/>
        </a:p>
      </dsp:txBody>
      <dsp:txXfrm rot="-5400000">
        <a:off x="1" y="1410957"/>
        <a:ext cx="790609" cy="338833"/>
      </dsp:txXfrm>
    </dsp:sp>
    <dsp:sp modelId="{40D5FD3C-20BE-4C0A-BA16-B1A3476A3C2F}">
      <dsp:nvSpPr>
        <dsp:cNvPr id="0" name=""/>
        <dsp:cNvSpPr/>
      </dsp:nvSpPr>
      <dsp:spPr>
        <a:xfrm rot="5400000">
          <a:off x="5596854" y="-3810450"/>
          <a:ext cx="734137" cy="1034662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PE" sz="1100" kern="1200" smtClean="0"/>
            <a:t>Pizzalegro se especializará en el servicio a domicilio con un corto tiempo de entrega en sus pizzas y sin recargo.</a:t>
          </a:r>
          <a:endParaRPr lang="es-PE" sz="1100" kern="1200"/>
        </a:p>
      </dsp:txBody>
      <dsp:txXfrm rot="-5400000">
        <a:off x="790609" y="1031633"/>
        <a:ext cx="10310789" cy="662461"/>
      </dsp:txXfrm>
    </dsp:sp>
    <dsp:sp modelId="{C8915635-CB5E-4CEC-AE26-BE5F8DC88AED}">
      <dsp:nvSpPr>
        <dsp:cNvPr id="0" name=""/>
        <dsp:cNvSpPr/>
      </dsp:nvSpPr>
      <dsp:spPr>
        <a:xfrm rot="5400000">
          <a:off x="-169416" y="2197854"/>
          <a:ext cx="1129442" cy="79060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s-PE" sz="800" b="1" kern="1200" dirty="0" smtClean="0"/>
            <a:t>Datafono Inalámbrico</a:t>
          </a:r>
          <a:endParaRPr lang="es-PE" sz="800" kern="1200" dirty="0"/>
        </a:p>
      </dsp:txBody>
      <dsp:txXfrm rot="-5400000">
        <a:off x="1" y="2423743"/>
        <a:ext cx="790609" cy="338833"/>
      </dsp:txXfrm>
    </dsp:sp>
    <dsp:sp modelId="{C92FCDE4-B792-4AF4-976A-1A6C55A88E54}">
      <dsp:nvSpPr>
        <dsp:cNvPr id="0" name=""/>
        <dsp:cNvSpPr/>
      </dsp:nvSpPr>
      <dsp:spPr>
        <a:xfrm rot="5400000">
          <a:off x="5596854" y="-2777806"/>
          <a:ext cx="734137" cy="1034662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PE" sz="1100" kern="1200" dirty="0" smtClean="0"/>
            <a:t>Se prestará el servicio de datafono inalámbrico para aquellas personas que realicen su pedido a domicilio. </a:t>
          </a:r>
          <a:endParaRPr lang="es-PE" sz="1100" kern="1200" dirty="0"/>
        </a:p>
      </dsp:txBody>
      <dsp:txXfrm rot="-5400000">
        <a:off x="790609" y="2064277"/>
        <a:ext cx="10310789" cy="662461"/>
      </dsp:txXfrm>
    </dsp:sp>
    <dsp:sp modelId="{1C48035B-B2F2-4616-B46D-20F670523017}">
      <dsp:nvSpPr>
        <dsp:cNvPr id="0" name=""/>
        <dsp:cNvSpPr/>
      </dsp:nvSpPr>
      <dsp:spPr>
        <a:xfrm rot="5400000">
          <a:off x="-169416" y="3210640"/>
          <a:ext cx="1129442" cy="79060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s-PE" sz="800" b="1" kern="1200" dirty="0" smtClean="0"/>
            <a:t>Horario de Atención</a:t>
          </a:r>
          <a:endParaRPr lang="es-PE" sz="800" kern="1200" dirty="0"/>
        </a:p>
      </dsp:txBody>
      <dsp:txXfrm rot="-5400000">
        <a:off x="1" y="3436529"/>
        <a:ext cx="790609" cy="338833"/>
      </dsp:txXfrm>
    </dsp:sp>
    <dsp:sp modelId="{AA887A1A-D9C3-4FE8-B990-3915C62267C0}">
      <dsp:nvSpPr>
        <dsp:cNvPr id="0" name=""/>
        <dsp:cNvSpPr/>
      </dsp:nvSpPr>
      <dsp:spPr>
        <a:xfrm rot="5400000">
          <a:off x="5596854" y="-1765020"/>
          <a:ext cx="734137" cy="1034662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PE" sz="1100" kern="1200" smtClean="0"/>
            <a:t>Debido al alto costo salarial que representa para la empresa el extendido servicio de atención al cliente y los días festivos, ésta en un inicio abrirá al público en el siguiente horario Punto de Venta y Servicio a Domicilio</a:t>
          </a:r>
          <a:endParaRPr lang="es-PE" sz="1100" kern="1200"/>
        </a:p>
        <a:p>
          <a:pPr marL="57150" lvl="1" indent="-57150" algn="l" defTabSz="488950">
            <a:lnSpc>
              <a:spcPct val="90000"/>
            </a:lnSpc>
            <a:spcBef>
              <a:spcPct val="0"/>
            </a:spcBef>
            <a:spcAft>
              <a:spcPct val="15000"/>
            </a:spcAft>
            <a:buChar char="••"/>
          </a:pPr>
          <a:r>
            <a:rPr lang="en-US" sz="1100" kern="1200" smtClean="0"/>
            <a:t>Martes a Sábado: 12:a.m. a 3:00 p.m. y 6:00 p.m. – 10:00 p.m.</a:t>
          </a:r>
          <a:endParaRPr lang="es-PE" sz="1100" kern="1200" dirty="0"/>
        </a:p>
        <a:p>
          <a:pPr marL="57150" lvl="1" indent="-57150" algn="l" defTabSz="488950">
            <a:lnSpc>
              <a:spcPct val="90000"/>
            </a:lnSpc>
            <a:spcBef>
              <a:spcPct val="0"/>
            </a:spcBef>
            <a:spcAft>
              <a:spcPct val="15000"/>
            </a:spcAft>
            <a:buChar char="••"/>
          </a:pPr>
          <a:r>
            <a:rPr lang="en-US" sz="1100" kern="1200" smtClean="0"/>
            <a:t>Domingos: 11:00 a.m. – 4:00 p.m.</a:t>
          </a:r>
          <a:endParaRPr lang="es-PE" sz="1100" kern="1200"/>
        </a:p>
      </dsp:txBody>
      <dsp:txXfrm rot="-5400000">
        <a:off x="790609" y="3077063"/>
        <a:ext cx="10310789" cy="662461"/>
      </dsp:txXfrm>
    </dsp:sp>
    <dsp:sp modelId="{6FABED93-E3B6-4764-90F6-089486DE8109}">
      <dsp:nvSpPr>
        <dsp:cNvPr id="0" name=""/>
        <dsp:cNvSpPr/>
      </dsp:nvSpPr>
      <dsp:spPr>
        <a:xfrm rot="5400000">
          <a:off x="-169416" y="4223425"/>
          <a:ext cx="1129442" cy="79060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s-PE" sz="800" b="1" kern="1200" dirty="0" smtClean="0"/>
            <a:t>Un espacio para los más pequeños</a:t>
          </a:r>
          <a:endParaRPr lang="es-PE" sz="800" kern="1200" dirty="0"/>
        </a:p>
      </dsp:txBody>
      <dsp:txXfrm rot="-5400000">
        <a:off x="1" y="4449314"/>
        <a:ext cx="790609" cy="338833"/>
      </dsp:txXfrm>
    </dsp:sp>
    <dsp:sp modelId="{AB57FAEB-EDDE-4AB6-B71D-ED3A7C47EE65}">
      <dsp:nvSpPr>
        <dsp:cNvPr id="0" name=""/>
        <dsp:cNvSpPr/>
      </dsp:nvSpPr>
      <dsp:spPr>
        <a:xfrm rot="5400000">
          <a:off x="5596854" y="-815084"/>
          <a:ext cx="734137" cy="1034662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PE" sz="1100" kern="1200" dirty="0" smtClean="0"/>
            <a:t>La compañía brindará un espacio dentro del establecimiento para que los más pequeños puedan disfrutar y divertirse haciendo sus propias pizzas, con moldes de diferentes formas y tamaños</a:t>
          </a:r>
          <a:endParaRPr lang="es-PE" sz="1100" kern="1200" dirty="0"/>
        </a:p>
      </dsp:txBody>
      <dsp:txXfrm rot="-5400000">
        <a:off x="790609" y="4026999"/>
        <a:ext cx="10310789" cy="6624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E4908C-6EFC-4E1B-8930-A1814C23E963}" type="datetimeFigureOut">
              <a:rPr lang="es-PE" smtClean="0"/>
              <a:t>03/09/2016</a:t>
            </a:fld>
            <a:endParaRPr lang="es-PE"/>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4E211-2CEB-47BC-B76D-A26FB907E865}" type="slidenum">
              <a:rPr lang="es-PE" smtClean="0"/>
              <a:t>‹Nº›</a:t>
            </a:fld>
            <a:endParaRPr lang="es-PE"/>
          </a:p>
        </p:txBody>
      </p:sp>
    </p:spTree>
    <p:extLst>
      <p:ext uri="{BB962C8B-B14F-4D97-AF65-F5344CB8AC3E}">
        <p14:creationId xmlns:p14="http://schemas.microsoft.com/office/powerpoint/2010/main" val="399634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0527717D-0DD0-4449-8928-1F5F893664C4}" type="slidenum">
              <a:rPr lang="es-PE" smtClean="0"/>
              <a:pPr/>
              <a:t>23</a:t>
            </a:fld>
            <a:endParaRPr lang="es-PE"/>
          </a:p>
        </p:txBody>
      </p:sp>
    </p:spTree>
    <p:extLst>
      <p:ext uri="{BB962C8B-B14F-4D97-AF65-F5344CB8AC3E}">
        <p14:creationId xmlns:p14="http://schemas.microsoft.com/office/powerpoint/2010/main" val="204682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1E700B27-DE4C-4B9E-BB11-B9027034A00F}" type="datetimeFigureOut">
              <a:rPr lang="en-US" smtClean="0"/>
              <a:pPr/>
              <a:t>9/3/2016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0DBE609-F3F2-45E6-BD6A-E03A8C86C1AE}" type="datetimeFigureOut">
              <a:rPr lang="en-US" smtClean="0"/>
              <a:t>9/3/2016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24AD68-089C-4467-A8F3-EA2BBCA6B44E}" type="datetimeFigureOut">
              <a:rPr lang="en-US" smtClean="0"/>
              <a:t>9/3/2016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9/3/2016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AA073D-A903-47F8-8D16-77642FB0DF1F}" type="datetimeFigureOut">
              <a:rPr lang="en-US" smtClean="0"/>
              <a:t>9/3/2016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812800" y="274638"/>
            <a:ext cx="105664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9/3/2016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812800" y="274638"/>
            <a:ext cx="105664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3F425EA-B9DC-48A7-991E-9A82573B1B21}" type="datetimeFigureOut">
              <a:rPr lang="en-US" smtClean="0"/>
              <a:t>9/3/2016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E0D914D-B099-4142-A885-11F276715148}" type="datetimeFigureOut">
              <a:rPr lang="en-US" smtClean="0"/>
              <a:t>9/3/2016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9/3/2016</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665CEB-0076-4E37-B880-BCEA9784DE0A}" type="datetimeFigureOut">
              <a:rPr lang="en-US" smtClean="0"/>
              <a:t>9/3/2016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149E5E-3896-4118-99A7-7B85668F1C5E}" type="datetimeFigureOut">
              <a:rPr lang="en-US" smtClean="0"/>
              <a:t>9/3/2016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E0D914D-B099-4142-A885-11F276715148}" type="datetimeFigureOut">
              <a:rPr lang="en-US" smtClean="0"/>
              <a:t>9/3/2016</a:t>
            </a:fld>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smtClean="0"/>
              <a:t>
              </a:t>
            </a:r>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D57F1E4F-1CFF-5643-939E-217C01CDF565}" type="slidenum">
              <a:rPr lang="en-US" smtClean="0"/>
              <a:pPr/>
              <a:t>‹Nº›</a:t>
            </a:fld>
            <a:endParaRPr lang="en-US" dirty="0"/>
          </a:p>
        </p:txBody>
      </p:sp>
    </p:spTree>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3.jpeg"/><Relationship Id="rId4" Type="http://schemas.openxmlformats.org/officeDocument/2006/relationships/diagramQuickStyle" Target="../diagrams/quickStyle1.xml"/><Relationship Id="rId9"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57550" y="5524861"/>
            <a:ext cx="8825658" cy="754395"/>
          </a:xfrm>
        </p:spPr>
        <p:txBody>
          <a:bodyPr>
            <a:normAutofit/>
          </a:bodyPr>
          <a:lstStyle/>
          <a:p>
            <a:pPr algn="ctr"/>
            <a:r>
              <a:rPr lang="es-PE" b="1" dirty="0" smtClean="0">
                <a:effectLst>
                  <a:outerShdw blurRad="38100" dist="38100" dir="2700000" algn="tl">
                    <a:srgbClr val="000000">
                      <a:alpha val="43137"/>
                    </a:srgbClr>
                  </a:outerShdw>
                </a:effectLst>
              </a:rPr>
              <a:t>EXPOSITOR: SANDRA MONTELUISA CAHUAZA</a:t>
            </a:r>
          </a:p>
          <a:p>
            <a:pPr algn="ctr"/>
            <a:r>
              <a:rPr lang="es-PE" b="1" dirty="0" smtClean="0">
                <a:effectLst>
                  <a:outerShdw blurRad="38100" dist="38100" dir="2700000" algn="tl">
                    <a:srgbClr val="000000">
                      <a:alpha val="43137"/>
                    </a:srgbClr>
                  </a:outerShdw>
                </a:effectLst>
              </a:rPr>
              <a:t>CARRERA:   INGENIERIA COMERCIAL</a:t>
            </a:r>
            <a:endParaRPr lang="es-PE" b="1" dirty="0">
              <a:effectLst>
                <a:outerShdw blurRad="38100" dist="38100" dir="2700000" algn="tl">
                  <a:srgbClr val="000000">
                    <a:alpha val="43137"/>
                  </a:srgbClr>
                </a:outerShdw>
              </a:effectLst>
            </a:endParaRPr>
          </a:p>
        </p:txBody>
      </p:sp>
      <p:sp>
        <p:nvSpPr>
          <p:cNvPr id="2" name="Título 1"/>
          <p:cNvSpPr>
            <a:spLocks noGrp="1"/>
          </p:cNvSpPr>
          <p:nvPr>
            <p:ph type="ctrTitle"/>
          </p:nvPr>
        </p:nvSpPr>
        <p:spPr>
          <a:xfrm>
            <a:off x="3181350" y="2536395"/>
            <a:ext cx="8349408" cy="1674484"/>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es-PE" sz="5400" b="1" dirty="0" smtClean="0">
                <a:solidFill>
                  <a:schemeClr val="bg1"/>
                </a:solidFill>
                <a:effectLst>
                  <a:outerShdw blurRad="38100" dist="38100" dir="2700000" algn="tl">
                    <a:srgbClr val="000000">
                      <a:alpha val="43137"/>
                    </a:srgbClr>
                  </a:outerShdw>
                </a:effectLst>
              </a:rPr>
              <a:t>PLAN DE NEGOCIO PIZZALEGRO</a:t>
            </a:r>
            <a:endParaRPr lang="es-PE" sz="5400" b="1" dirty="0">
              <a:solidFill>
                <a:schemeClr val="bg1"/>
              </a:solidFill>
              <a:effectLst>
                <a:outerShdw blurRad="38100" dist="38100" dir="2700000" algn="tl">
                  <a:srgbClr val="000000">
                    <a:alpha val="43137"/>
                  </a:srgbClr>
                </a:outerShdw>
              </a:effectLst>
            </a:endParaRPr>
          </a:p>
        </p:txBody>
      </p:sp>
      <p:sp>
        <p:nvSpPr>
          <p:cNvPr id="4" name="Rectángulo 3"/>
          <p:cNvSpPr/>
          <p:nvPr/>
        </p:nvSpPr>
        <p:spPr>
          <a:xfrm>
            <a:off x="2530226" y="838204"/>
            <a:ext cx="7688964" cy="430887"/>
          </a:xfrm>
          <a:prstGeom prst="rect">
            <a:avLst/>
          </a:prstGeom>
        </p:spPr>
        <p:txBody>
          <a:bodyPr wrap="none">
            <a:spAutoFit/>
          </a:bodyPr>
          <a:lstStyle/>
          <a:p>
            <a:r>
              <a:rPr lang="es-PE" sz="2200" b="1" dirty="0">
                <a:solidFill>
                  <a:srgbClr val="0070C0"/>
                </a:solidFill>
              </a:rPr>
              <a:t>UNIVERSIDAD PRIVADA “JOSÉ CARLOS MARIÁTEGUI”</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0367492" y="354245"/>
            <a:ext cx="798491" cy="884070"/>
          </a:xfrm>
          <a:prstGeom prst="rect">
            <a:avLst/>
          </a:prstGeom>
          <a:ln>
            <a:noFill/>
          </a:ln>
          <a:effectLst>
            <a:softEdge rad="112500"/>
          </a:effectLst>
        </p:spPr>
      </p:pic>
      <p:sp>
        <p:nvSpPr>
          <p:cNvPr id="7" name="Rectángulo 6"/>
          <p:cNvSpPr/>
          <p:nvPr/>
        </p:nvSpPr>
        <p:spPr>
          <a:xfrm>
            <a:off x="1824650" y="1461769"/>
            <a:ext cx="8864809" cy="830997"/>
          </a:xfrm>
          <a:prstGeom prst="rect">
            <a:avLst/>
          </a:prstGeom>
        </p:spPr>
        <p:txBody>
          <a:bodyPr wrap="square">
            <a:spAutoFit/>
          </a:bodyPr>
          <a:lstStyle/>
          <a:p>
            <a:pPr algn="ctr"/>
            <a:r>
              <a:rPr lang="es-PE" sz="2400" b="1" dirty="0">
                <a:solidFill>
                  <a:srgbClr val="0070C0"/>
                </a:solidFill>
              </a:rPr>
              <a:t>FACULTAD DE CIENCIAS JURÍDICAS, EMPRESARIALES Y PEDAGÓGICAS </a:t>
            </a:r>
          </a:p>
        </p:txBody>
      </p:sp>
      <p:grpSp>
        <p:nvGrpSpPr>
          <p:cNvPr id="8" name="4 Grupo"/>
          <p:cNvGrpSpPr/>
          <p:nvPr/>
        </p:nvGrpSpPr>
        <p:grpSpPr>
          <a:xfrm>
            <a:off x="22542" y="2464216"/>
            <a:ext cx="3235008" cy="3288884"/>
            <a:chOff x="-396028" y="-445010"/>
            <a:chExt cx="5009043" cy="7682818"/>
          </a:xfrm>
        </p:grpSpPr>
        <p:pic>
          <p:nvPicPr>
            <p:cNvPr id="9" name="26 Imagen" descr="C:\Users\Intel\AppData\Local\Microsoft\Windows\Temporary Internet Files\Content.Word\1471670603023192161245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6" y="-445010"/>
              <a:ext cx="3728852" cy="3574475"/>
            </a:xfrm>
            <a:prstGeom prst="rect">
              <a:avLst/>
            </a:prstGeom>
            <a:noFill/>
            <a:ln>
              <a:noFill/>
            </a:ln>
          </p:spPr>
        </p:pic>
        <p:sp>
          <p:nvSpPr>
            <p:cNvPr id="10" name="1 Cuadro de texto"/>
            <p:cNvSpPr txBox="1"/>
            <p:nvPr/>
          </p:nvSpPr>
          <p:spPr>
            <a:xfrm>
              <a:off x="-396028" y="3215850"/>
              <a:ext cx="5009043" cy="4021958"/>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TriangleInverted">
                <a:avLst>
                  <a:gd name="adj" fmla="val 39445"/>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15000"/>
                </a:lnSpc>
                <a:spcAft>
                  <a:spcPts val="1000"/>
                </a:spcAft>
              </a:pPr>
              <a:r>
                <a:rPr lang="es-PE" sz="8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a:t>
              </a:r>
              <a:r>
                <a:rPr lang="es-PE" sz="800" b="1" dirty="0" err="1">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Pizzalegro</a:t>
              </a:r>
              <a:r>
                <a:rPr lang="es-PE" sz="8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a:t>
              </a:r>
              <a:endParaRPr lang="es-PE" sz="1200" dirty="0">
                <a:effectLst/>
                <a:ea typeface="Times New Roman"/>
              </a:endParaRPr>
            </a:p>
          </p:txBody>
        </p:sp>
      </p:grpSp>
    </p:spTree>
    <p:extLst>
      <p:ext uri="{BB962C8B-B14F-4D97-AF65-F5344CB8AC3E}">
        <p14:creationId xmlns:p14="http://schemas.microsoft.com/office/powerpoint/2010/main" val="405318602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2800" y="692696"/>
            <a:ext cx="10275755" cy="724942"/>
          </a:xfrm>
        </p:spPr>
        <p:txBody>
          <a:bodyPr/>
          <a:lstStyle/>
          <a:p>
            <a:pPr algn="ctr"/>
            <a:r>
              <a:rPr lang="es-PE" b="1" dirty="0" smtClean="0">
                <a:effectLst>
                  <a:outerShdw blurRad="38100" dist="38100" dir="2700000" algn="tl">
                    <a:srgbClr val="000000">
                      <a:alpha val="43137"/>
                    </a:srgbClr>
                  </a:outerShdw>
                </a:effectLst>
              </a:rPr>
              <a:t>ANALISIS DE MERCADO</a:t>
            </a:r>
            <a:endParaRPr lang="es-PE" b="1" dirty="0">
              <a:effectLst>
                <a:outerShdw blurRad="38100" dist="38100" dir="2700000" algn="tl">
                  <a:srgbClr val="000000">
                    <a:alpha val="43137"/>
                  </a:srgbClr>
                </a:outerShdw>
              </a:effectLst>
            </a:endParaRPr>
          </a:p>
        </p:txBody>
      </p:sp>
      <p:sp>
        <p:nvSpPr>
          <p:cNvPr id="3" name="2 Marcador de contenido"/>
          <p:cNvSpPr>
            <a:spLocks noGrp="1"/>
          </p:cNvSpPr>
          <p:nvPr>
            <p:ph sz="quarter" idx="13"/>
          </p:nvPr>
        </p:nvSpPr>
        <p:spPr>
          <a:xfrm>
            <a:off x="812800" y="1600200"/>
            <a:ext cx="10371765" cy="1684784"/>
          </a:xfrm>
          <a:prstGeom prst="rect">
            <a:avLst/>
          </a:prstGeom>
        </p:spPr>
        <p:txBody>
          <a:bodyPr>
            <a:normAutofit/>
          </a:bodyPr>
          <a:lstStyle/>
          <a:p>
            <a:pPr marL="0" indent="0">
              <a:buNone/>
            </a:pPr>
            <a:r>
              <a:rPr lang="es-PE" sz="2400" dirty="0" smtClean="0"/>
              <a:t>OBJETIVO GENERAL:</a:t>
            </a:r>
            <a:endParaRPr lang="es-PE" sz="2400" dirty="0"/>
          </a:p>
          <a:p>
            <a:pPr marL="0" indent="0">
              <a:buNone/>
            </a:pPr>
            <a:r>
              <a:rPr lang="es-PE" sz="2400" dirty="0" err="1"/>
              <a:t>P</a:t>
            </a:r>
            <a:r>
              <a:rPr lang="es-PE" sz="2400" dirty="0" err="1" smtClean="0"/>
              <a:t>izzalegro</a:t>
            </a:r>
            <a:r>
              <a:rPr lang="es-PE" sz="2400" dirty="0" smtClean="0"/>
              <a:t> </a:t>
            </a:r>
            <a:r>
              <a:rPr lang="es-PE" sz="2400" dirty="0"/>
              <a:t>estará dirigido a los consumidores de pizza de los </a:t>
            </a:r>
            <a:r>
              <a:rPr lang="es-PE" sz="2400" dirty="0" smtClean="0"/>
              <a:t>segmentos </a:t>
            </a:r>
            <a:r>
              <a:rPr lang="es-PE" sz="2400" dirty="0"/>
              <a:t>A y B de la cuidad de ILO.</a:t>
            </a:r>
          </a:p>
          <a:p>
            <a:pPr marL="0" indent="0">
              <a:buNone/>
            </a:pPr>
            <a:endParaRPr lang="es-PE" sz="2400" dirty="0"/>
          </a:p>
        </p:txBody>
      </p:sp>
      <p:sp>
        <p:nvSpPr>
          <p:cNvPr id="4" name="3 CuadroTexto"/>
          <p:cNvSpPr txBox="1"/>
          <p:nvPr/>
        </p:nvSpPr>
        <p:spPr>
          <a:xfrm>
            <a:off x="815413" y="3356992"/>
            <a:ext cx="11041227" cy="2031325"/>
          </a:xfrm>
          <a:prstGeom prst="rect">
            <a:avLst/>
          </a:prstGeom>
          <a:noFill/>
        </p:spPr>
        <p:txBody>
          <a:bodyPr wrap="square" rtlCol="0">
            <a:spAutoFit/>
          </a:bodyPr>
          <a:lstStyle/>
          <a:p>
            <a:pPr lvl="1"/>
            <a:r>
              <a:rPr lang="es-PE" dirty="0" smtClean="0"/>
              <a:t>JUSTIFICACION:</a:t>
            </a:r>
          </a:p>
          <a:p>
            <a:pPr lvl="1"/>
            <a:endParaRPr lang="es-PE" dirty="0"/>
          </a:p>
          <a:p>
            <a:pPr lvl="1"/>
            <a:r>
              <a:rPr lang="es-PE" dirty="0" smtClean="0"/>
              <a:t>El </a:t>
            </a:r>
            <a:r>
              <a:rPr lang="es-PE" dirty="0"/>
              <a:t>mercado objetivo seleccionado se debe a la capacidad económica de los consumidores de dichos estratos, ya que dentro de las comidas rápidas la pizza es la más costosa de todas; debido a su tamaño y al tipo de ingredientes que se requieren para su preparación. Además del costo que significa la prestación de un servicio de calidad. El cual requiere de personal capacitado para la adecuada atención de los clientes tanto en los puntos de venta, como en el servicio a domicilio. </a:t>
            </a:r>
          </a:p>
          <a:p>
            <a:endParaRPr lang="es-PE" dirty="0"/>
          </a:p>
        </p:txBody>
      </p:sp>
      <p:grpSp>
        <p:nvGrpSpPr>
          <p:cNvPr id="5" name="4 Grupo"/>
          <p:cNvGrpSpPr/>
          <p:nvPr/>
        </p:nvGrpSpPr>
        <p:grpSpPr>
          <a:xfrm>
            <a:off x="9264352" y="908720"/>
            <a:ext cx="2611760" cy="1137400"/>
            <a:chOff x="-396028" y="-445010"/>
            <a:chExt cx="5009043" cy="7682818"/>
          </a:xfrm>
        </p:grpSpPr>
        <p:pic>
          <p:nvPicPr>
            <p:cNvPr id="6" name="26 Imagen" descr="C:\Users\Intel\AppData\Local\Microsoft\Windows\Temporary Internet Files\Content.Word\1471670603023192161245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6" y="-445010"/>
              <a:ext cx="3728852" cy="3574475"/>
            </a:xfrm>
            <a:prstGeom prst="rect">
              <a:avLst/>
            </a:prstGeom>
            <a:noFill/>
            <a:ln>
              <a:noFill/>
            </a:ln>
          </p:spPr>
        </p:pic>
        <p:sp>
          <p:nvSpPr>
            <p:cNvPr id="7" name="1 Cuadro de texto"/>
            <p:cNvSpPr txBox="1"/>
            <p:nvPr/>
          </p:nvSpPr>
          <p:spPr>
            <a:xfrm>
              <a:off x="-396028" y="3215850"/>
              <a:ext cx="5009043" cy="4021958"/>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TriangleInverted">
                <a:avLst>
                  <a:gd name="adj" fmla="val 39445"/>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15000"/>
                </a:lnSpc>
                <a:spcAft>
                  <a:spcPts val="1000"/>
                </a:spcAft>
              </a:pPr>
              <a:r>
                <a:rPr lang="es-PE" sz="8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a:t>
              </a:r>
              <a:r>
                <a:rPr lang="es-PE" sz="800" b="1" dirty="0" err="1">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Pizzalegro</a:t>
              </a:r>
              <a:r>
                <a:rPr lang="es-PE" sz="8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a:t>
              </a:r>
              <a:endParaRPr lang="es-PE" sz="1200" dirty="0">
                <a:effectLst/>
                <a:ea typeface="Times New Roman"/>
              </a:endParaRPr>
            </a:p>
          </p:txBody>
        </p:sp>
      </p:grpSp>
    </p:spTree>
    <p:extLst>
      <p:ext uri="{BB962C8B-B14F-4D97-AF65-F5344CB8AC3E}">
        <p14:creationId xmlns:p14="http://schemas.microsoft.com/office/powerpoint/2010/main" val="1406394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27381" y="620688"/>
            <a:ext cx="10273141" cy="2592288"/>
          </a:xfrm>
          <a:prstGeom prst="rect">
            <a:avLst/>
          </a:prstGeom>
        </p:spPr>
        <p:txBody>
          <a:bodyPr>
            <a:normAutofit/>
          </a:bodyPr>
          <a:lstStyle/>
          <a:p>
            <a:pPr marL="0" indent="0">
              <a:buNone/>
            </a:pPr>
            <a:r>
              <a:rPr lang="es-PE" sz="1600" b="1" dirty="0" smtClean="0"/>
              <a:t>- TAMAÑO DE MERCADO</a:t>
            </a:r>
            <a:r>
              <a:rPr lang="es-PE" sz="1600" dirty="0" smtClean="0"/>
              <a:t>:</a:t>
            </a:r>
            <a:endParaRPr lang="es-PE" sz="1600" dirty="0"/>
          </a:p>
          <a:p>
            <a:pPr marL="0" indent="0" algn="just">
              <a:buNone/>
            </a:pPr>
            <a:r>
              <a:rPr lang="es-PE" sz="1600" dirty="0" smtClean="0"/>
              <a:t>De </a:t>
            </a:r>
            <a:r>
              <a:rPr lang="es-PE" sz="1600" dirty="0"/>
              <a:t>acuerdo con las cifras del INEI para el año 	2015 los segmentos A 	y B de 	la ciudad de </a:t>
            </a:r>
            <a:r>
              <a:rPr lang="es-PE" sz="1600" dirty="0" err="1"/>
              <a:t>Ilo</a:t>
            </a:r>
            <a:r>
              <a:rPr lang="es-PE" sz="1600" dirty="0"/>
              <a:t> 	contaban con una población total de 	73.397 	habitantes. De los cuales para el segmento B (un 	total </a:t>
            </a:r>
            <a:r>
              <a:rPr lang="es-PE" sz="1600" dirty="0" smtClean="0"/>
              <a:t>	de </a:t>
            </a:r>
            <a:r>
              <a:rPr lang="es-PE" sz="1600" dirty="0"/>
              <a:t>	43.140 personas) y </a:t>
            </a:r>
            <a:r>
              <a:rPr lang="es-PE" sz="1600" dirty="0" smtClean="0"/>
              <a:t>para </a:t>
            </a:r>
            <a:r>
              <a:rPr lang="es-PE" sz="1600" dirty="0"/>
              <a:t>es </a:t>
            </a:r>
            <a:r>
              <a:rPr lang="es-PE" sz="1600" dirty="0" smtClean="0"/>
              <a:t>segmento </a:t>
            </a:r>
            <a:r>
              <a:rPr lang="es-PE" sz="1600" dirty="0"/>
              <a:t>A ( un total </a:t>
            </a:r>
            <a:r>
              <a:rPr lang="es-PE" sz="1600" dirty="0" smtClean="0"/>
              <a:t>	de </a:t>
            </a:r>
            <a:r>
              <a:rPr lang="es-PE" sz="1600" dirty="0"/>
              <a:t>29.730 	habitantes).</a:t>
            </a:r>
          </a:p>
          <a:p>
            <a:pPr marL="0" indent="0">
              <a:buNone/>
            </a:pPr>
            <a:endParaRPr lang="es-PE" sz="1600" dirty="0"/>
          </a:p>
        </p:txBody>
      </p:sp>
      <p:sp>
        <p:nvSpPr>
          <p:cNvPr id="5" name="4 CuadroTexto"/>
          <p:cNvSpPr txBox="1"/>
          <p:nvPr/>
        </p:nvSpPr>
        <p:spPr>
          <a:xfrm>
            <a:off x="623392" y="2501131"/>
            <a:ext cx="10561173" cy="1200329"/>
          </a:xfrm>
          <a:prstGeom prst="rect">
            <a:avLst/>
          </a:prstGeom>
          <a:noFill/>
        </p:spPr>
        <p:txBody>
          <a:bodyPr wrap="square" rtlCol="0">
            <a:spAutoFit/>
          </a:bodyPr>
          <a:lstStyle/>
          <a:p>
            <a:r>
              <a:rPr lang="es-PE" b="1" dirty="0" smtClean="0"/>
              <a:t>- CRECIMIENTO DEL SECTOR</a:t>
            </a:r>
          </a:p>
          <a:p>
            <a:r>
              <a:rPr lang="es-PE" dirty="0" smtClean="0"/>
              <a:t>Aunque </a:t>
            </a:r>
            <a:r>
              <a:rPr lang="es-PE" dirty="0"/>
              <a:t>se encuentra en su infancia, el sector de las comidas rápidas para el 2015 movió sus ventas al ritmo de la economía.</a:t>
            </a:r>
          </a:p>
          <a:p>
            <a:r>
              <a:rPr lang="es-PE" dirty="0"/>
              <a:t>Creciendo a un promedio del 6.8% anual</a:t>
            </a:r>
          </a:p>
        </p:txBody>
      </p:sp>
      <p:sp>
        <p:nvSpPr>
          <p:cNvPr id="7" name="6 CuadroTexto"/>
          <p:cNvSpPr txBox="1"/>
          <p:nvPr/>
        </p:nvSpPr>
        <p:spPr>
          <a:xfrm>
            <a:off x="623392" y="3861048"/>
            <a:ext cx="10369152" cy="1754326"/>
          </a:xfrm>
          <a:prstGeom prst="rect">
            <a:avLst/>
          </a:prstGeom>
          <a:noFill/>
        </p:spPr>
        <p:txBody>
          <a:bodyPr wrap="square" rtlCol="0">
            <a:spAutoFit/>
          </a:bodyPr>
          <a:lstStyle/>
          <a:p>
            <a:r>
              <a:rPr lang="es-PE" b="1" dirty="0" smtClean="0"/>
              <a:t>- PERFIL DEL CONSUMIDOR:</a:t>
            </a:r>
          </a:p>
          <a:p>
            <a:r>
              <a:rPr lang="es-PE" dirty="0" smtClean="0"/>
              <a:t>Familias </a:t>
            </a:r>
            <a:r>
              <a:rPr lang="es-PE" dirty="0"/>
              <a:t>y Grupos de Amigos- Son grupos de personas amantes de la pizza que desean compartir un rato agradable y disfrutar del buen ambiente y la calidad del servicio</a:t>
            </a:r>
            <a:r>
              <a:rPr lang="es-PE" dirty="0" smtClean="0"/>
              <a:t>.</a:t>
            </a:r>
          </a:p>
          <a:p>
            <a:endParaRPr lang="es-PE" dirty="0"/>
          </a:p>
          <a:p>
            <a:r>
              <a:rPr lang="es-PE" dirty="0" smtClean="0"/>
              <a:t>	- EJECUTIVOS</a:t>
            </a:r>
          </a:p>
          <a:p>
            <a:r>
              <a:rPr lang="es-PE" dirty="0"/>
              <a:t>	</a:t>
            </a:r>
            <a:r>
              <a:rPr lang="es-PE" dirty="0" smtClean="0"/>
              <a:t>- ESTUDIANTES UNIVERSITARIOS</a:t>
            </a:r>
            <a:endParaRPr lang="es-PE" dirty="0"/>
          </a:p>
        </p:txBody>
      </p:sp>
    </p:spTree>
    <p:extLst>
      <p:ext uri="{BB962C8B-B14F-4D97-AF65-F5344CB8AC3E}">
        <p14:creationId xmlns:p14="http://schemas.microsoft.com/office/powerpoint/2010/main" val="1426786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2800" y="620688"/>
            <a:ext cx="10566400" cy="796950"/>
          </a:xfrm>
        </p:spPr>
        <p:txBody>
          <a:bodyPr/>
          <a:lstStyle/>
          <a:p>
            <a:pPr algn="ctr"/>
            <a:r>
              <a:rPr lang="es-PE" b="1" dirty="0" smtClean="0">
                <a:effectLst>
                  <a:outerShdw blurRad="38100" dist="38100" dir="2700000" algn="tl">
                    <a:srgbClr val="000000">
                      <a:alpha val="43137"/>
                    </a:srgbClr>
                  </a:outerShdw>
                </a:effectLst>
              </a:rPr>
              <a:t>ANALISIS DE LA COMPETENCIA</a:t>
            </a:r>
            <a:endParaRPr lang="es-PE" b="1" dirty="0">
              <a:effectLst>
                <a:outerShdw blurRad="38100" dist="38100" dir="2700000" algn="tl">
                  <a:srgbClr val="000000">
                    <a:alpha val="43137"/>
                  </a:srgbClr>
                </a:outerShdw>
              </a:effectLst>
            </a:endParaRPr>
          </a:p>
        </p:txBody>
      </p:sp>
      <p:sp>
        <p:nvSpPr>
          <p:cNvPr id="3" name="2 Marcador de contenido"/>
          <p:cNvSpPr>
            <a:spLocks noGrp="1"/>
          </p:cNvSpPr>
          <p:nvPr>
            <p:ph sz="quarter" idx="13"/>
          </p:nvPr>
        </p:nvSpPr>
        <p:spPr>
          <a:xfrm>
            <a:off x="812800" y="1600200"/>
            <a:ext cx="10566400" cy="1828800"/>
          </a:xfrm>
          <a:prstGeom prst="rect">
            <a:avLst/>
          </a:prstGeom>
        </p:spPr>
        <p:txBody>
          <a:bodyPr/>
          <a:lstStyle/>
          <a:p>
            <a:r>
              <a:rPr lang="es-PE" b="1" dirty="0" smtClean="0"/>
              <a:t>COMPETIDORES PRINCIPALES</a:t>
            </a:r>
          </a:p>
          <a:p>
            <a:pPr marL="0" indent="0">
              <a:buNone/>
            </a:pPr>
            <a:r>
              <a:rPr lang="es-PE" dirty="0" smtClean="0"/>
              <a:t>El </a:t>
            </a:r>
            <a:r>
              <a:rPr lang="es-PE" dirty="0"/>
              <a:t>sector de las pizzas en PERU es un mercado competitivo que se encuentra dividido en dos categorías. Esta división se expresa en las empresas nacionales y las firmas extranjeras con la presencia de las franquicias.</a:t>
            </a:r>
          </a:p>
          <a:p>
            <a:pPr marL="0" indent="0">
              <a:buNone/>
            </a:pPr>
            <a:r>
              <a:rPr lang="es-PE" dirty="0"/>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71" y="3284985"/>
            <a:ext cx="3936436" cy="20882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829" y="3501008"/>
            <a:ext cx="4004309" cy="225072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6321" y="4329102"/>
            <a:ext cx="2648215" cy="14379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447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2800" y="274638"/>
            <a:ext cx="10566400" cy="706090"/>
          </a:xfrm>
        </p:spPr>
        <p:txBody>
          <a:bodyPr>
            <a:normAutofit/>
          </a:bodyPr>
          <a:lstStyle/>
          <a:p>
            <a:pPr algn="ctr"/>
            <a:r>
              <a:rPr lang="es-PE" b="1" dirty="0" smtClean="0"/>
              <a:t>ANALISIS DE LA COMPETENCIA</a:t>
            </a:r>
            <a:endParaRPr lang="es-PE" b="1" dirty="0"/>
          </a:p>
        </p:txBody>
      </p:sp>
      <p:sp>
        <p:nvSpPr>
          <p:cNvPr id="5" name="4 CuadroTexto"/>
          <p:cNvSpPr txBox="1"/>
          <p:nvPr/>
        </p:nvSpPr>
        <p:spPr>
          <a:xfrm>
            <a:off x="603260" y="1239192"/>
            <a:ext cx="4032448" cy="369332"/>
          </a:xfrm>
          <a:prstGeom prst="rect">
            <a:avLst/>
          </a:prstGeom>
          <a:noFill/>
        </p:spPr>
        <p:txBody>
          <a:bodyPr wrap="square" rtlCol="0">
            <a:spAutoFit/>
          </a:bodyPr>
          <a:lstStyle/>
          <a:p>
            <a:r>
              <a:rPr lang="es-PE" b="1" dirty="0" smtClean="0"/>
              <a:t>COMPETENCIA REGIONAL:</a:t>
            </a:r>
            <a:endParaRPr lang="es-PE" b="1" dirty="0"/>
          </a:p>
        </p:txBody>
      </p:sp>
      <p:sp>
        <p:nvSpPr>
          <p:cNvPr id="6" name="5 CuadroTexto"/>
          <p:cNvSpPr txBox="1"/>
          <p:nvPr/>
        </p:nvSpPr>
        <p:spPr>
          <a:xfrm>
            <a:off x="239350" y="1988841"/>
            <a:ext cx="5376597" cy="2246769"/>
          </a:xfrm>
          <a:prstGeom prst="rect">
            <a:avLst/>
          </a:prstGeom>
          <a:noFill/>
        </p:spPr>
        <p:txBody>
          <a:bodyPr wrap="square" rtlCol="0">
            <a:spAutoFit/>
          </a:bodyPr>
          <a:lstStyle/>
          <a:p>
            <a:pPr algn="just"/>
            <a:r>
              <a:rPr lang="es-PE" sz="2000" b="1" dirty="0"/>
              <a:t>El Tablón </a:t>
            </a:r>
            <a:r>
              <a:rPr lang="es-PE" sz="2000" b="1" dirty="0" err="1"/>
              <a:t>Fast</a:t>
            </a:r>
            <a:r>
              <a:rPr lang="es-PE" sz="2000" b="1" dirty="0"/>
              <a:t> </a:t>
            </a:r>
            <a:r>
              <a:rPr lang="es-PE" sz="2000" b="1" dirty="0" err="1"/>
              <a:t>Food</a:t>
            </a:r>
            <a:r>
              <a:rPr lang="es-PE" sz="2000" b="1" dirty="0"/>
              <a:t> Center</a:t>
            </a:r>
            <a:r>
              <a:rPr lang="es-PE" sz="2000" dirty="0"/>
              <a:t>: Cuenta con servicio a domicilio, páginas </a:t>
            </a:r>
            <a:r>
              <a:rPr lang="es-PE" sz="2000" dirty="0" smtClean="0"/>
              <a:t>web</a:t>
            </a:r>
            <a:r>
              <a:rPr lang="es-PE" sz="2000" dirty="0"/>
              <a:t>, variedad en la carta, cupones promocionales en el directorio </a:t>
            </a:r>
            <a:r>
              <a:rPr lang="es-PE" sz="2000" dirty="0" smtClean="0"/>
              <a:t>telefónico</a:t>
            </a:r>
            <a:r>
              <a:rPr lang="es-PE" sz="2000" dirty="0"/>
              <a:t>, atención las 24 </a:t>
            </a:r>
            <a:r>
              <a:rPr lang="es-PE" sz="2000" dirty="0" err="1"/>
              <a:t>hrs</a:t>
            </a:r>
            <a:r>
              <a:rPr lang="es-PE" sz="2000" dirty="0"/>
              <a:t> del día. Cuenta con 3 punto de venta </a:t>
            </a:r>
            <a:r>
              <a:rPr lang="es-PE" sz="2000" dirty="0" smtClean="0"/>
              <a:t>(</a:t>
            </a:r>
            <a:r>
              <a:rPr lang="es-PE" sz="2000" dirty="0"/>
              <a:t>Arequipa, Tacna y Puno).</a:t>
            </a:r>
          </a:p>
          <a:p>
            <a:pPr algn="just"/>
            <a:endParaRPr lang="es-PE" sz="2000" dirty="0"/>
          </a:p>
        </p:txBody>
      </p:sp>
      <p:sp>
        <p:nvSpPr>
          <p:cNvPr id="7" name="6 CuadroTexto"/>
          <p:cNvSpPr txBox="1"/>
          <p:nvPr/>
        </p:nvSpPr>
        <p:spPr>
          <a:xfrm>
            <a:off x="6192011" y="1988840"/>
            <a:ext cx="5376597" cy="1631216"/>
          </a:xfrm>
          <a:prstGeom prst="rect">
            <a:avLst/>
          </a:prstGeom>
          <a:noFill/>
        </p:spPr>
        <p:txBody>
          <a:bodyPr wrap="square" rtlCol="0">
            <a:spAutoFit/>
          </a:bodyPr>
          <a:lstStyle/>
          <a:p>
            <a:pPr algn="just"/>
            <a:r>
              <a:rPr lang="es-PE" sz="2000" b="1" dirty="0" err="1" smtClean="0"/>
              <a:t>Vizzios</a:t>
            </a:r>
            <a:r>
              <a:rPr lang="es-PE" sz="2000" b="1" dirty="0" smtClean="0"/>
              <a:t> </a:t>
            </a:r>
            <a:r>
              <a:rPr lang="es-PE" sz="2000" b="1" dirty="0"/>
              <a:t>Pizza: </a:t>
            </a:r>
            <a:r>
              <a:rPr lang="es-PE" sz="2000" dirty="0"/>
              <a:t>Cuenta con dos puntos de venta (Moquegua e </a:t>
            </a:r>
            <a:r>
              <a:rPr lang="es-PE" sz="2000" dirty="0" err="1"/>
              <a:t>Ilo</a:t>
            </a:r>
            <a:r>
              <a:rPr lang="es-PE" sz="2000" dirty="0"/>
              <a:t>), ofrece </a:t>
            </a:r>
            <a:r>
              <a:rPr lang="es-PE" sz="2000" dirty="0" smtClean="0"/>
              <a:t>amplio </a:t>
            </a:r>
            <a:r>
              <a:rPr lang="es-PE" sz="2000" dirty="0"/>
              <a:t>menú, servicio a domicilio, ofrece un espacio tranquilo para </a:t>
            </a:r>
            <a:r>
              <a:rPr lang="es-PE" sz="2000" dirty="0" smtClean="0"/>
              <a:t>disfrutar </a:t>
            </a:r>
            <a:r>
              <a:rPr lang="es-PE" sz="2000" dirty="0"/>
              <a:t>en familia y con tranquilidad.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549" y="4242949"/>
            <a:ext cx="27051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82" t="8375" r="11909" b="13626"/>
          <a:stretch/>
        </p:blipFill>
        <p:spPr bwMode="auto">
          <a:xfrm>
            <a:off x="6375875" y="3975937"/>
            <a:ext cx="5192732" cy="218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1085" y="4430143"/>
            <a:ext cx="3207025" cy="135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640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Análisis de precios</a:t>
            </a:r>
          </a:p>
        </p:txBody>
      </p:sp>
      <p:sp>
        <p:nvSpPr>
          <p:cNvPr id="3" name="2 Marcador de contenido"/>
          <p:cNvSpPr>
            <a:spLocks noGrp="1"/>
          </p:cNvSpPr>
          <p:nvPr>
            <p:ph sz="quarter" idx="13"/>
          </p:nvPr>
        </p:nvSpPr>
        <p:spPr>
          <a:xfrm>
            <a:off x="812800" y="1600200"/>
            <a:ext cx="10566400" cy="4114800"/>
          </a:xfrm>
          <a:prstGeom prst="rect">
            <a:avLst/>
          </a:prstGeom>
        </p:spPr>
        <p:txBody>
          <a:bodyPr>
            <a:normAutofit/>
          </a:bodyPr>
          <a:lstStyle/>
          <a:p>
            <a:pPr marL="0" indent="0"/>
            <a:r>
              <a:rPr lang="es-PE" sz="2000" dirty="0"/>
              <a:t>El valor de las pizzas:</a:t>
            </a:r>
          </a:p>
          <a:p>
            <a:pPr marL="0" indent="0"/>
            <a:r>
              <a:rPr lang="es-PE" sz="2000" dirty="0"/>
              <a:t>	- Porción individual oscila entre 4 y 6 soles</a:t>
            </a:r>
          </a:p>
          <a:p>
            <a:pPr marL="0" indent="0"/>
            <a:r>
              <a:rPr lang="es-PE" sz="2000" dirty="0"/>
              <a:t>	- Pizza pequeña oscila entre 11 y 17 soles</a:t>
            </a:r>
          </a:p>
          <a:p>
            <a:pPr marL="0" indent="0"/>
            <a:r>
              <a:rPr lang="es-PE" sz="2000" dirty="0"/>
              <a:t>	- Pizza mediana oscila entre 18 y 24 soles </a:t>
            </a:r>
          </a:p>
          <a:p>
            <a:pPr marL="0" indent="0"/>
            <a:r>
              <a:rPr lang="es-PE" sz="2000" dirty="0"/>
              <a:t>	- Pizza grande oscila entre 27 y 38 soles</a:t>
            </a:r>
          </a:p>
          <a:p>
            <a:pPr marL="0" indent="0"/>
            <a:r>
              <a:rPr lang="es-PE" sz="2000" dirty="0"/>
              <a:t>	- Pizza extra grande oscila entre 39 y 50 soles </a:t>
            </a:r>
          </a:p>
          <a:p>
            <a:endParaRPr lang="es-PE" sz="2000" dirty="0"/>
          </a:p>
        </p:txBody>
      </p:sp>
      <p:sp>
        <p:nvSpPr>
          <p:cNvPr id="4" name="3 CuadroTexto"/>
          <p:cNvSpPr txBox="1"/>
          <p:nvPr/>
        </p:nvSpPr>
        <p:spPr>
          <a:xfrm>
            <a:off x="719402" y="4581128"/>
            <a:ext cx="9601067" cy="1477328"/>
          </a:xfrm>
          <a:prstGeom prst="rect">
            <a:avLst/>
          </a:prstGeom>
          <a:noFill/>
        </p:spPr>
        <p:txBody>
          <a:bodyPr wrap="square" rtlCol="0">
            <a:spAutoFit/>
          </a:bodyPr>
          <a:lstStyle/>
          <a:p>
            <a:pPr lvl="0"/>
            <a:r>
              <a:rPr lang="es-PE" b="1" dirty="0" err="1"/>
              <a:t>Pizzalegro</a:t>
            </a:r>
            <a:r>
              <a:rPr lang="es-PE" b="1" dirty="0"/>
              <a:t>: </a:t>
            </a:r>
            <a:r>
              <a:rPr lang="es-PE" dirty="0"/>
              <a:t>Manejará precios competitivos, ya que por el mismo valor de una pizza de la competencia, el cliente obtendrá un valor agregado como lo es el borde relleno de queso; además de manejar un diámetro más grande que la competencia en las pizzas grandes al mismo precio.</a:t>
            </a:r>
          </a:p>
          <a:p>
            <a:endParaRPr lang="es-PE" dirty="0"/>
          </a:p>
        </p:txBody>
      </p:sp>
    </p:spTree>
    <p:extLst>
      <p:ext uri="{BB962C8B-B14F-4D97-AF65-F5344CB8AC3E}">
        <p14:creationId xmlns:p14="http://schemas.microsoft.com/office/powerpoint/2010/main" val="494011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23392" y="332656"/>
            <a:ext cx="10657184" cy="1656184"/>
          </a:xfrm>
          <a:prstGeom prst="rect">
            <a:avLst/>
          </a:prstGeom>
        </p:spPr>
        <p:txBody>
          <a:bodyPr/>
          <a:lstStyle/>
          <a:p>
            <a:r>
              <a:rPr lang="es-PE" b="1" dirty="0" smtClean="0">
                <a:effectLst>
                  <a:outerShdw blurRad="38100" dist="38100" dir="2700000" algn="tl">
                    <a:srgbClr val="000000">
                      <a:alpha val="43137"/>
                    </a:srgbClr>
                  </a:outerShdw>
                </a:effectLst>
              </a:rPr>
              <a:t>IMAGEN DE LA COMPETENCIA ANTE LOS CLIENTES</a:t>
            </a:r>
          </a:p>
          <a:p>
            <a:pPr marL="0" indent="0">
              <a:buNone/>
            </a:pPr>
            <a:r>
              <a:rPr lang="es-PE" dirty="0" smtClean="0"/>
              <a:t>Con </a:t>
            </a:r>
            <a:r>
              <a:rPr lang="es-PE" dirty="0"/>
              <a:t>el fin de determinar cuál era la imagen de la competencia ante los clientes, se realizó un estudio de muestreo no probabilístico mediante una entrevista por detención en un reconocido centro comercial de la ciudad. La encuesta se llevó a cabo para conocer esto y se mostrara en los resultados de la encuesta.</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81" t="19718" r="28474" b="12170"/>
          <a:stretch/>
        </p:blipFill>
        <p:spPr bwMode="auto">
          <a:xfrm>
            <a:off x="431371" y="2050883"/>
            <a:ext cx="4569254"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86" t="29637" r="17160" b="32984"/>
          <a:stretch/>
        </p:blipFill>
        <p:spPr bwMode="auto">
          <a:xfrm>
            <a:off x="6288021" y="2014090"/>
            <a:ext cx="4370454" cy="457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438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2800" y="692696"/>
            <a:ext cx="2114848" cy="724942"/>
          </a:xfrm>
        </p:spPr>
        <p:txBody>
          <a:bodyPr/>
          <a:lstStyle/>
          <a:p>
            <a:pPr algn="ctr"/>
            <a:r>
              <a:rPr lang="es-PE" b="1" dirty="0" smtClean="0">
                <a:effectLst>
                  <a:outerShdw blurRad="38100" dist="38100" dir="2700000" algn="tl">
                    <a:srgbClr val="000000">
                      <a:alpha val="43137"/>
                    </a:srgbClr>
                  </a:outerShdw>
                </a:effectLst>
              </a:rPr>
              <a:t>EDAD</a:t>
            </a:r>
            <a:endParaRPr lang="es-PE"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80392072"/>
              </p:ext>
            </p:extLst>
          </p:nvPr>
        </p:nvGraphicFramePr>
        <p:xfrm>
          <a:off x="527382" y="1772816"/>
          <a:ext cx="3936437" cy="339472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431371" y="4653137"/>
            <a:ext cx="4800533" cy="1200329"/>
          </a:xfrm>
          <a:prstGeom prst="rect">
            <a:avLst/>
          </a:prstGeom>
          <a:noFill/>
        </p:spPr>
        <p:txBody>
          <a:bodyPr wrap="square" rtlCol="0">
            <a:spAutoFit/>
          </a:bodyPr>
          <a:lstStyle/>
          <a:p>
            <a:r>
              <a:rPr lang="es-PE" dirty="0"/>
              <a:t>Esta pregunta nos ayuda a segmentar mi mercado y poder desarrollar mis estrategias de marketing para esa edad.</a:t>
            </a:r>
          </a:p>
          <a:p>
            <a:endParaRPr lang="es-PE" dirty="0"/>
          </a:p>
        </p:txBody>
      </p:sp>
      <p:sp>
        <p:nvSpPr>
          <p:cNvPr id="6" name="5 CuadroTexto"/>
          <p:cNvSpPr txBox="1"/>
          <p:nvPr/>
        </p:nvSpPr>
        <p:spPr>
          <a:xfrm>
            <a:off x="6192011" y="764706"/>
            <a:ext cx="2208245" cy="954107"/>
          </a:xfrm>
          <a:prstGeom prst="rect">
            <a:avLst/>
          </a:prstGeom>
          <a:noFill/>
        </p:spPr>
        <p:txBody>
          <a:bodyPr wrap="square" rtlCol="0">
            <a:spAutoFit/>
          </a:bodyPr>
          <a:lstStyle/>
          <a:p>
            <a:pPr lvl="0" algn="ctr"/>
            <a:r>
              <a:rPr lang="es-PE" sz="2800" b="1" dirty="0">
                <a:effectLst>
                  <a:outerShdw blurRad="38100" dist="38100" dir="2700000" algn="tl">
                    <a:srgbClr val="000000">
                      <a:alpha val="43137"/>
                    </a:srgbClr>
                  </a:outerShdw>
                </a:effectLst>
              </a:rPr>
              <a:t>SEXO</a:t>
            </a:r>
          </a:p>
          <a:p>
            <a:pPr algn="ctr"/>
            <a:endParaRPr lang="es-PE" sz="2800" b="1" dirty="0">
              <a:effectLst>
                <a:outerShdw blurRad="38100" dist="38100" dir="2700000" algn="tl">
                  <a:srgbClr val="000000">
                    <a:alpha val="43137"/>
                  </a:srgbClr>
                </a:outerShdw>
              </a:effectLst>
            </a:endParaRPr>
          </a:p>
        </p:txBody>
      </p:sp>
      <p:graphicFrame>
        <p:nvGraphicFramePr>
          <p:cNvPr id="7" name="6 Gráfico"/>
          <p:cNvGraphicFramePr/>
          <p:nvPr>
            <p:extLst>
              <p:ext uri="{D42A27DB-BD31-4B8C-83A1-F6EECF244321}">
                <p14:modId xmlns:p14="http://schemas.microsoft.com/office/powerpoint/2010/main" val="2167393369"/>
              </p:ext>
            </p:extLst>
          </p:nvPr>
        </p:nvGraphicFramePr>
        <p:xfrm>
          <a:off x="6192011" y="1988840"/>
          <a:ext cx="4320480"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5999989" y="4653137"/>
            <a:ext cx="5280587" cy="1200329"/>
          </a:xfrm>
          <a:prstGeom prst="rect">
            <a:avLst/>
          </a:prstGeom>
          <a:noFill/>
        </p:spPr>
        <p:txBody>
          <a:bodyPr wrap="square" rtlCol="0">
            <a:spAutoFit/>
          </a:bodyPr>
          <a:lstStyle/>
          <a:p>
            <a:r>
              <a:rPr lang="es-PE" dirty="0"/>
              <a:t>Esta pregunta nos ayuda a segmentar mi mercado y poder desarrollar mis estrategias de marketing.</a:t>
            </a:r>
          </a:p>
          <a:p>
            <a:endParaRPr lang="es-PE" dirty="0"/>
          </a:p>
        </p:txBody>
      </p:sp>
    </p:spTree>
    <p:extLst>
      <p:ext uri="{BB962C8B-B14F-4D97-AF65-F5344CB8AC3E}">
        <p14:creationId xmlns:p14="http://schemas.microsoft.com/office/powerpoint/2010/main" val="1684333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35360" y="332657"/>
            <a:ext cx="4992905" cy="461665"/>
          </a:xfrm>
          <a:prstGeom prst="rect">
            <a:avLst/>
          </a:prstGeom>
        </p:spPr>
        <p:txBody>
          <a:bodyPr wrap="none">
            <a:spAutoFit/>
          </a:bodyPr>
          <a:lstStyle/>
          <a:p>
            <a:pPr lvl="0"/>
            <a:r>
              <a:rPr lang="es-PE" sz="2400" b="1" dirty="0"/>
              <a:t>HA COMIDO PIZZA ALGUNA VEZ</a:t>
            </a:r>
            <a:endParaRPr lang="es-PE" sz="2400" dirty="0"/>
          </a:p>
        </p:txBody>
      </p:sp>
      <p:graphicFrame>
        <p:nvGraphicFramePr>
          <p:cNvPr id="6" name="5 Gráfico"/>
          <p:cNvGraphicFramePr/>
          <p:nvPr>
            <p:extLst>
              <p:ext uri="{D42A27DB-BD31-4B8C-83A1-F6EECF244321}">
                <p14:modId xmlns:p14="http://schemas.microsoft.com/office/powerpoint/2010/main" val="3298604828"/>
              </p:ext>
            </p:extLst>
          </p:nvPr>
        </p:nvGraphicFramePr>
        <p:xfrm>
          <a:off x="375832" y="1124744"/>
          <a:ext cx="5240115"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335360" y="3356992"/>
            <a:ext cx="5856651" cy="1477328"/>
          </a:xfrm>
          <a:prstGeom prst="rect">
            <a:avLst/>
          </a:prstGeom>
          <a:noFill/>
        </p:spPr>
        <p:txBody>
          <a:bodyPr wrap="square" rtlCol="0">
            <a:spAutoFit/>
          </a:bodyPr>
          <a:lstStyle/>
          <a:p>
            <a:r>
              <a:rPr lang="es-PE" dirty="0"/>
              <a:t>Con esto podemos observar que la aceptación de nuestro producto es total en todo nuestro mercado, lo que nos queda a nosotros es diferenciarnos con respecto a la competencia.</a:t>
            </a:r>
          </a:p>
          <a:p>
            <a:endParaRPr lang="es-PE" dirty="0"/>
          </a:p>
        </p:txBody>
      </p:sp>
      <p:sp>
        <p:nvSpPr>
          <p:cNvPr id="8" name="7 CuadroTexto"/>
          <p:cNvSpPr txBox="1"/>
          <p:nvPr/>
        </p:nvSpPr>
        <p:spPr>
          <a:xfrm>
            <a:off x="6672064" y="332656"/>
            <a:ext cx="5280587" cy="923330"/>
          </a:xfrm>
          <a:prstGeom prst="rect">
            <a:avLst/>
          </a:prstGeom>
          <a:noFill/>
        </p:spPr>
        <p:txBody>
          <a:bodyPr wrap="square" rtlCol="0">
            <a:spAutoFit/>
          </a:bodyPr>
          <a:lstStyle/>
          <a:p>
            <a:pPr lvl="0"/>
            <a:r>
              <a:rPr lang="es-PE" b="1" dirty="0">
                <a:effectLst>
                  <a:outerShdw blurRad="38100" dist="38100" dir="2700000" algn="tl">
                    <a:srgbClr val="000000">
                      <a:alpha val="43137"/>
                    </a:srgbClr>
                  </a:outerShdw>
                </a:effectLst>
              </a:rPr>
              <a:t>QUE ESPECIALIDAD DE PIZZA ES LA QUE MAS CONSUME</a:t>
            </a:r>
            <a:endParaRPr lang="es-PE" dirty="0">
              <a:effectLst>
                <a:outerShdw blurRad="38100" dist="38100" dir="2700000" algn="tl">
                  <a:srgbClr val="000000">
                    <a:alpha val="43137"/>
                  </a:srgbClr>
                </a:outerShdw>
              </a:effectLst>
            </a:endParaRPr>
          </a:p>
          <a:p>
            <a:endParaRPr lang="es-PE" b="1" dirty="0">
              <a:effectLst>
                <a:outerShdw blurRad="38100" dist="38100" dir="2700000" algn="tl">
                  <a:srgbClr val="000000">
                    <a:alpha val="43137"/>
                  </a:srgbClr>
                </a:outerShdw>
              </a:effectLst>
            </a:endParaRPr>
          </a:p>
        </p:txBody>
      </p:sp>
      <p:graphicFrame>
        <p:nvGraphicFramePr>
          <p:cNvPr id="9" name="8 Gráfico"/>
          <p:cNvGraphicFramePr/>
          <p:nvPr>
            <p:extLst>
              <p:ext uri="{D42A27DB-BD31-4B8C-83A1-F6EECF244321}">
                <p14:modId xmlns:p14="http://schemas.microsoft.com/office/powerpoint/2010/main" val="3350145970"/>
              </p:ext>
            </p:extLst>
          </p:nvPr>
        </p:nvGraphicFramePr>
        <p:xfrm>
          <a:off x="5890699" y="1052736"/>
          <a:ext cx="5773920" cy="2273350"/>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6480043" y="3501009"/>
            <a:ext cx="4704523" cy="923330"/>
          </a:xfrm>
          <a:prstGeom prst="rect">
            <a:avLst/>
          </a:prstGeom>
          <a:noFill/>
        </p:spPr>
        <p:txBody>
          <a:bodyPr wrap="square" rtlCol="0">
            <a:spAutoFit/>
          </a:bodyPr>
          <a:lstStyle/>
          <a:p>
            <a:r>
              <a:rPr lang="es-PE" dirty="0"/>
              <a:t>Con esto nos va ayudar a conocer y mejorar nuestra línea de productos y aumentar los volúmenes de venta de nuestros productos</a:t>
            </a:r>
          </a:p>
        </p:txBody>
      </p:sp>
    </p:spTree>
    <p:extLst>
      <p:ext uri="{BB962C8B-B14F-4D97-AF65-F5344CB8AC3E}">
        <p14:creationId xmlns:p14="http://schemas.microsoft.com/office/powerpoint/2010/main" val="2653176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3339" y="332656"/>
            <a:ext cx="5952661" cy="369332"/>
          </a:xfrm>
          <a:prstGeom prst="rect">
            <a:avLst/>
          </a:prstGeom>
          <a:noFill/>
        </p:spPr>
        <p:txBody>
          <a:bodyPr wrap="square" rtlCol="0">
            <a:spAutoFit/>
          </a:bodyPr>
          <a:lstStyle/>
          <a:p>
            <a:r>
              <a:rPr lang="es-PE" b="1" dirty="0"/>
              <a:t>QUE TAMAÑO PREFIERE COMPRAR LA PIZZA</a:t>
            </a:r>
            <a:endParaRPr lang="es-PE" dirty="0"/>
          </a:p>
        </p:txBody>
      </p:sp>
      <p:graphicFrame>
        <p:nvGraphicFramePr>
          <p:cNvPr id="5" name="4 Gráfico"/>
          <p:cNvGraphicFramePr/>
          <p:nvPr>
            <p:extLst>
              <p:ext uri="{D42A27DB-BD31-4B8C-83A1-F6EECF244321}">
                <p14:modId xmlns:p14="http://schemas.microsoft.com/office/powerpoint/2010/main" val="3681013543"/>
              </p:ext>
            </p:extLst>
          </p:nvPr>
        </p:nvGraphicFramePr>
        <p:xfrm>
          <a:off x="149106" y="1196752"/>
          <a:ext cx="5754873" cy="2160240"/>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143339" y="3717032"/>
            <a:ext cx="5952661" cy="1200329"/>
          </a:xfrm>
          <a:prstGeom prst="rect">
            <a:avLst/>
          </a:prstGeom>
          <a:noFill/>
        </p:spPr>
        <p:txBody>
          <a:bodyPr wrap="square" rtlCol="0">
            <a:spAutoFit/>
          </a:bodyPr>
          <a:lstStyle/>
          <a:p>
            <a:r>
              <a:rPr lang="es-PE" dirty="0"/>
              <a:t>Nos muestra la preferencia que más estaría dispuesto a consumir nuestros clientes y es en ello donde podemos centrar nuestra estrategia de promoción.</a:t>
            </a:r>
          </a:p>
          <a:p>
            <a:endParaRPr lang="es-PE" dirty="0"/>
          </a:p>
        </p:txBody>
      </p:sp>
      <p:sp>
        <p:nvSpPr>
          <p:cNvPr id="7" name="6 CuadroTexto"/>
          <p:cNvSpPr txBox="1"/>
          <p:nvPr/>
        </p:nvSpPr>
        <p:spPr>
          <a:xfrm>
            <a:off x="6480043" y="370345"/>
            <a:ext cx="5376597" cy="646331"/>
          </a:xfrm>
          <a:prstGeom prst="rect">
            <a:avLst/>
          </a:prstGeom>
          <a:noFill/>
        </p:spPr>
        <p:txBody>
          <a:bodyPr wrap="square" rtlCol="0">
            <a:spAutoFit/>
          </a:bodyPr>
          <a:lstStyle/>
          <a:p>
            <a:r>
              <a:rPr lang="es-PE" b="1" dirty="0"/>
              <a:t>LE GUSTA QUE EL PAN CON EL QUE ESTA HECHA LA PIZZA SEA</a:t>
            </a:r>
            <a:endParaRPr lang="es-PE" dirty="0"/>
          </a:p>
        </p:txBody>
      </p:sp>
      <p:graphicFrame>
        <p:nvGraphicFramePr>
          <p:cNvPr id="8" name="7 Gráfico"/>
          <p:cNvGraphicFramePr/>
          <p:nvPr>
            <p:extLst>
              <p:ext uri="{D42A27DB-BD31-4B8C-83A1-F6EECF244321}">
                <p14:modId xmlns:p14="http://schemas.microsoft.com/office/powerpoint/2010/main" val="4226668415"/>
              </p:ext>
            </p:extLst>
          </p:nvPr>
        </p:nvGraphicFramePr>
        <p:xfrm>
          <a:off x="6096000" y="1340768"/>
          <a:ext cx="5568619"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6480043" y="3717033"/>
            <a:ext cx="5376597" cy="1200329"/>
          </a:xfrm>
          <a:prstGeom prst="rect">
            <a:avLst/>
          </a:prstGeom>
          <a:noFill/>
        </p:spPr>
        <p:txBody>
          <a:bodyPr wrap="square" rtlCol="0">
            <a:spAutoFit/>
          </a:bodyPr>
          <a:lstStyle/>
          <a:p>
            <a:r>
              <a:rPr lang="es-PE" dirty="0"/>
              <a:t>Nos da la preferencia sobre el gusto del cliente para poder hacer la elaboración de nuestros costos de materia prima</a:t>
            </a:r>
          </a:p>
          <a:p>
            <a:endParaRPr lang="es-PE" dirty="0"/>
          </a:p>
        </p:txBody>
      </p:sp>
    </p:spTree>
    <p:extLst>
      <p:ext uri="{BB962C8B-B14F-4D97-AF65-F5344CB8AC3E}">
        <p14:creationId xmlns:p14="http://schemas.microsoft.com/office/powerpoint/2010/main" val="3300897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5360" y="188640"/>
            <a:ext cx="5280587" cy="923330"/>
          </a:xfrm>
          <a:prstGeom prst="rect">
            <a:avLst/>
          </a:prstGeom>
          <a:noFill/>
        </p:spPr>
        <p:txBody>
          <a:bodyPr wrap="square" rtlCol="0">
            <a:spAutoFit/>
          </a:bodyPr>
          <a:lstStyle/>
          <a:p>
            <a:pPr lvl="0"/>
            <a:r>
              <a:rPr lang="es-PE" b="1" dirty="0"/>
              <a:t>CUANTO ESTARIA DISPUESTO A PAGAR POR UNA PIZZA CHICA</a:t>
            </a:r>
            <a:endParaRPr lang="es-PE" dirty="0"/>
          </a:p>
          <a:p>
            <a:endParaRPr lang="es-PE" dirty="0"/>
          </a:p>
        </p:txBody>
      </p:sp>
      <p:graphicFrame>
        <p:nvGraphicFramePr>
          <p:cNvPr id="5" name="4 Gráfico"/>
          <p:cNvGraphicFramePr/>
          <p:nvPr>
            <p:extLst>
              <p:ext uri="{D42A27DB-BD31-4B8C-83A1-F6EECF244321}">
                <p14:modId xmlns:p14="http://schemas.microsoft.com/office/powerpoint/2010/main" val="2054509419"/>
              </p:ext>
            </p:extLst>
          </p:nvPr>
        </p:nvGraphicFramePr>
        <p:xfrm>
          <a:off x="298316" y="1111970"/>
          <a:ext cx="6096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335360" y="4221088"/>
            <a:ext cx="5856651" cy="1200329"/>
          </a:xfrm>
          <a:prstGeom prst="rect">
            <a:avLst/>
          </a:prstGeom>
          <a:noFill/>
        </p:spPr>
        <p:txBody>
          <a:bodyPr wrap="square" rtlCol="0">
            <a:spAutoFit/>
          </a:bodyPr>
          <a:lstStyle/>
          <a:p>
            <a:r>
              <a:rPr lang="es-PE" dirty="0"/>
              <a:t>Nos da información importante de los precios que podemos colocar para este tipo de producto y con ello manejar y pensar en nuestra estrategia de precio.</a:t>
            </a:r>
          </a:p>
          <a:p>
            <a:endParaRPr lang="es-PE" dirty="0"/>
          </a:p>
        </p:txBody>
      </p:sp>
      <p:sp>
        <p:nvSpPr>
          <p:cNvPr id="7" name="6 CuadroTexto"/>
          <p:cNvSpPr txBox="1"/>
          <p:nvPr/>
        </p:nvSpPr>
        <p:spPr>
          <a:xfrm>
            <a:off x="6480043" y="404664"/>
            <a:ext cx="5376597" cy="646331"/>
          </a:xfrm>
          <a:prstGeom prst="rect">
            <a:avLst/>
          </a:prstGeom>
          <a:noFill/>
        </p:spPr>
        <p:txBody>
          <a:bodyPr wrap="square" rtlCol="0">
            <a:spAutoFit/>
          </a:bodyPr>
          <a:lstStyle/>
          <a:p>
            <a:pPr lvl="0"/>
            <a:r>
              <a:rPr lang="es-PE" b="1" dirty="0"/>
              <a:t>POR UNA PIZZA MEDIANA</a:t>
            </a:r>
            <a:endParaRPr lang="es-PE" dirty="0"/>
          </a:p>
          <a:p>
            <a:endParaRPr lang="es-PE" dirty="0"/>
          </a:p>
        </p:txBody>
      </p:sp>
      <p:graphicFrame>
        <p:nvGraphicFramePr>
          <p:cNvPr id="8" name="7 Gráfico"/>
          <p:cNvGraphicFramePr/>
          <p:nvPr>
            <p:extLst>
              <p:ext uri="{D42A27DB-BD31-4B8C-83A1-F6EECF244321}">
                <p14:modId xmlns:p14="http://schemas.microsoft.com/office/powerpoint/2010/main" val="2848196030"/>
              </p:ext>
            </p:extLst>
          </p:nvPr>
        </p:nvGraphicFramePr>
        <p:xfrm>
          <a:off x="5903979" y="1268761"/>
          <a:ext cx="5973495"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6480043" y="4221088"/>
            <a:ext cx="5376597" cy="1477328"/>
          </a:xfrm>
          <a:prstGeom prst="rect">
            <a:avLst/>
          </a:prstGeom>
          <a:noFill/>
        </p:spPr>
        <p:txBody>
          <a:bodyPr wrap="square" rtlCol="0">
            <a:spAutoFit/>
          </a:bodyPr>
          <a:lstStyle/>
          <a:p>
            <a:r>
              <a:rPr lang="es-PE" dirty="0"/>
              <a:t>Nos da información importante de los precios que podemos colocar para este tipo de producto y con ello manejar y pensar en nuestra estrategia de precio.</a:t>
            </a:r>
          </a:p>
          <a:p>
            <a:endParaRPr lang="es-PE" dirty="0"/>
          </a:p>
        </p:txBody>
      </p:sp>
    </p:spTree>
    <p:extLst>
      <p:ext uri="{BB962C8B-B14F-4D97-AF65-F5344CB8AC3E}">
        <p14:creationId xmlns:p14="http://schemas.microsoft.com/office/powerpoint/2010/main" val="1388011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effectLst>
                  <a:outerShdw blurRad="38100" dist="38100" dir="2700000" algn="tl">
                    <a:srgbClr val="000000">
                      <a:alpha val="43137"/>
                    </a:srgbClr>
                  </a:outerShdw>
                </a:effectLst>
              </a:rPr>
              <a:t>INVESTIGACIÓN DE MERCADO</a:t>
            </a:r>
            <a:endParaRPr lang="es-PE" dirty="0">
              <a:effectLst>
                <a:outerShdw blurRad="38100" dist="38100" dir="2700000" algn="tl">
                  <a:srgbClr val="000000">
                    <a:alpha val="43137"/>
                  </a:srgbClr>
                </a:outerShdw>
              </a:effectLst>
            </a:endParaRPr>
          </a:p>
        </p:txBody>
      </p:sp>
      <p:sp>
        <p:nvSpPr>
          <p:cNvPr id="3" name="Marcador de contenido 2"/>
          <p:cNvSpPr>
            <a:spLocks noGrp="1"/>
          </p:cNvSpPr>
          <p:nvPr>
            <p:ph sz="quarter" idx="13"/>
          </p:nvPr>
        </p:nvSpPr>
        <p:spPr>
          <a:xfrm>
            <a:off x="1154955" y="2603499"/>
            <a:ext cx="8761412" cy="3539723"/>
          </a:xfrm>
        </p:spPr>
        <p:txBody>
          <a:bodyPr>
            <a:normAutofit/>
          </a:bodyPr>
          <a:lstStyle/>
          <a:p>
            <a:r>
              <a:rPr lang="es-PE" dirty="0" smtClean="0"/>
              <a:t>Análisis del Sector: </a:t>
            </a:r>
          </a:p>
          <a:p>
            <a:pPr marL="0" indent="0" algn="just">
              <a:buNone/>
            </a:pPr>
            <a:r>
              <a:rPr lang="es-PE" dirty="0"/>
              <a:t>	</a:t>
            </a:r>
            <a:r>
              <a:rPr lang="es-PE" dirty="0" smtClean="0"/>
              <a:t>El sector de las pizzas en la ciudad de Ilo, había </a:t>
            </a:r>
            <a:r>
              <a:rPr lang="es-PE" dirty="0"/>
              <a:t>tenido a través de los </a:t>
            </a:r>
            <a:r>
              <a:rPr lang="es-PE" dirty="0" smtClean="0"/>
              <a:t>	años </a:t>
            </a:r>
            <a:r>
              <a:rPr lang="es-PE" dirty="0"/>
              <a:t>un lento </a:t>
            </a:r>
            <a:r>
              <a:rPr lang="es-PE" dirty="0" smtClean="0"/>
              <a:t>dinamismo, no </a:t>
            </a:r>
            <a:r>
              <a:rPr lang="es-PE" dirty="0"/>
              <a:t>contaba con la infraestructura adecuada </a:t>
            </a:r>
            <a:r>
              <a:rPr lang="es-PE" dirty="0" smtClean="0"/>
              <a:t>	y </a:t>
            </a:r>
            <a:r>
              <a:rPr lang="es-PE" dirty="0"/>
              <a:t>la ciudad era muy </a:t>
            </a:r>
            <a:r>
              <a:rPr lang="es-PE" dirty="0" smtClean="0"/>
              <a:t>pequeña. </a:t>
            </a:r>
          </a:p>
          <a:p>
            <a:pPr marL="0" indent="0" algn="just">
              <a:buNone/>
            </a:pPr>
            <a:r>
              <a:rPr lang="es-PE" dirty="0"/>
              <a:t>	Sin embargo, debido al crecimiento por el cual ha atravesado la </a:t>
            </a:r>
            <a:r>
              <a:rPr lang="es-PE" dirty="0" smtClean="0"/>
              <a:t>	ciudad</a:t>
            </a:r>
            <a:r>
              <a:rPr lang="es-PE" dirty="0"/>
              <a:t>, diferentes factores como el cambio en el estilo de vida y los </a:t>
            </a:r>
            <a:r>
              <a:rPr lang="es-PE" dirty="0" smtClean="0"/>
              <a:t>	hábitos </a:t>
            </a:r>
            <a:r>
              <a:rPr lang="es-PE" dirty="0"/>
              <a:t>alimenticios, una mayor población de mujeres trabajando fuera </a:t>
            </a:r>
            <a:r>
              <a:rPr lang="es-PE" dirty="0" smtClean="0"/>
              <a:t>	de </a:t>
            </a:r>
            <a:r>
              <a:rPr lang="es-PE" dirty="0"/>
              <a:t>casa, una mejora en la situación económica del país y un aumento </a:t>
            </a:r>
            <a:r>
              <a:rPr lang="es-PE" dirty="0" smtClean="0"/>
              <a:t>	considerable </a:t>
            </a:r>
            <a:r>
              <a:rPr lang="es-PE" dirty="0"/>
              <a:t>de turistas en la región han beneficiado el desarrollo del </a:t>
            </a:r>
            <a:r>
              <a:rPr lang="es-PE" dirty="0" smtClean="0"/>
              <a:t>	negocio </a:t>
            </a:r>
            <a:r>
              <a:rPr lang="es-PE" dirty="0"/>
              <a:t>de los restaurantes de comidas rápidas.</a:t>
            </a:r>
          </a:p>
          <a:p>
            <a:pPr marL="0" indent="0" algn="just">
              <a:buNone/>
            </a:pPr>
            <a:endParaRPr lang="es-PE" dirty="0" smtClean="0"/>
          </a:p>
        </p:txBody>
      </p:sp>
      <p:pic>
        <p:nvPicPr>
          <p:cNvPr id="4" name="Imagen 3"/>
          <p:cNvPicPr>
            <a:picLocks noChangeAspect="1"/>
          </p:cNvPicPr>
          <p:nvPr/>
        </p:nvPicPr>
        <p:blipFill>
          <a:blip r:embed="rId2"/>
          <a:stretch>
            <a:fillRect/>
          </a:stretch>
        </p:blipFill>
        <p:spPr>
          <a:xfrm>
            <a:off x="10397465" y="295317"/>
            <a:ext cx="798645" cy="883997"/>
          </a:xfrm>
          <a:prstGeom prst="rect">
            <a:avLst/>
          </a:prstGeom>
        </p:spPr>
      </p:pic>
    </p:spTree>
    <p:extLst>
      <p:ext uri="{BB962C8B-B14F-4D97-AF65-F5344CB8AC3E}">
        <p14:creationId xmlns:p14="http://schemas.microsoft.com/office/powerpoint/2010/main" val="126594473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5360" y="332657"/>
            <a:ext cx="5472608" cy="5632311"/>
          </a:xfrm>
          <a:prstGeom prst="rect">
            <a:avLst/>
          </a:prstGeom>
          <a:noFill/>
        </p:spPr>
        <p:txBody>
          <a:bodyPr wrap="square" rtlCol="0">
            <a:spAutoFit/>
          </a:bodyPr>
          <a:lstStyle/>
          <a:p>
            <a:pPr lvl="0"/>
            <a:r>
              <a:rPr lang="es-PE" b="1" dirty="0"/>
              <a:t>POR UNA PIZZA </a:t>
            </a:r>
            <a:r>
              <a:rPr lang="es-PE" b="1" dirty="0" smtClean="0"/>
              <a:t>GRANDE</a:t>
            </a:r>
          </a:p>
          <a:p>
            <a:pPr lvl="0"/>
            <a:endParaRPr lang="es-PE" b="1" dirty="0"/>
          </a:p>
          <a:p>
            <a:pPr lvl="0"/>
            <a:endParaRPr lang="es-PE" b="1" dirty="0" smtClean="0"/>
          </a:p>
          <a:p>
            <a:pPr lvl="0"/>
            <a:endParaRPr lang="es-PE" b="1" dirty="0"/>
          </a:p>
          <a:p>
            <a:pPr lvl="0"/>
            <a:endParaRPr lang="es-PE" b="1" dirty="0" smtClean="0"/>
          </a:p>
          <a:p>
            <a:pPr lvl="0"/>
            <a:endParaRPr lang="es-PE" b="1" dirty="0"/>
          </a:p>
          <a:p>
            <a:pPr lvl="0"/>
            <a:endParaRPr lang="es-PE" b="1" dirty="0" smtClean="0"/>
          </a:p>
          <a:p>
            <a:pPr lvl="0"/>
            <a:endParaRPr lang="es-PE" b="1" dirty="0"/>
          </a:p>
          <a:p>
            <a:pPr lvl="0"/>
            <a:endParaRPr lang="es-PE" b="1" dirty="0" smtClean="0"/>
          </a:p>
          <a:p>
            <a:pPr lvl="0"/>
            <a:endParaRPr lang="es-PE" b="1" dirty="0"/>
          </a:p>
          <a:p>
            <a:pPr lvl="0"/>
            <a:endParaRPr lang="es-PE" b="1" dirty="0" smtClean="0"/>
          </a:p>
          <a:p>
            <a:pPr lvl="0"/>
            <a:endParaRPr lang="es-PE" b="1" dirty="0"/>
          </a:p>
          <a:p>
            <a:pPr lvl="0"/>
            <a:endParaRPr lang="es-PE" b="1" dirty="0" smtClean="0"/>
          </a:p>
          <a:p>
            <a:pPr lvl="0"/>
            <a:endParaRPr lang="es-PE" b="1" dirty="0"/>
          </a:p>
          <a:p>
            <a:pPr lvl="0"/>
            <a:endParaRPr lang="es-PE" dirty="0"/>
          </a:p>
          <a:p>
            <a:r>
              <a:rPr lang="es-PE" dirty="0"/>
              <a:t>Nos da información importante de los precios que podemos colocar para este tipo de producto y con ello manejar y pensar en nuestra estrategia de precio.</a:t>
            </a:r>
          </a:p>
          <a:p>
            <a:endParaRPr lang="es-PE" dirty="0"/>
          </a:p>
        </p:txBody>
      </p:sp>
      <p:graphicFrame>
        <p:nvGraphicFramePr>
          <p:cNvPr id="5" name="4 Gráfico"/>
          <p:cNvGraphicFramePr/>
          <p:nvPr>
            <p:extLst>
              <p:ext uri="{D42A27DB-BD31-4B8C-83A1-F6EECF244321}">
                <p14:modId xmlns:p14="http://schemas.microsoft.com/office/powerpoint/2010/main" val="3012284520"/>
              </p:ext>
            </p:extLst>
          </p:nvPr>
        </p:nvGraphicFramePr>
        <p:xfrm>
          <a:off x="424015" y="1484784"/>
          <a:ext cx="5191932"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5999989" y="548680"/>
            <a:ext cx="4896544" cy="5355312"/>
          </a:xfrm>
          <a:prstGeom prst="rect">
            <a:avLst/>
          </a:prstGeom>
          <a:noFill/>
        </p:spPr>
        <p:txBody>
          <a:bodyPr wrap="square" rtlCol="0">
            <a:spAutoFit/>
          </a:bodyPr>
          <a:lstStyle/>
          <a:p>
            <a:pPr lvl="0"/>
            <a:r>
              <a:rPr lang="es-PE" b="1" dirty="0"/>
              <a:t>POR UNA PIZZA </a:t>
            </a:r>
            <a:r>
              <a:rPr lang="es-PE" b="1" dirty="0" smtClean="0"/>
              <a:t>JUMBO</a:t>
            </a:r>
          </a:p>
          <a:p>
            <a:pPr lvl="0"/>
            <a:endParaRPr lang="es-PE" b="1" dirty="0"/>
          </a:p>
          <a:p>
            <a:pPr lvl="0"/>
            <a:endParaRPr lang="es-PE" b="1" dirty="0" smtClean="0"/>
          </a:p>
          <a:p>
            <a:pPr lvl="0"/>
            <a:endParaRPr lang="es-PE" b="1" dirty="0"/>
          </a:p>
          <a:p>
            <a:pPr lvl="0"/>
            <a:endParaRPr lang="es-PE" b="1" dirty="0" smtClean="0"/>
          </a:p>
          <a:p>
            <a:pPr lvl="0"/>
            <a:endParaRPr lang="es-PE" b="1" dirty="0"/>
          </a:p>
          <a:p>
            <a:pPr lvl="0"/>
            <a:endParaRPr lang="es-PE" b="1" dirty="0" smtClean="0"/>
          </a:p>
          <a:p>
            <a:pPr lvl="0"/>
            <a:endParaRPr lang="es-PE" b="1" dirty="0"/>
          </a:p>
          <a:p>
            <a:pPr lvl="0"/>
            <a:endParaRPr lang="es-PE" b="1" dirty="0" smtClean="0"/>
          </a:p>
          <a:p>
            <a:pPr lvl="0"/>
            <a:endParaRPr lang="es-PE" b="1" dirty="0"/>
          </a:p>
          <a:p>
            <a:pPr lvl="0"/>
            <a:endParaRPr lang="es-PE" b="1" dirty="0" smtClean="0"/>
          </a:p>
          <a:p>
            <a:pPr lvl="0"/>
            <a:endParaRPr lang="es-PE" b="1" dirty="0"/>
          </a:p>
          <a:p>
            <a:pPr lvl="0"/>
            <a:endParaRPr lang="es-PE" b="1" dirty="0" smtClean="0"/>
          </a:p>
          <a:p>
            <a:pPr lvl="0"/>
            <a:endParaRPr lang="es-PE" dirty="0"/>
          </a:p>
          <a:p>
            <a:r>
              <a:rPr lang="es-PE" dirty="0"/>
              <a:t>Nos da información importante de los precios que podemos colocar para este tipo de producto y con ello manejar y pensar en nuestra estrategia de precio.</a:t>
            </a:r>
          </a:p>
          <a:p>
            <a:endParaRPr lang="es-PE" dirty="0"/>
          </a:p>
        </p:txBody>
      </p:sp>
      <p:graphicFrame>
        <p:nvGraphicFramePr>
          <p:cNvPr id="7" name="6 Gráfico"/>
          <p:cNvGraphicFramePr/>
          <p:nvPr>
            <p:extLst>
              <p:ext uri="{D42A27DB-BD31-4B8C-83A1-F6EECF244321}">
                <p14:modId xmlns:p14="http://schemas.microsoft.com/office/powerpoint/2010/main" val="3042467063"/>
              </p:ext>
            </p:extLst>
          </p:nvPr>
        </p:nvGraphicFramePr>
        <p:xfrm>
          <a:off x="5848995" y="1340769"/>
          <a:ext cx="5198533" cy="2574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8735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39349" y="188640"/>
            <a:ext cx="5472608" cy="923330"/>
          </a:xfrm>
          <a:prstGeom prst="rect">
            <a:avLst/>
          </a:prstGeom>
          <a:noFill/>
        </p:spPr>
        <p:txBody>
          <a:bodyPr wrap="square" rtlCol="0">
            <a:spAutoFit/>
          </a:bodyPr>
          <a:lstStyle/>
          <a:p>
            <a:pPr lvl="0"/>
            <a:r>
              <a:rPr lang="es-PE" b="1" dirty="0"/>
              <a:t>QUE HORARIO SON DE SU AGRADO PARA IR A UNA PIZZERIA O PEDIR UNA PIZZA</a:t>
            </a:r>
            <a:endParaRPr lang="es-PE" dirty="0"/>
          </a:p>
          <a:p>
            <a:endParaRPr lang="es-PE" dirty="0"/>
          </a:p>
        </p:txBody>
      </p:sp>
      <p:graphicFrame>
        <p:nvGraphicFramePr>
          <p:cNvPr id="5" name="4 Gráfico"/>
          <p:cNvGraphicFramePr/>
          <p:nvPr>
            <p:extLst>
              <p:ext uri="{D42A27DB-BD31-4B8C-83A1-F6EECF244321}">
                <p14:modId xmlns:p14="http://schemas.microsoft.com/office/powerpoint/2010/main" val="2845182787"/>
              </p:ext>
            </p:extLst>
          </p:nvPr>
        </p:nvGraphicFramePr>
        <p:xfrm>
          <a:off x="239350" y="1097640"/>
          <a:ext cx="5246793" cy="1938020"/>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239349" y="3212976"/>
            <a:ext cx="5760640" cy="923330"/>
          </a:xfrm>
          <a:prstGeom prst="rect">
            <a:avLst/>
          </a:prstGeom>
          <a:noFill/>
        </p:spPr>
        <p:txBody>
          <a:bodyPr wrap="square" rtlCol="0">
            <a:spAutoFit/>
          </a:bodyPr>
          <a:lstStyle/>
          <a:p>
            <a:pPr lvl="0"/>
            <a:r>
              <a:rPr lang="es-PE" b="1" dirty="0"/>
              <a:t>COMPRARIA UN PIZZA CON INGREDIENTE PERUANOS</a:t>
            </a:r>
            <a:endParaRPr lang="es-PE" dirty="0"/>
          </a:p>
          <a:p>
            <a:endParaRPr lang="es-PE" dirty="0"/>
          </a:p>
        </p:txBody>
      </p:sp>
      <p:graphicFrame>
        <p:nvGraphicFramePr>
          <p:cNvPr id="7" name="6 Gráfico"/>
          <p:cNvGraphicFramePr/>
          <p:nvPr>
            <p:extLst>
              <p:ext uri="{D42A27DB-BD31-4B8C-83A1-F6EECF244321}">
                <p14:modId xmlns:p14="http://schemas.microsoft.com/office/powerpoint/2010/main" val="2954571027"/>
              </p:ext>
            </p:extLst>
          </p:nvPr>
        </p:nvGraphicFramePr>
        <p:xfrm>
          <a:off x="527381" y="4136306"/>
          <a:ext cx="4896544" cy="2461046"/>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6192011" y="188641"/>
            <a:ext cx="5664629" cy="646331"/>
          </a:xfrm>
          <a:prstGeom prst="rect">
            <a:avLst/>
          </a:prstGeom>
          <a:noFill/>
        </p:spPr>
        <p:txBody>
          <a:bodyPr wrap="square" rtlCol="0">
            <a:spAutoFit/>
          </a:bodyPr>
          <a:lstStyle/>
          <a:p>
            <a:pPr lvl="0"/>
            <a:r>
              <a:rPr lang="es-PE" b="1" dirty="0"/>
              <a:t>CUAL DE LOS SIGUIENTES NOMBRES LE AGRADA PARA UNA </a:t>
            </a:r>
            <a:r>
              <a:rPr lang="es-PE" b="1" dirty="0" smtClean="0"/>
              <a:t>PIZZERIA</a:t>
            </a:r>
            <a:endParaRPr lang="es-PE" dirty="0"/>
          </a:p>
        </p:txBody>
      </p:sp>
      <p:graphicFrame>
        <p:nvGraphicFramePr>
          <p:cNvPr id="9" name="8 Gráfico"/>
          <p:cNvGraphicFramePr/>
          <p:nvPr>
            <p:extLst>
              <p:ext uri="{D42A27DB-BD31-4B8C-83A1-F6EECF244321}">
                <p14:modId xmlns:p14="http://schemas.microsoft.com/office/powerpoint/2010/main" val="3339949693"/>
              </p:ext>
            </p:extLst>
          </p:nvPr>
        </p:nvGraphicFramePr>
        <p:xfrm>
          <a:off x="6192011" y="1101108"/>
          <a:ext cx="5621845" cy="2111868"/>
        </p:xfrm>
        <a:graphic>
          <a:graphicData uri="http://schemas.openxmlformats.org/drawingml/2006/chart">
            <c:chart xmlns:c="http://schemas.openxmlformats.org/drawingml/2006/chart" xmlns:r="http://schemas.openxmlformats.org/officeDocument/2006/relationships" r:id="rId4"/>
          </a:graphicData>
        </a:graphic>
      </p:graphicFrame>
      <p:sp>
        <p:nvSpPr>
          <p:cNvPr id="10" name="9 CuadroTexto"/>
          <p:cNvSpPr txBox="1"/>
          <p:nvPr/>
        </p:nvSpPr>
        <p:spPr>
          <a:xfrm>
            <a:off x="5999989" y="3212977"/>
            <a:ext cx="5280587" cy="646331"/>
          </a:xfrm>
          <a:prstGeom prst="rect">
            <a:avLst/>
          </a:prstGeom>
          <a:noFill/>
        </p:spPr>
        <p:txBody>
          <a:bodyPr wrap="square" rtlCol="0">
            <a:spAutoFit/>
          </a:bodyPr>
          <a:lstStyle/>
          <a:p>
            <a:pPr lvl="0"/>
            <a:r>
              <a:rPr lang="es-PE" b="1" dirty="0"/>
              <a:t>CON QUE FRECUENCIA COMPRA USTED </a:t>
            </a:r>
            <a:r>
              <a:rPr lang="es-PE" b="1" dirty="0" smtClean="0"/>
              <a:t>PIZZA</a:t>
            </a:r>
            <a:endParaRPr lang="es-PE" dirty="0"/>
          </a:p>
        </p:txBody>
      </p:sp>
      <p:graphicFrame>
        <p:nvGraphicFramePr>
          <p:cNvPr id="11" name="10 Gráfico"/>
          <p:cNvGraphicFramePr/>
          <p:nvPr>
            <p:extLst>
              <p:ext uri="{D42A27DB-BD31-4B8C-83A1-F6EECF244321}">
                <p14:modId xmlns:p14="http://schemas.microsoft.com/office/powerpoint/2010/main" val="2105284501"/>
              </p:ext>
            </p:extLst>
          </p:nvPr>
        </p:nvGraphicFramePr>
        <p:xfrm>
          <a:off x="5197812" y="4136307"/>
          <a:ext cx="6163733" cy="20847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2264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3445" y="188640"/>
            <a:ext cx="10027920" cy="548640"/>
          </a:xfrm>
        </p:spPr>
        <p:txBody>
          <a:bodyPr>
            <a:normAutofit/>
          </a:bodyPr>
          <a:lstStyle/>
          <a:p>
            <a:pPr algn="ctr"/>
            <a:r>
              <a:rPr lang="es-PE" dirty="0" smtClean="0"/>
              <a:t>PLAN ESTRATEGICO</a:t>
            </a:r>
            <a:endParaRPr lang="es-PE" dirty="0"/>
          </a:p>
        </p:txBody>
      </p:sp>
      <p:sp>
        <p:nvSpPr>
          <p:cNvPr id="3" name="2 Marcador de contenido"/>
          <p:cNvSpPr>
            <a:spLocks noGrp="1"/>
          </p:cNvSpPr>
          <p:nvPr>
            <p:ph sz="quarter" idx="13"/>
          </p:nvPr>
        </p:nvSpPr>
        <p:spPr>
          <a:xfrm>
            <a:off x="623392" y="1196752"/>
            <a:ext cx="9799253" cy="1320260"/>
          </a:xfrm>
          <a:prstGeom prst="rect">
            <a:avLst/>
          </a:prstGeom>
        </p:spPr>
        <p:txBody>
          <a:bodyPr>
            <a:normAutofit/>
          </a:bodyPr>
          <a:lstStyle/>
          <a:p>
            <a:pPr marL="0" indent="0" algn="just"/>
            <a:r>
              <a:rPr lang="es-PE" dirty="0" smtClean="0"/>
              <a:t>PLAN DE COMERCIALIZACION : </a:t>
            </a:r>
            <a:r>
              <a:rPr lang="es-PE" b="0" dirty="0" smtClean="0"/>
              <a:t>Con </a:t>
            </a:r>
            <a:r>
              <a:rPr lang="es-PE" b="0" dirty="0"/>
              <a:t>el objetivo de garantizar la entrega de productos en un tiempo 	rápido. El repartidor portará con un celular para atender posibles </a:t>
            </a:r>
            <a:r>
              <a:rPr lang="es-PE" b="0" dirty="0" smtClean="0"/>
              <a:t>problemas</a:t>
            </a:r>
            <a:r>
              <a:rPr lang="es-PE" b="0" dirty="0"/>
              <a:t>. De esta manera la empresa podrá asistir al repartidor y 	comunicarse con el para darle solución al problema y entregar a 	tiempo el pedido.</a:t>
            </a:r>
          </a:p>
          <a:p>
            <a:pPr algn="just"/>
            <a:endParaRPr lang="es-PE" b="0" dirty="0"/>
          </a:p>
          <a:p>
            <a:endParaRPr lang="es-PE" b="0" dirty="0"/>
          </a:p>
        </p:txBody>
      </p:sp>
      <p:sp>
        <p:nvSpPr>
          <p:cNvPr id="4" name="3 CuadroTexto"/>
          <p:cNvSpPr txBox="1"/>
          <p:nvPr/>
        </p:nvSpPr>
        <p:spPr>
          <a:xfrm>
            <a:off x="623392" y="3068960"/>
            <a:ext cx="9793088" cy="1477328"/>
          </a:xfrm>
          <a:prstGeom prst="rect">
            <a:avLst/>
          </a:prstGeom>
          <a:noFill/>
        </p:spPr>
        <p:txBody>
          <a:bodyPr wrap="square" rtlCol="0">
            <a:spAutoFit/>
          </a:bodyPr>
          <a:lstStyle/>
          <a:p>
            <a:pPr algn="just"/>
            <a:r>
              <a:rPr lang="es-PE" b="1" dirty="0"/>
              <a:t>Estrategia de </a:t>
            </a:r>
            <a:r>
              <a:rPr lang="es-PE" b="1" dirty="0" smtClean="0"/>
              <a:t>servicio : </a:t>
            </a:r>
            <a:r>
              <a:rPr lang="es-PE" dirty="0" smtClean="0"/>
              <a:t>Se </a:t>
            </a:r>
            <a:r>
              <a:rPr lang="es-PE" dirty="0"/>
              <a:t>les garantizará a los clientes que cualquier </a:t>
            </a:r>
            <a:r>
              <a:rPr lang="es-PE" dirty="0" smtClean="0"/>
              <a:t>producto  </a:t>
            </a:r>
            <a:r>
              <a:rPr lang="es-PE" dirty="0"/>
              <a:t>que no cumpla 	con los estándares de calidad establecidos (</a:t>
            </a:r>
            <a:r>
              <a:rPr lang="es-PE" dirty="0" err="1"/>
              <a:t>ejm</a:t>
            </a:r>
            <a:r>
              <a:rPr lang="es-PE" dirty="0"/>
              <a:t>. Alimentos quemados, 	con apariencia o elemento extraño) serán inmediatamente 	reemplazados por un mismo producto.</a:t>
            </a:r>
          </a:p>
          <a:p>
            <a:endParaRPr lang="es-PE" dirty="0"/>
          </a:p>
        </p:txBody>
      </p:sp>
    </p:spTree>
    <p:extLst>
      <p:ext uri="{BB962C8B-B14F-4D97-AF65-F5344CB8AC3E}">
        <p14:creationId xmlns:p14="http://schemas.microsoft.com/office/powerpoint/2010/main" val="3606054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68602" b="36969"/>
          <a:stretch/>
        </p:blipFill>
        <p:spPr>
          <a:xfrm>
            <a:off x="48683" y="188640"/>
            <a:ext cx="12192000" cy="6858000"/>
          </a:xfrm>
          <a:prstGeom prst="rect">
            <a:avLst/>
          </a:prstGeom>
          <a:ln>
            <a:noFill/>
          </a:ln>
          <a:effectLst/>
        </p:spPr>
      </p:pic>
      <p:sp>
        <p:nvSpPr>
          <p:cNvPr id="2" name="1 Título"/>
          <p:cNvSpPr>
            <a:spLocks noGrp="1"/>
          </p:cNvSpPr>
          <p:nvPr>
            <p:ph type="title"/>
          </p:nvPr>
        </p:nvSpPr>
        <p:spPr>
          <a:xfrm>
            <a:off x="623392" y="414817"/>
            <a:ext cx="10027920" cy="548640"/>
          </a:xfrm>
          <a:solidFill>
            <a:srgbClr val="000000">
              <a:alpha val="21176"/>
            </a:srgbClr>
          </a:solidFill>
          <a:ln w="19050"/>
          <a:effectLst>
            <a:outerShdw blurRad="40000" dist="20000" dir="5400000" rotWithShape="0">
              <a:srgbClr val="000000">
                <a:alpha val="38000"/>
              </a:srgbClr>
            </a:outerShdw>
            <a:softEdge rad="12700"/>
          </a:effectLst>
        </p:spPr>
        <p:style>
          <a:lnRef idx="1">
            <a:schemeClr val="accent3"/>
          </a:lnRef>
          <a:fillRef idx="2">
            <a:schemeClr val="accent3"/>
          </a:fillRef>
          <a:effectRef idx="1">
            <a:schemeClr val="accent3"/>
          </a:effectRef>
          <a:fontRef idx="minor">
            <a:schemeClr val="dk1"/>
          </a:fontRef>
        </p:style>
        <p:txBody>
          <a:bodyPr>
            <a:normAutofit/>
          </a:bodyPr>
          <a:lstStyle/>
          <a:p>
            <a:pPr algn="ctr"/>
            <a:r>
              <a:rPr lang="es-PE" b="1" dirty="0" smtClean="0">
                <a:solidFill>
                  <a:schemeClr val="tx1"/>
                </a:solidFill>
                <a:effectLst>
                  <a:outerShdw blurRad="38100" dist="38100" dir="2700000" algn="tl">
                    <a:srgbClr val="000000">
                      <a:alpha val="43137"/>
                    </a:srgbClr>
                  </a:outerShdw>
                </a:effectLst>
              </a:rPr>
              <a:t>ESTRATEGIA DE MERCADO</a:t>
            </a:r>
            <a:endParaRPr lang="es-PE"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sz="quarter" idx="13"/>
          </p:nvPr>
        </p:nvSpPr>
        <p:spPr>
          <a:xfrm>
            <a:off x="335360" y="1335965"/>
            <a:ext cx="7200800" cy="1326496"/>
          </a:xfrm>
          <a:prstGeom prst="rect">
            <a:avLst/>
          </a:prstGeom>
          <a:solidFill>
            <a:srgbClr val="00FFFF">
              <a:alpha val="25882"/>
            </a:srgbClr>
          </a:solidFill>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pPr marL="914400" lvl="2" indent="0">
              <a:buNone/>
            </a:pPr>
            <a:r>
              <a:rPr lang="es-PE" sz="1800" b="1" dirty="0" smtClean="0">
                <a:solidFill>
                  <a:schemeClr val="tx1"/>
                </a:solidFill>
              </a:rPr>
              <a:t>Concepto </a:t>
            </a:r>
            <a:r>
              <a:rPr lang="es-PE" sz="1800" b="1" dirty="0">
                <a:solidFill>
                  <a:schemeClr val="tx1"/>
                </a:solidFill>
              </a:rPr>
              <a:t>del producto o servicio:</a:t>
            </a:r>
            <a:r>
              <a:rPr lang="es-PE" sz="1800" dirty="0">
                <a:solidFill>
                  <a:schemeClr val="tx1"/>
                </a:solidFill>
              </a:rPr>
              <a:t> </a:t>
            </a:r>
            <a:r>
              <a:rPr lang="es-PE" sz="1800" dirty="0" err="1">
                <a:solidFill>
                  <a:schemeClr val="tx1"/>
                </a:solidFill>
              </a:rPr>
              <a:t>Pizzalegro</a:t>
            </a:r>
            <a:r>
              <a:rPr lang="es-PE" sz="1800" dirty="0">
                <a:solidFill>
                  <a:schemeClr val="tx1"/>
                </a:solidFill>
              </a:rPr>
              <a:t> será </a:t>
            </a:r>
            <a:r>
              <a:rPr lang="es-PE" sz="1800" dirty="0" smtClean="0">
                <a:solidFill>
                  <a:schemeClr val="tx1"/>
                </a:solidFill>
              </a:rPr>
              <a:t>una compañía </a:t>
            </a:r>
            <a:r>
              <a:rPr lang="es-PE" sz="1800" dirty="0">
                <a:solidFill>
                  <a:schemeClr val="tx1"/>
                </a:solidFill>
              </a:rPr>
              <a:t>productora y comercializadora de alimentos con énfasis en las pizzas. </a:t>
            </a:r>
            <a:endParaRPr lang="es-PE" sz="1600" dirty="0">
              <a:solidFill>
                <a:schemeClr val="tx1"/>
              </a:solidFill>
            </a:endParaRPr>
          </a:p>
        </p:txBody>
      </p:sp>
      <p:pic>
        <p:nvPicPr>
          <p:cNvPr id="5" name="Imagen 3"/>
          <p:cNvPicPr>
            <a:picLocks noChangeAspect="1"/>
          </p:cNvPicPr>
          <p:nvPr/>
        </p:nvPicPr>
        <p:blipFill>
          <a:blip r:embed="rId5" cstate="print"/>
          <a:stretch>
            <a:fillRect/>
          </a:stretch>
        </p:blipFill>
        <p:spPr>
          <a:xfrm>
            <a:off x="10854161" y="-27181"/>
            <a:ext cx="1064860" cy="883997"/>
          </a:xfrm>
          <a:prstGeom prst="rect">
            <a:avLst/>
          </a:prstGeom>
        </p:spPr>
      </p:pic>
      <p:pic>
        <p:nvPicPr>
          <p:cNvPr id="3074" name="Picture 2" descr="C:\Users\Intel\Pictures\descarga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4921" y="2662462"/>
            <a:ext cx="3784600" cy="16097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Intel\Pictures\FOND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5980" y="1317806"/>
            <a:ext cx="3606800" cy="1685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31371" y="2819065"/>
            <a:ext cx="6295375" cy="369332"/>
          </a:xfrm>
          <a:prstGeom prst="rect">
            <a:avLst/>
          </a:prstGeom>
          <a:noFill/>
        </p:spPr>
        <p:txBody>
          <a:bodyPr wrap="square" rtlCol="0">
            <a:spAutoFit/>
          </a:bodyPr>
          <a:lstStyle/>
          <a:p>
            <a:r>
              <a:rPr lang="es-PE" b="1" dirty="0" smtClean="0"/>
              <a:t>CARACTERÍSTICAS DEL PRODUCTO</a:t>
            </a:r>
            <a:endParaRPr lang="es-PE" b="1" dirty="0"/>
          </a:p>
        </p:txBody>
      </p:sp>
      <p:sp>
        <p:nvSpPr>
          <p:cNvPr id="7" name="6 CuadroTexto"/>
          <p:cNvSpPr txBox="1"/>
          <p:nvPr/>
        </p:nvSpPr>
        <p:spPr>
          <a:xfrm>
            <a:off x="431371" y="3356993"/>
            <a:ext cx="6865833" cy="1200329"/>
          </a:xfrm>
          <a:prstGeom prst="rect">
            <a:avLst/>
          </a:prstGeom>
          <a:noFill/>
        </p:spPr>
        <p:txBody>
          <a:bodyPr wrap="square" rtlCol="0">
            <a:spAutoFit/>
          </a:bodyPr>
          <a:lstStyle/>
          <a:p>
            <a:r>
              <a:rPr lang="es-PE" dirty="0" smtClean="0"/>
              <a:t>- </a:t>
            </a:r>
            <a:r>
              <a:rPr lang="es-PE" b="1" dirty="0" smtClean="0"/>
              <a:t>Pizzas: </a:t>
            </a:r>
            <a:r>
              <a:rPr lang="es-PE" dirty="0"/>
              <a:t>La pizza tendrá la forma tradicional redonda y será cortada en porciones triangulares individuales. Habrá ocho sabores de pizzas y tres tamaños: </a:t>
            </a:r>
          </a:p>
          <a:p>
            <a:endParaRPr lang="es-PE" dirty="0"/>
          </a:p>
        </p:txBody>
      </p:sp>
      <p:sp>
        <p:nvSpPr>
          <p:cNvPr id="9" name="8 CuadroTexto"/>
          <p:cNvSpPr txBox="1"/>
          <p:nvPr/>
        </p:nvSpPr>
        <p:spPr>
          <a:xfrm>
            <a:off x="623392" y="4436300"/>
            <a:ext cx="6432715" cy="1200329"/>
          </a:xfrm>
          <a:prstGeom prst="rect">
            <a:avLst/>
          </a:prstGeom>
          <a:noFill/>
        </p:spPr>
        <p:txBody>
          <a:bodyPr wrap="square" rtlCol="0">
            <a:spAutoFit/>
          </a:bodyPr>
          <a:lstStyle/>
          <a:p>
            <a:r>
              <a:rPr lang="es-PE" b="1" dirty="0" smtClean="0"/>
              <a:t>- Empaque: </a:t>
            </a:r>
            <a:r>
              <a:rPr lang="es-PE" dirty="0"/>
              <a:t>Se manejará cajas rectangulares plegables de cartón corrugado C2 que son prácticas de transportar, protegen al producto y conservan el calor de los alimentos</a:t>
            </a:r>
          </a:p>
          <a:p>
            <a:endParaRPr lang="es-PE" dirty="0"/>
          </a:p>
        </p:txBody>
      </p:sp>
      <p:grpSp>
        <p:nvGrpSpPr>
          <p:cNvPr id="10" name="9 Grupo"/>
          <p:cNvGrpSpPr/>
          <p:nvPr/>
        </p:nvGrpSpPr>
        <p:grpSpPr>
          <a:xfrm>
            <a:off x="6726707" y="3957156"/>
            <a:ext cx="4048911" cy="1753196"/>
            <a:chOff x="1645780" y="5297615"/>
            <a:chExt cx="3036683" cy="1753196"/>
          </a:xfrm>
        </p:grpSpPr>
        <p:pic>
          <p:nvPicPr>
            <p:cNvPr id="3079"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518" t="11104" b="16880"/>
            <a:stretch/>
          </p:blipFill>
          <p:spPr bwMode="auto">
            <a:xfrm>
              <a:off x="1645780" y="5297615"/>
              <a:ext cx="3036683" cy="17531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18 Grupo"/>
            <p:cNvGrpSpPr/>
            <p:nvPr/>
          </p:nvGrpSpPr>
          <p:grpSpPr>
            <a:xfrm rot="1366123">
              <a:off x="2108236" y="6035293"/>
              <a:ext cx="861234" cy="631478"/>
              <a:chOff x="-396028" y="-445010"/>
              <a:chExt cx="5009043" cy="7682818"/>
            </a:xfrm>
          </p:grpSpPr>
          <p:pic>
            <p:nvPicPr>
              <p:cNvPr id="20" name="26 Imagen" descr="C:\Users\Intel\AppData\Local\Microsoft\Windows\Temporary Internet Files\Content.Word\14716706030231921612459.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216" y="-445010"/>
                <a:ext cx="3728852" cy="3574475"/>
              </a:xfrm>
              <a:prstGeom prst="rect">
                <a:avLst/>
              </a:prstGeom>
              <a:noFill/>
              <a:ln>
                <a:noFill/>
              </a:ln>
            </p:spPr>
          </p:pic>
          <p:sp>
            <p:nvSpPr>
              <p:cNvPr id="21" name="1 Cuadro de texto"/>
              <p:cNvSpPr txBox="1"/>
              <p:nvPr/>
            </p:nvSpPr>
            <p:spPr>
              <a:xfrm>
                <a:off x="-396028" y="3215850"/>
                <a:ext cx="5009043" cy="4021958"/>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TriangleInverted">
                  <a:avLst>
                    <a:gd name="adj" fmla="val 39445"/>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15000"/>
                  </a:lnSpc>
                  <a:spcAft>
                    <a:spcPts val="1000"/>
                  </a:spcAft>
                </a:pPr>
                <a:r>
                  <a:rPr lang="es-PE" sz="8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a:t>
                </a:r>
                <a:r>
                  <a:rPr lang="es-PE" sz="800" b="1" dirty="0" err="1">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Pizzalegro</a:t>
                </a:r>
                <a:r>
                  <a:rPr lang="es-PE" sz="8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a:t>
                </a:r>
                <a:endParaRPr lang="es-PE" sz="1200" dirty="0">
                  <a:effectLst/>
                  <a:ea typeface="Times New Roman"/>
                </a:endParaRPr>
              </a:p>
            </p:txBody>
          </p:sp>
        </p:grpSp>
      </p:grpSp>
      <p:sp>
        <p:nvSpPr>
          <p:cNvPr id="14" name="13 CuadroTexto"/>
          <p:cNvSpPr txBox="1"/>
          <p:nvPr/>
        </p:nvSpPr>
        <p:spPr>
          <a:xfrm>
            <a:off x="623392" y="5710353"/>
            <a:ext cx="3240895" cy="646331"/>
          </a:xfrm>
          <a:prstGeom prst="rect">
            <a:avLst/>
          </a:prstGeom>
          <a:noFill/>
        </p:spPr>
        <p:txBody>
          <a:bodyPr wrap="square" rtlCol="0">
            <a:spAutoFit/>
          </a:bodyPr>
          <a:lstStyle/>
          <a:p>
            <a:r>
              <a:rPr lang="es-PE" dirty="0" smtClean="0"/>
              <a:t>- </a:t>
            </a:r>
            <a:r>
              <a:rPr lang="es-PE" b="1" dirty="0"/>
              <a:t>Postres y Bebidas</a:t>
            </a:r>
            <a:endParaRPr lang="es-PE" dirty="0"/>
          </a:p>
          <a:p>
            <a:endParaRPr lang="es-PE" dirty="0"/>
          </a:p>
        </p:txBody>
      </p:sp>
    </p:spTree>
    <p:extLst>
      <p:ext uri="{BB962C8B-B14F-4D97-AF65-F5344CB8AC3E}">
        <p14:creationId xmlns:p14="http://schemas.microsoft.com/office/powerpoint/2010/main" val="4205592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08783" y="1"/>
            <a:ext cx="6251313" cy="646331"/>
          </a:xfrm>
          <a:prstGeom prst="rect">
            <a:avLst/>
          </a:prstGeom>
          <a:noFill/>
        </p:spPr>
        <p:txBody>
          <a:bodyPr wrap="square" rtlCol="0">
            <a:spAutoFit/>
          </a:bodyPr>
          <a:lstStyle/>
          <a:p>
            <a:r>
              <a:rPr lang="es-PE" b="1" dirty="0" smtClean="0">
                <a:effectLst>
                  <a:outerShdw blurRad="38100" dist="38100" dir="2700000" algn="tl">
                    <a:srgbClr val="000000">
                      <a:alpha val="43137"/>
                    </a:srgbClr>
                  </a:outerShdw>
                </a:effectLst>
              </a:rPr>
              <a:t>CARACTERÍSTICAS DEL SERVICIO</a:t>
            </a:r>
          </a:p>
          <a:p>
            <a:endParaRPr lang="es-PE" b="1" dirty="0">
              <a:effectLst>
                <a:outerShdw blurRad="38100" dist="38100" dir="2700000" algn="tl">
                  <a:srgbClr val="000000">
                    <a:alpha val="43137"/>
                  </a:srgbClr>
                </a:outerShdw>
              </a:effectLst>
            </a:endParaRPr>
          </a:p>
        </p:txBody>
      </p:sp>
      <p:graphicFrame>
        <p:nvGraphicFramePr>
          <p:cNvPr id="11" name="10 Diagrama"/>
          <p:cNvGraphicFramePr/>
          <p:nvPr>
            <p:extLst>
              <p:ext uri="{D42A27DB-BD31-4B8C-83A1-F6EECF244321}">
                <p14:modId xmlns:p14="http://schemas.microsoft.com/office/powerpoint/2010/main" val="2944230166"/>
              </p:ext>
            </p:extLst>
          </p:nvPr>
        </p:nvGraphicFramePr>
        <p:xfrm>
          <a:off x="123744" y="481056"/>
          <a:ext cx="11137237" cy="5186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27927" y="2204865"/>
            <a:ext cx="1636575" cy="15342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9266296" y="908720"/>
            <a:ext cx="3220313" cy="1414517"/>
            <a:chOff x="2898215" y="4490067"/>
            <a:chExt cx="3305175" cy="2556573"/>
          </a:xfrm>
        </p:grpSpPr>
        <p:pic>
          <p:nvPicPr>
            <p:cNvPr id="5"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271" b="8838"/>
            <a:stretch/>
          </p:blipFill>
          <p:spPr bwMode="auto">
            <a:xfrm>
              <a:off x="2898215" y="4490067"/>
              <a:ext cx="3305175" cy="25565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3203848" y="5308726"/>
              <a:ext cx="936105" cy="541972"/>
              <a:chOff x="-396028" y="-445017"/>
              <a:chExt cx="5009045" cy="7682825"/>
            </a:xfrm>
          </p:grpSpPr>
          <p:pic>
            <p:nvPicPr>
              <p:cNvPr id="7" name="26 Imagen" descr="C:\Users\Intel\AppData\Local\Microsoft\Windows\Temporary Internet Files\Content.Word\14716706030231921612459.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216" y="-445017"/>
                <a:ext cx="3728856" cy="3574459"/>
              </a:xfrm>
              <a:prstGeom prst="rect">
                <a:avLst/>
              </a:prstGeom>
              <a:noFill/>
              <a:ln>
                <a:noFill/>
              </a:ln>
            </p:spPr>
          </p:pic>
          <p:sp>
            <p:nvSpPr>
              <p:cNvPr id="8" name="1 Cuadro de texto"/>
              <p:cNvSpPr txBox="1"/>
              <p:nvPr/>
            </p:nvSpPr>
            <p:spPr>
              <a:xfrm>
                <a:off x="-396028" y="3215854"/>
                <a:ext cx="5009045" cy="4021954"/>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TriangleInverted">
                  <a:avLst>
                    <a:gd name="adj" fmla="val 39445"/>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15000"/>
                  </a:lnSpc>
                  <a:spcAft>
                    <a:spcPts val="1000"/>
                  </a:spcAft>
                </a:pPr>
                <a:r>
                  <a:rPr lang="es-PE" sz="8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a:t>
                </a:r>
                <a:r>
                  <a:rPr lang="es-PE" sz="800" b="1" dirty="0" err="1">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Pizzalegro</a:t>
                </a:r>
                <a:r>
                  <a:rPr lang="es-PE" sz="8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ea typeface="Calibri"/>
                  </a:rPr>
                  <a:t>”</a:t>
                </a:r>
                <a:endParaRPr lang="es-PE" sz="1200" dirty="0">
                  <a:effectLst/>
                  <a:ea typeface="Times New Roman"/>
                </a:endParaRPr>
              </a:p>
            </p:txBody>
          </p:sp>
        </p:grpSp>
      </p:grpSp>
      <p:pic>
        <p:nvPicPr>
          <p:cNvPr id="409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81786" y="4869161"/>
            <a:ext cx="3184724" cy="17914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522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2800" y="274638"/>
            <a:ext cx="9123627" cy="634082"/>
          </a:xfrm>
        </p:spPr>
        <p:txBody>
          <a:bodyPr/>
          <a:lstStyle/>
          <a:p>
            <a:pPr algn="ctr"/>
            <a:r>
              <a:rPr lang="es-PE" b="1" dirty="0" smtClean="0">
                <a:effectLst>
                  <a:outerShdw blurRad="38100" dist="38100" dir="2700000" algn="tl">
                    <a:srgbClr val="000000">
                      <a:alpha val="43137"/>
                    </a:srgbClr>
                  </a:outerShdw>
                </a:effectLst>
              </a:rPr>
              <a:t>Estrategia de distribución</a:t>
            </a:r>
            <a:endParaRPr lang="es-PE" b="1" dirty="0">
              <a:effectLst>
                <a:outerShdw blurRad="38100" dist="38100" dir="2700000" algn="tl">
                  <a:srgbClr val="000000">
                    <a:alpha val="43137"/>
                  </a:srgbClr>
                </a:outerShdw>
              </a:effectLst>
            </a:endParaRPr>
          </a:p>
        </p:txBody>
      </p:sp>
      <p:sp>
        <p:nvSpPr>
          <p:cNvPr id="3" name="2 Marcador de contenido"/>
          <p:cNvSpPr>
            <a:spLocks noGrp="1"/>
          </p:cNvSpPr>
          <p:nvPr>
            <p:ph sz="quarter" idx="13"/>
          </p:nvPr>
        </p:nvSpPr>
        <p:spPr>
          <a:xfrm>
            <a:off x="812800" y="1600200"/>
            <a:ext cx="10566400" cy="4114800"/>
          </a:xfrm>
          <a:prstGeom prst="rect">
            <a:avLst/>
          </a:prstGeom>
        </p:spPr>
        <p:txBody>
          <a:bodyPr/>
          <a:lstStyle/>
          <a:p>
            <a:pPr>
              <a:buFont typeface="Wingdings" pitchFamily="2" charset="2"/>
              <a:buChar char="q"/>
            </a:pPr>
            <a:r>
              <a:rPr lang="es-PE" b="1" dirty="0"/>
              <a:t>Estrategias de </a:t>
            </a:r>
            <a:r>
              <a:rPr lang="es-PE" b="1" dirty="0" smtClean="0"/>
              <a:t>Ventas</a:t>
            </a:r>
          </a:p>
          <a:p>
            <a:pPr lvl="1">
              <a:buFont typeface="Wingdings" pitchFamily="2" charset="2"/>
              <a:buChar char="ü"/>
            </a:pPr>
            <a:r>
              <a:rPr lang="es-PE" b="1" dirty="0" smtClean="0"/>
              <a:t> </a:t>
            </a:r>
            <a:r>
              <a:rPr lang="es-PE" dirty="0" err="1"/>
              <a:t>Pizzalegro</a:t>
            </a:r>
            <a:r>
              <a:rPr lang="es-PE" dirty="0"/>
              <a:t> ofrecerá a sus clientes comodidades en la forma de pago</a:t>
            </a:r>
            <a:r>
              <a:rPr lang="es-PE" dirty="0" smtClean="0"/>
              <a:t>.</a:t>
            </a:r>
          </a:p>
          <a:p>
            <a:pPr>
              <a:buFont typeface="Wingdings" pitchFamily="2" charset="2"/>
              <a:buChar char="q"/>
            </a:pPr>
            <a:r>
              <a:rPr lang="es-PE" b="1" dirty="0"/>
              <a:t>Distribución </a:t>
            </a:r>
            <a:r>
              <a:rPr lang="es-PE" b="1" dirty="0" smtClean="0"/>
              <a:t>Física:</a:t>
            </a:r>
          </a:p>
          <a:p>
            <a:pPr lvl="1">
              <a:buFont typeface="Wingdings" pitchFamily="2" charset="2"/>
              <a:buChar char="ü"/>
            </a:pPr>
            <a:r>
              <a:rPr lang="es-PE" dirty="0"/>
              <a:t>Las ventas de los alimentos se realizarán únicamente en el punto de venta autorizado o a través del uso del servicio a domicilio ofrecido por la empresa</a:t>
            </a:r>
            <a:r>
              <a:rPr lang="es-PE" dirty="0" smtClean="0"/>
              <a:t>.	</a:t>
            </a:r>
            <a:endParaRPr lang="es-PE" dirty="0"/>
          </a:p>
          <a:p>
            <a:pPr>
              <a:buFont typeface="Wingdings" pitchFamily="2" charset="2"/>
              <a:buChar char="q"/>
            </a:pPr>
            <a:r>
              <a:rPr lang="es-PE" b="1" dirty="0"/>
              <a:t>Medio de Transporte</a:t>
            </a:r>
            <a:endParaRPr lang="es-PE" dirty="0"/>
          </a:p>
          <a:p>
            <a:pPr lvl="1">
              <a:buFont typeface="Wingdings" pitchFamily="2" charset="2"/>
              <a:buChar char="ü"/>
            </a:pPr>
            <a:r>
              <a:rPr lang="es-PE" dirty="0"/>
              <a:t>Los alimentos serán transportados en motocicletas a través de la ciudad mediante el uso de cajones térmicos de fibra de vidrio que protegerán a los alimentos </a:t>
            </a:r>
            <a:r>
              <a:rPr lang="es-PE" dirty="0" smtClean="0"/>
              <a:t>.</a:t>
            </a:r>
          </a:p>
          <a:p>
            <a:pPr marL="457200" lvl="1" indent="0">
              <a:buNone/>
            </a:pPr>
            <a:endParaRPr lang="es-PE" dirty="0"/>
          </a:p>
          <a:p>
            <a:endParaRPr lang="es-PE" dirty="0"/>
          </a:p>
        </p:txBody>
      </p:sp>
    </p:spTree>
    <p:extLst>
      <p:ext uri="{BB962C8B-B14F-4D97-AF65-F5344CB8AC3E}">
        <p14:creationId xmlns:p14="http://schemas.microsoft.com/office/powerpoint/2010/main" val="1361548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056" y="303003"/>
            <a:ext cx="6701120" cy="6093976"/>
          </a:xfrm>
          <a:prstGeom prst="rect">
            <a:avLst/>
          </a:prstGeom>
          <a:noFill/>
        </p:spPr>
        <p:txBody>
          <a:bodyPr wrap="square" rtlCol="0">
            <a:spAutoFit/>
          </a:bodyPr>
          <a:lstStyle/>
          <a:p>
            <a:r>
              <a:rPr lang="es-PE" b="1" dirty="0" smtClean="0">
                <a:effectLst>
                  <a:outerShdw blurRad="38100" dist="38100" dir="2700000" algn="tl">
                    <a:srgbClr val="000000">
                      <a:alpha val="43137"/>
                    </a:srgbClr>
                  </a:outerShdw>
                </a:effectLst>
              </a:rPr>
              <a:t>FORTALEZAS:</a:t>
            </a:r>
          </a:p>
          <a:p>
            <a:pPr marL="742950" lvl="1" indent="-285750">
              <a:buFont typeface="Wingdings" pitchFamily="2" charset="2"/>
              <a:buChar char="q"/>
            </a:pPr>
            <a:r>
              <a:rPr lang="es-PE" dirty="0"/>
              <a:t>Es una gran fuente generadora de empleo directo para la región ya que por tratarse de empleos sin salarios excesivamente elevados facilitarán el rápido crecimiento y expansión de nuevos puntos de venta</a:t>
            </a:r>
            <a:r>
              <a:rPr lang="es-PE" dirty="0" smtClean="0"/>
              <a:t>.</a:t>
            </a:r>
          </a:p>
          <a:p>
            <a:pPr marL="742950" lvl="1" indent="-285750">
              <a:buFont typeface="Wingdings" pitchFamily="2" charset="2"/>
              <a:buChar char="q"/>
            </a:pPr>
            <a:endParaRPr lang="es-PE" sz="1600" dirty="0"/>
          </a:p>
          <a:p>
            <a:pPr marL="742950" lvl="1" indent="-285750">
              <a:buFont typeface="Wingdings" pitchFamily="2" charset="2"/>
              <a:buChar char="q"/>
            </a:pPr>
            <a:r>
              <a:rPr lang="es-PE" dirty="0"/>
              <a:t>Ser una empresa que incursiona con nuevos e innovadores modalidades de servicios y productos ofreciendo una mayor satisfacción al cliente y diferenciándose de la competencia mediante el uso de maquinaría de última tecnología</a:t>
            </a:r>
            <a:r>
              <a:rPr lang="es-PE" dirty="0" smtClean="0"/>
              <a:t>.</a:t>
            </a:r>
          </a:p>
          <a:p>
            <a:pPr marL="742950" lvl="1" indent="-285750">
              <a:buFont typeface="Wingdings" pitchFamily="2" charset="2"/>
              <a:buChar char="q"/>
            </a:pPr>
            <a:endParaRPr lang="es-PE" sz="1600" dirty="0"/>
          </a:p>
          <a:p>
            <a:pPr marL="742950" lvl="1" indent="-285750">
              <a:buFont typeface="Wingdings" pitchFamily="2" charset="2"/>
              <a:buChar char="q"/>
            </a:pPr>
            <a:r>
              <a:rPr lang="es-PE" dirty="0"/>
              <a:t>Ser una empresa especializada en la producción y comercialización de pizzas permite garantizar una excelente calidad y un rápido servicio, convertirse en la mejor pizza de la ciudad con el mejor y más rápido servicio a domicilio</a:t>
            </a:r>
            <a:r>
              <a:rPr lang="es-PE" dirty="0" smtClean="0"/>
              <a:t>.</a:t>
            </a:r>
          </a:p>
          <a:p>
            <a:pPr lvl="1"/>
            <a:endParaRPr lang="es-PE" sz="1600" dirty="0"/>
          </a:p>
          <a:p>
            <a:pPr marL="742950" lvl="1" indent="-285750">
              <a:buFont typeface="Wingdings" pitchFamily="2" charset="2"/>
              <a:buChar char="q"/>
            </a:pPr>
            <a:r>
              <a:rPr lang="es-PE" dirty="0"/>
              <a:t>Contar con un amplio menú en las pizzas atrae a los compradores, ya que la diversidad en los sabores permite adaptarse a las necesidades de cada cliente.</a:t>
            </a:r>
            <a:endParaRPr lang="es-PE" sz="1600" dirty="0"/>
          </a:p>
          <a:p>
            <a:pPr marL="285750" indent="-285750">
              <a:buFont typeface="Wingdings" pitchFamily="2" charset="2"/>
              <a:buChar char="q"/>
            </a:pPr>
            <a:endParaRPr lang="es-PE" dirty="0"/>
          </a:p>
        </p:txBody>
      </p:sp>
      <p:sp>
        <p:nvSpPr>
          <p:cNvPr id="6" name="5 CuadroTexto"/>
          <p:cNvSpPr txBox="1"/>
          <p:nvPr/>
        </p:nvSpPr>
        <p:spPr>
          <a:xfrm>
            <a:off x="6672064" y="620689"/>
            <a:ext cx="4992555" cy="4001095"/>
          </a:xfrm>
          <a:prstGeom prst="rect">
            <a:avLst/>
          </a:prstGeom>
          <a:noFill/>
        </p:spPr>
        <p:txBody>
          <a:bodyPr wrap="square" rtlCol="0">
            <a:spAutoFit/>
          </a:bodyPr>
          <a:lstStyle/>
          <a:p>
            <a:pPr lvl="0"/>
            <a:r>
              <a:rPr lang="es-PE" sz="2000" b="1" dirty="0" smtClean="0">
                <a:effectLst>
                  <a:outerShdw blurRad="38100" dist="38100" dir="2700000" algn="tl">
                    <a:srgbClr val="000000">
                      <a:alpha val="43137"/>
                    </a:srgbClr>
                  </a:outerShdw>
                </a:effectLst>
              </a:rPr>
              <a:t>DEBILIDADES:</a:t>
            </a:r>
          </a:p>
          <a:p>
            <a:pPr lvl="0"/>
            <a:endParaRPr lang="es-PE" sz="2000" b="1" dirty="0" smtClean="0">
              <a:effectLst>
                <a:outerShdw blurRad="38100" dist="38100" dir="2700000" algn="tl">
                  <a:srgbClr val="000000">
                    <a:alpha val="43137"/>
                  </a:srgbClr>
                </a:outerShdw>
              </a:effectLst>
            </a:endParaRPr>
          </a:p>
          <a:p>
            <a:pPr marL="285750" lvl="0" indent="-285750">
              <a:buFont typeface="Wingdings" pitchFamily="2" charset="2"/>
              <a:buChar char="q"/>
            </a:pPr>
            <a:r>
              <a:rPr lang="es-PE" dirty="0" smtClean="0"/>
              <a:t>Ser </a:t>
            </a:r>
            <a:r>
              <a:rPr lang="es-PE" dirty="0"/>
              <a:t>una empresa nueva que no </a:t>
            </a:r>
            <a:r>
              <a:rPr lang="es-PE" dirty="0" smtClean="0"/>
              <a:t>cuenta </a:t>
            </a:r>
            <a:r>
              <a:rPr lang="es-PE" dirty="0"/>
              <a:t>aún con un </a:t>
            </a:r>
            <a:r>
              <a:rPr lang="es-PE" dirty="0" smtClean="0"/>
              <a:t>reconocimiento en </a:t>
            </a:r>
            <a:r>
              <a:rPr lang="es-PE" dirty="0"/>
              <a:t>un </a:t>
            </a:r>
            <a:r>
              <a:rPr lang="es-PE" dirty="0" smtClean="0"/>
              <a:t>mercado </a:t>
            </a:r>
            <a:r>
              <a:rPr lang="es-PE" dirty="0"/>
              <a:t>competitivo. Esto </a:t>
            </a:r>
            <a:r>
              <a:rPr lang="es-PE" dirty="0" smtClean="0"/>
              <a:t>podría </a:t>
            </a:r>
            <a:r>
              <a:rPr lang="es-PE" dirty="0"/>
              <a:t>en un momento </a:t>
            </a:r>
            <a:r>
              <a:rPr lang="es-PE" dirty="0" smtClean="0"/>
              <a:t>determinado </a:t>
            </a:r>
            <a:r>
              <a:rPr lang="es-PE" dirty="0"/>
              <a:t>obligar a su cierre </a:t>
            </a:r>
            <a:r>
              <a:rPr lang="es-PE" dirty="0" smtClean="0"/>
              <a:t>ya </a:t>
            </a:r>
            <a:r>
              <a:rPr lang="es-PE" dirty="0"/>
              <a:t>que la fidelidad de los </a:t>
            </a:r>
            <a:r>
              <a:rPr lang="es-PE" dirty="0" smtClean="0"/>
              <a:t>clientes </a:t>
            </a:r>
            <a:r>
              <a:rPr lang="es-PE" dirty="0"/>
              <a:t>hacia otras pizzerías </a:t>
            </a:r>
            <a:r>
              <a:rPr lang="es-PE" dirty="0" smtClean="0"/>
              <a:t>podría </a:t>
            </a:r>
            <a:r>
              <a:rPr lang="es-PE" dirty="0"/>
              <a:t>hacer que no se </a:t>
            </a:r>
            <a:r>
              <a:rPr lang="es-PE" dirty="0" smtClean="0"/>
              <a:t>cuenten </a:t>
            </a:r>
            <a:r>
              <a:rPr lang="es-PE" dirty="0"/>
              <a:t>con las suficientes </a:t>
            </a:r>
            <a:r>
              <a:rPr lang="es-PE" dirty="0" smtClean="0"/>
              <a:t>ventas.</a:t>
            </a:r>
          </a:p>
          <a:p>
            <a:pPr marL="742950" lvl="1" indent="-285750">
              <a:buFont typeface="Wingdings" pitchFamily="2" charset="2"/>
              <a:buChar char="q"/>
            </a:pPr>
            <a:endParaRPr lang="es-PE" sz="1600" dirty="0"/>
          </a:p>
          <a:p>
            <a:pPr marL="285750" indent="-285750">
              <a:buFont typeface="Wingdings" pitchFamily="2" charset="2"/>
              <a:buChar char="q"/>
            </a:pPr>
            <a:r>
              <a:rPr lang="es-PE" dirty="0" smtClean="0"/>
              <a:t>Ser </a:t>
            </a:r>
            <a:r>
              <a:rPr lang="es-PE" dirty="0"/>
              <a:t>una empresa nueva con </a:t>
            </a:r>
            <a:r>
              <a:rPr lang="es-PE" dirty="0" smtClean="0"/>
              <a:t>	poca </a:t>
            </a:r>
            <a:r>
              <a:rPr lang="es-PE" dirty="0"/>
              <a:t>experiencia en el sector </a:t>
            </a:r>
            <a:r>
              <a:rPr lang="es-PE" dirty="0" smtClean="0"/>
              <a:t>	de </a:t>
            </a:r>
            <a:r>
              <a:rPr lang="es-PE" dirty="0"/>
              <a:t>las </a:t>
            </a:r>
            <a:r>
              <a:rPr lang="es-PE" dirty="0" smtClean="0"/>
              <a:t>pizzas</a:t>
            </a:r>
            <a:r>
              <a:rPr lang="es-PE" dirty="0"/>
              <a:t>, podría crear </a:t>
            </a:r>
            <a:r>
              <a:rPr lang="es-PE" dirty="0" smtClean="0"/>
              <a:t>	poca </a:t>
            </a:r>
            <a:r>
              <a:rPr lang="es-PE" dirty="0"/>
              <a:t>credibilidad en cliente y </a:t>
            </a:r>
            <a:r>
              <a:rPr lang="es-PE" dirty="0" smtClean="0"/>
              <a:t>	no </a:t>
            </a:r>
            <a:r>
              <a:rPr lang="es-PE" dirty="0"/>
              <a:t>permitir el surgimiento de la </a:t>
            </a:r>
            <a:r>
              <a:rPr lang="es-PE" dirty="0" smtClean="0"/>
              <a:t>	empresa</a:t>
            </a:r>
            <a:endParaRPr lang="es-PE" dirty="0"/>
          </a:p>
        </p:txBody>
      </p:sp>
    </p:spTree>
    <p:extLst>
      <p:ext uri="{BB962C8B-B14F-4D97-AF65-F5344CB8AC3E}">
        <p14:creationId xmlns:p14="http://schemas.microsoft.com/office/powerpoint/2010/main" val="2306072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724629"/>
            <a:ext cx="6288021" cy="3939540"/>
          </a:xfrm>
          <a:prstGeom prst="rect">
            <a:avLst/>
          </a:prstGeom>
          <a:noFill/>
        </p:spPr>
        <p:txBody>
          <a:bodyPr wrap="square" rtlCol="0">
            <a:spAutoFit/>
          </a:bodyPr>
          <a:lstStyle/>
          <a:p>
            <a:pPr lvl="0"/>
            <a:r>
              <a:rPr lang="es-PE" b="1" dirty="0" smtClean="0">
                <a:effectLst>
                  <a:outerShdw blurRad="38100" dist="38100" dir="2700000" algn="tl">
                    <a:srgbClr val="000000">
                      <a:alpha val="43137"/>
                    </a:srgbClr>
                  </a:outerShdw>
                </a:effectLst>
              </a:rPr>
              <a:t>OPORTUNIDADES:</a:t>
            </a:r>
          </a:p>
          <a:p>
            <a:pPr marL="285750" lvl="0" indent="-285750">
              <a:buFont typeface="Wingdings" pitchFamily="2" charset="2"/>
              <a:buChar char="ü"/>
            </a:pPr>
            <a:endParaRPr lang="es-PE" dirty="0" smtClean="0"/>
          </a:p>
          <a:p>
            <a:pPr marL="285750" lvl="0" indent="-285750">
              <a:buFont typeface="Wingdings" pitchFamily="2" charset="2"/>
              <a:buChar char="ü"/>
            </a:pPr>
            <a:r>
              <a:rPr lang="es-PE" dirty="0" smtClean="0"/>
              <a:t>Existe </a:t>
            </a:r>
            <a:r>
              <a:rPr lang="es-PE" dirty="0"/>
              <a:t>un mercado potencial bastante amplio debido a crecimiento de la ciudad, el cambio en el estilo de vida de las personas, el aumento en los turistas y a la mejora económica de la </a:t>
            </a:r>
            <a:r>
              <a:rPr lang="es-PE" dirty="0" smtClean="0"/>
              <a:t>región.</a:t>
            </a:r>
          </a:p>
          <a:p>
            <a:pPr marL="285750" lvl="0" indent="-285750">
              <a:buFont typeface="Wingdings" pitchFamily="2" charset="2"/>
              <a:buChar char="ü"/>
            </a:pPr>
            <a:endParaRPr lang="es-PE" sz="1600" dirty="0"/>
          </a:p>
          <a:p>
            <a:pPr marL="285750" indent="-285750">
              <a:buFont typeface="Wingdings" pitchFamily="2" charset="2"/>
              <a:buChar char="ü"/>
            </a:pPr>
            <a:r>
              <a:rPr lang="es-PE" dirty="0"/>
              <a:t>De igual manera, el mercado es potencial en cuanto a la prestación de nuevos servicios tales como la modalidad del borde relleno de queso, el rápido servicio a domicilio y la prestación del servicio del datafono inalámbrico. Ideas de servicio innovadoras que no se prestan en la actualidad en la ciudad.</a:t>
            </a:r>
            <a:endParaRPr lang="es-PE" sz="1600" dirty="0"/>
          </a:p>
          <a:p>
            <a:endParaRPr lang="es-PE" dirty="0"/>
          </a:p>
        </p:txBody>
      </p:sp>
      <p:sp>
        <p:nvSpPr>
          <p:cNvPr id="5" name="4 CuadroTexto"/>
          <p:cNvSpPr txBox="1"/>
          <p:nvPr/>
        </p:nvSpPr>
        <p:spPr>
          <a:xfrm>
            <a:off x="6576053" y="548680"/>
            <a:ext cx="5184576" cy="5139869"/>
          </a:xfrm>
          <a:prstGeom prst="rect">
            <a:avLst/>
          </a:prstGeom>
          <a:noFill/>
        </p:spPr>
        <p:txBody>
          <a:bodyPr wrap="square" rtlCol="0">
            <a:spAutoFit/>
          </a:bodyPr>
          <a:lstStyle/>
          <a:p>
            <a:pPr lvl="0"/>
            <a:r>
              <a:rPr lang="es-PE" sz="2000" b="1" dirty="0" smtClean="0">
                <a:effectLst>
                  <a:outerShdw blurRad="38100" dist="38100" dir="2700000" algn="tl">
                    <a:srgbClr val="000000">
                      <a:alpha val="43137"/>
                    </a:srgbClr>
                  </a:outerShdw>
                </a:effectLst>
              </a:rPr>
              <a:t>AMENAZAS</a:t>
            </a:r>
          </a:p>
          <a:p>
            <a:pPr lvl="0"/>
            <a:endParaRPr lang="es-PE" sz="2000" b="1" dirty="0" smtClean="0">
              <a:effectLst>
                <a:outerShdw blurRad="38100" dist="38100" dir="2700000" algn="tl">
                  <a:srgbClr val="000000">
                    <a:alpha val="43137"/>
                  </a:srgbClr>
                </a:outerShdw>
              </a:effectLst>
            </a:endParaRPr>
          </a:p>
          <a:p>
            <a:pPr marL="285750" lvl="0" indent="-285750">
              <a:buFont typeface="Wingdings" pitchFamily="2" charset="2"/>
              <a:buChar char="ü"/>
            </a:pPr>
            <a:r>
              <a:rPr lang="es-PE" dirty="0" smtClean="0"/>
              <a:t>No </a:t>
            </a:r>
            <a:r>
              <a:rPr lang="es-PE" dirty="0"/>
              <a:t>contar con los recursos humanos y económicos necesarios para responder ante la demanda del servicio podría significar el cierre de la compañía. Ya que no se prestaría el adecuado </a:t>
            </a:r>
            <a:endParaRPr lang="es-PE" sz="1600" dirty="0"/>
          </a:p>
          <a:p>
            <a:pPr marL="285750" indent="-285750">
              <a:buFont typeface="Wingdings" pitchFamily="2" charset="2"/>
              <a:buChar char="ü"/>
            </a:pPr>
            <a:r>
              <a:rPr lang="es-PE" dirty="0"/>
              <a:t> </a:t>
            </a:r>
            <a:endParaRPr lang="es-PE" sz="1600" dirty="0"/>
          </a:p>
          <a:p>
            <a:pPr marL="285750" indent="-285750">
              <a:buFont typeface="Wingdings" pitchFamily="2" charset="2"/>
              <a:buChar char="ü"/>
            </a:pPr>
            <a:r>
              <a:rPr lang="es-PE" dirty="0"/>
              <a:t>servicio debido a la falta de personal, lo que arruinaría la imagen de la </a:t>
            </a:r>
            <a:r>
              <a:rPr lang="es-PE" dirty="0" smtClean="0"/>
              <a:t>empresa.</a:t>
            </a:r>
          </a:p>
          <a:p>
            <a:pPr marL="285750" indent="-285750">
              <a:buFont typeface="Wingdings" pitchFamily="2" charset="2"/>
              <a:buChar char="ü"/>
            </a:pPr>
            <a:endParaRPr lang="es-PE" dirty="0"/>
          </a:p>
          <a:p>
            <a:pPr marL="285750" indent="-285750">
              <a:buFont typeface="Wingdings" pitchFamily="2" charset="2"/>
              <a:buChar char="ü"/>
            </a:pPr>
            <a:r>
              <a:rPr lang="es-PE" dirty="0" smtClean="0"/>
              <a:t>Una </a:t>
            </a:r>
            <a:r>
              <a:rPr lang="es-PE" dirty="0"/>
              <a:t>reacción fuerte de la competencia podría llevar a la baja excesiva en los precios de las pizzas o a numerosas promociones con las que </a:t>
            </a:r>
            <a:r>
              <a:rPr lang="es-PE" dirty="0" err="1"/>
              <a:t>Pizzalegre</a:t>
            </a:r>
            <a:r>
              <a:rPr lang="es-PE" dirty="0"/>
              <a:t> no podrá competir debido a que no cuenta con la fortaleza económica que estas otras pizzerías de tradición si tienen.</a:t>
            </a:r>
            <a:endParaRPr lang="es-PE" sz="1600" dirty="0"/>
          </a:p>
          <a:p>
            <a:pPr marL="285750" indent="-285750">
              <a:buFont typeface="Wingdings" pitchFamily="2" charset="2"/>
              <a:buChar char="ü"/>
            </a:pPr>
            <a:endParaRPr lang="es-PE" dirty="0"/>
          </a:p>
        </p:txBody>
      </p:sp>
    </p:spTree>
    <p:extLst>
      <p:ext uri="{BB962C8B-B14F-4D97-AF65-F5344CB8AC3E}">
        <p14:creationId xmlns:p14="http://schemas.microsoft.com/office/powerpoint/2010/main" val="1618254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5360" y="332657"/>
            <a:ext cx="6048672" cy="5539978"/>
          </a:xfrm>
          <a:prstGeom prst="rect">
            <a:avLst/>
          </a:prstGeom>
          <a:noFill/>
        </p:spPr>
        <p:txBody>
          <a:bodyPr wrap="square" rtlCol="0">
            <a:spAutoFit/>
          </a:bodyPr>
          <a:lstStyle/>
          <a:p>
            <a:pPr lvl="0"/>
            <a:r>
              <a:rPr lang="es-PE" b="1" dirty="0"/>
              <a:t>Estrategia </a:t>
            </a:r>
            <a:r>
              <a:rPr lang="es-PE" b="1" dirty="0" smtClean="0"/>
              <a:t>D</a:t>
            </a:r>
          </a:p>
          <a:p>
            <a:pPr lvl="0"/>
            <a:endParaRPr lang="es-PE" sz="1600" dirty="0"/>
          </a:p>
          <a:p>
            <a:pPr marL="742950" lvl="1" indent="-285750">
              <a:buFont typeface="Wingdings" pitchFamily="2" charset="2"/>
              <a:buChar char="§"/>
            </a:pPr>
            <a:r>
              <a:rPr lang="es-PE" dirty="0"/>
              <a:t>Realizar una agresiva campaña publicitaria que fortalezcan la imagen de la compañía mediante la repartición de plegables en universidades y junto a los recibos de los servicios públicos</a:t>
            </a:r>
            <a:r>
              <a:rPr lang="es-PE" dirty="0" smtClean="0"/>
              <a:t>.</a:t>
            </a:r>
          </a:p>
          <a:p>
            <a:pPr marL="742950" lvl="1" indent="-285750">
              <a:buFont typeface="Wingdings" pitchFamily="2" charset="2"/>
              <a:buChar char="§"/>
            </a:pPr>
            <a:endParaRPr lang="es-PE" sz="1600" dirty="0"/>
          </a:p>
          <a:p>
            <a:pPr marL="742950" lvl="1" indent="-285750">
              <a:buFont typeface="Wingdings" pitchFamily="2" charset="2"/>
              <a:buChar char="§"/>
            </a:pPr>
            <a:r>
              <a:rPr lang="es-PE" dirty="0"/>
              <a:t>Contratar personal con experiencia en el sector de los restaurantes de comidas rápidas y/o personal capacitado por el SENA en el área de alimentos. Además, de participar en congresos y en cursos ofrecidos por entidades del estado acerca del sector de alimentos y distribución</a:t>
            </a:r>
            <a:r>
              <a:rPr lang="es-PE" dirty="0" smtClean="0"/>
              <a:t>.</a:t>
            </a:r>
          </a:p>
          <a:p>
            <a:pPr marL="742950" lvl="1" indent="-285750">
              <a:buFont typeface="Wingdings" pitchFamily="2" charset="2"/>
              <a:buChar char="§"/>
            </a:pPr>
            <a:endParaRPr lang="es-PE" sz="1600" dirty="0"/>
          </a:p>
          <a:p>
            <a:pPr marL="742950" lvl="1" indent="-285750">
              <a:buFont typeface="Wingdings" pitchFamily="2" charset="2"/>
              <a:buChar char="§"/>
            </a:pPr>
            <a:r>
              <a:rPr lang="es-PE" dirty="0"/>
              <a:t>Realizar una prueba piloto antes de la puesta en funcionamiento del punto de venta para así controlar el tiempo de preparación de las pizzas y del servicio a domicilio, para esto se simulará la orden de diferentes pedidos.</a:t>
            </a:r>
            <a:endParaRPr lang="es-PE" sz="1600" dirty="0"/>
          </a:p>
          <a:p>
            <a:pPr marL="285750" indent="-285750">
              <a:buFont typeface="Wingdings" pitchFamily="2" charset="2"/>
              <a:buChar char="§"/>
            </a:pPr>
            <a:endParaRPr lang="es-PE" dirty="0"/>
          </a:p>
        </p:txBody>
      </p:sp>
      <p:sp>
        <p:nvSpPr>
          <p:cNvPr id="5" name="4 CuadroTexto"/>
          <p:cNvSpPr txBox="1"/>
          <p:nvPr/>
        </p:nvSpPr>
        <p:spPr>
          <a:xfrm>
            <a:off x="6864085" y="332656"/>
            <a:ext cx="5088565" cy="3631763"/>
          </a:xfrm>
          <a:prstGeom prst="rect">
            <a:avLst/>
          </a:prstGeom>
          <a:noFill/>
        </p:spPr>
        <p:txBody>
          <a:bodyPr wrap="square" rtlCol="0">
            <a:spAutoFit/>
          </a:bodyPr>
          <a:lstStyle/>
          <a:p>
            <a:pPr lvl="1"/>
            <a:r>
              <a:rPr lang="es-PE" b="1" dirty="0"/>
              <a:t>Estrategia </a:t>
            </a:r>
            <a:r>
              <a:rPr lang="es-PE" b="1" dirty="0" smtClean="0"/>
              <a:t>O</a:t>
            </a:r>
          </a:p>
          <a:p>
            <a:pPr lvl="1"/>
            <a:endParaRPr lang="es-PE" sz="1600" dirty="0"/>
          </a:p>
          <a:p>
            <a:pPr marL="742950" lvl="1" indent="-285750">
              <a:buFont typeface="Arial" pitchFamily="34" charset="0"/>
              <a:buChar char="•"/>
            </a:pPr>
            <a:r>
              <a:rPr lang="es-PE" dirty="0"/>
              <a:t>Tener una alta cobertura mediante la implementación de locales comerciales a lo largo de la ciudad para poder atender a un gran número de personas</a:t>
            </a:r>
            <a:r>
              <a:rPr lang="es-PE" dirty="0" smtClean="0"/>
              <a:t>.</a:t>
            </a:r>
          </a:p>
          <a:p>
            <a:pPr marL="742950" lvl="1" indent="-285750">
              <a:buFont typeface="Arial" pitchFamily="34" charset="0"/>
              <a:buChar char="•"/>
            </a:pPr>
            <a:endParaRPr lang="es-PE" sz="1600" dirty="0"/>
          </a:p>
          <a:p>
            <a:pPr marL="742950" lvl="1" indent="-285750">
              <a:buFont typeface="Arial" pitchFamily="34" charset="0"/>
              <a:buChar char="•"/>
            </a:pPr>
            <a:r>
              <a:rPr lang="es-PE" dirty="0"/>
              <a:t>Ser líderes en la implementación de las nuevas tendencias en el mercado en la prestación de servicio al cliente mediante la asistencia a congresos, cursos y capacitaciones a nivel nacional.</a:t>
            </a:r>
            <a:endParaRPr lang="es-PE" sz="1600" dirty="0"/>
          </a:p>
          <a:p>
            <a:pPr marL="285750" indent="-285750">
              <a:buFont typeface="Arial" pitchFamily="34" charset="0"/>
              <a:buChar char="•"/>
            </a:pPr>
            <a:endParaRPr lang="es-PE" dirty="0"/>
          </a:p>
        </p:txBody>
      </p:sp>
    </p:spTree>
    <p:extLst>
      <p:ext uri="{BB962C8B-B14F-4D97-AF65-F5344CB8AC3E}">
        <p14:creationId xmlns:p14="http://schemas.microsoft.com/office/powerpoint/2010/main" val="303712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3339" y="0"/>
            <a:ext cx="9505056" cy="6370975"/>
          </a:xfrm>
          <a:prstGeom prst="rect">
            <a:avLst/>
          </a:prstGeom>
          <a:noFill/>
        </p:spPr>
        <p:txBody>
          <a:bodyPr wrap="square" rtlCol="0">
            <a:spAutoFit/>
          </a:bodyPr>
          <a:lstStyle/>
          <a:p>
            <a:pPr lvl="0"/>
            <a:r>
              <a:rPr lang="es-PE" b="1" dirty="0"/>
              <a:t>Estrategia </a:t>
            </a:r>
            <a:r>
              <a:rPr lang="es-PE" b="1" dirty="0" smtClean="0"/>
              <a:t>F</a:t>
            </a:r>
          </a:p>
          <a:p>
            <a:pPr lvl="0"/>
            <a:endParaRPr lang="es-PE" sz="1600" dirty="0"/>
          </a:p>
          <a:p>
            <a:pPr marL="742950" lvl="1" indent="-285750">
              <a:buFont typeface="Arial" pitchFamily="34" charset="0"/>
              <a:buChar char="•"/>
            </a:pPr>
            <a:r>
              <a:rPr lang="es-PE" dirty="0"/>
              <a:t>Generar empleos dignos que brinden bienestar y calidad de vida creando un ambiente laboral adecuado en el cual el empleado se sienta a gusto y con alto sentido de pertenencia, lo que permita manejar salarios que no sean excesivamente altos para la rápida expansión de nuevos puntos de venta para la generación de empleos directos</a:t>
            </a:r>
            <a:r>
              <a:rPr lang="es-PE" dirty="0" smtClean="0"/>
              <a:t>.</a:t>
            </a:r>
          </a:p>
          <a:p>
            <a:pPr marL="742950" lvl="1" indent="-285750">
              <a:buFont typeface="Arial" pitchFamily="34" charset="0"/>
              <a:buChar char="•"/>
            </a:pPr>
            <a:endParaRPr lang="es-PE" sz="1600" dirty="0"/>
          </a:p>
          <a:p>
            <a:pPr marL="742950" lvl="1" indent="-285750">
              <a:buFont typeface="Arial" pitchFamily="34" charset="0"/>
              <a:buChar char="•"/>
            </a:pPr>
            <a:r>
              <a:rPr lang="es-PE" dirty="0"/>
              <a:t>Capacitar y sensibilizar al personal en el funcionamiento del punto de venta antes de la puesta en marcha del negocio, para así garantizar un alto grado de eficiencia en el servicio y poder ofrecer servicios de calidad con un alto valor agregado</a:t>
            </a:r>
            <a:r>
              <a:rPr lang="es-PE" dirty="0" smtClean="0"/>
              <a:t>.</a:t>
            </a:r>
          </a:p>
          <a:p>
            <a:pPr marL="742950" lvl="1" indent="-285750">
              <a:buFont typeface="Arial" pitchFamily="34" charset="0"/>
              <a:buChar char="•"/>
            </a:pPr>
            <a:endParaRPr lang="es-PE" sz="1600" dirty="0"/>
          </a:p>
          <a:p>
            <a:pPr marL="742950" lvl="1" indent="-285750">
              <a:buFont typeface="Arial" pitchFamily="34" charset="0"/>
              <a:buChar char="•"/>
            </a:pPr>
            <a:r>
              <a:rPr lang="es-PE" dirty="0"/>
              <a:t>Concientizar a cada uno de los colaboradores acerca de la importancia del buen trato con los clientes y la calidad en la prestación del servicio, para esto se harán talleres que les enseñen al trato y al manejo con el público. Al igual que en la presentación de los platos.</a:t>
            </a:r>
            <a:endParaRPr lang="es-PE" sz="1600" dirty="0"/>
          </a:p>
          <a:p>
            <a:pPr marL="285750" indent="-285750">
              <a:buFont typeface="Arial" pitchFamily="34" charset="0"/>
              <a:buChar char="•"/>
            </a:pPr>
            <a:r>
              <a:rPr lang="es-PE" dirty="0"/>
              <a:t> </a:t>
            </a:r>
            <a:endParaRPr lang="es-PE" sz="1600" dirty="0"/>
          </a:p>
          <a:p>
            <a:pPr marL="742950" lvl="1" indent="-285750">
              <a:buFont typeface="Arial" pitchFamily="34" charset="0"/>
              <a:buChar char="•"/>
            </a:pPr>
            <a:r>
              <a:rPr lang="es-PE" dirty="0"/>
              <a:t>Realizar encuestas periódicas a los clientes mediante el uso de la página Web y formatos impresos que retroalimenten a la compañía acerca de fallas en el servicio, calidad en los alimentos, necesidad de mayor diversificación en el menú, entre otros. A demás de hacer pruebas de productos mediante la incorporación de nuevos alimentos al menú por un periodo determinado.</a:t>
            </a:r>
            <a:endParaRPr lang="es-PE" sz="1600" dirty="0"/>
          </a:p>
          <a:p>
            <a:pPr marL="285750" indent="-285750">
              <a:buFont typeface="Arial" pitchFamily="34" charset="0"/>
              <a:buChar char="•"/>
            </a:pPr>
            <a:endParaRPr lang="es-PE" dirty="0"/>
          </a:p>
        </p:txBody>
      </p:sp>
    </p:spTree>
    <p:extLst>
      <p:ext uri="{BB962C8B-B14F-4D97-AF65-F5344CB8AC3E}">
        <p14:creationId xmlns:p14="http://schemas.microsoft.com/office/powerpoint/2010/main" val="63862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effectLst>
                  <a:outerShdw blurRad="38100" dist="38100" dir="2700000" algn="tl">
                    <a:srgbClr val="000000">
                      <a:alpha val="43137"/>
                    </a:srgbClr>
                  </a:outerShdw>
                </a:effectLst>
              </a:rPr>
              <a:t>INVESTIGACIÓN DE MERCADO</a:t>
            </a:r>
            <a:endParaRPr lang="es-PE" dirty="0">
              <a:effectLst>
                <a:outerShdw blurRad="38100" dist="38100" dir="2700000" algn="tl">
                  <a:srgbClr val="000000">
                    <a:alpha val="43137"/>
                  </a:srgbClr>
                </a:outerShdw>
              </a:effectLst>
            </a:endParaRPr>
          </a:p>
        </p:txBody>
      </p:sp>
      <p:sp>
        <p:nvSpPr>
          <p:cNvPr id="3" name="Marcador de contenido 2"/>
          <p:cNvSpPr>
            <a:spLocks noGrp="1"/>
          </p:cNvSpPr>
          <p:nvPr>
            <p:ph sz="quarter" idx="13"/>
          </p:nvPr>
        </p:nvSpPr>
        <p:spPr>
          <a:xfrm>
            <a:off x="1154954" y="2616378"/>
            <a:ext cx="8761412" cy="3539723"/>
          </a:xfrm>
        </p:spPr>
        <p:txBody>
          <a:bodyPr>
            <a:normAutofit/>
          </a:bodyPr>
          <a:lstStyle/>
          <a:p>
            <a:r>
              <a:rPr lang="es-PE" dirty="0" smtClean="0"/>
              <a:t>Análisis del mercado</a:t>
            </a:r>
          </a:p>
          <a:p>
            <a:pPr marL="0" indent="0" algn="just">
              <a:buNone/>
            </a:pPr>
            <a:r>
              <a:rPr lang="es-PE" dirty="0"/>
              <a:t>	</a:t>
            </a:r>
            <a:r>
              <a:rPr lang="es-PE" dirty="0" smtClean="0"/>
              <a:t>El mercado objetivo seleccionado se debe a la capacidad económica 	de los consumidores de los segmentos A y B, dentro de las comidas rápidas 	las pizzas son más costosas, debido a su tamaño y al tipo de ingredientes 	que requiere para su preparación. </a:t>
            </a:r>
          </a:p>
          <a:p>
            <a:pPr marL="0" indent="0" algn="just">
              <a:buNone/>
            </a:pPr>
            <a:r>
              <a:rPr lang="es-PE" dirty="0"/>
              <a:t>	</a:t>
            </a:r>
            <a:r>
              <a:rPr lang="es-PE" dirty="0" smtClean="0"/>
              <a:t>Además del costo que significa la prestación de un servicio de calidad.</a:t>
            </a:r>
          </a:p>
          <a:p>
            <a:pPr marL="0" indent="0" algn="just">
              <a:buNone/>
            </a:pPr>
            <a:r>
              <a:rPr lang="es-PE" dirty="0"/>
              <a:t>	</a:t>
            </a:r>
            <a:endParaRPr lang="es-PE" dirty="0" smtClean="0"/>
          </a:p>
        </p:txBody>
      </p:sp>
      <p:pic>
        <p:nvPicPr>
          <p:cNvPr id="4" name="Imagen 3"/>
          <p:cNvPicPr>
            <a:picLocks noChangeAspect="1"/>
          </p:cNvPicPr>
          <p:nvPr/>
        </p:nvPicPr>
        <p:blipFill>
          <a:blip r:embed="rId2"/>
          <a:stretch>
            <a:fillRect/>
          </a:stretch>
        </p:blipFill>
        <p:spPr>
          <a:xfrm>
            <a:off x="10397465" y="295317"/>
            <a:ext cx="798645" cy="883997"/>
          </a:xfrm>
          <a:prstGeom prst="rect">
            <a:avLst/>
          </a:prstGeom>
        </p:spPr>
      </p:pic>
    </p:spTree>
    <p:extLst>
      <p:ext uri="{BB962C8B-B14F-4D97-AF65-F5344CB8AC3E}">
        <p14:creationId xmlns:p14="http://schemas.microsoft.com/office/powerpoint/2010/main" val="369906677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27381" y="188640"/>
            <a:ext cx="9217024" cy="2523768"/>
          </a:xfrm>
          <a:prstGeom prst="rect">
            <a:avLst/>
          </a:prstGeom>
        </p:spPr>
        <p:txBody>
          <a:bodyPr wrap="square">
            <a:spAutoFit/>
          </a:bodyPr>
          <a:lstStyle/>
          <a:p>
            <a:pPr lvl="0"/>
            <a:r>
              <a:rPr lang="es-PE" b="1" dirty="0"/>
              <a:t>Estrategia </a:t>
            </a:r>
            <a:r>
              <a:rPr lang="es-PE" b="1" dirty="0" smtClean="0"/>
              <a:t>A</a:t>
            </a:r>
          </a:p>
          <a:p>
            <a:pPr lvl="0"/>
            <a:endParaRPr lang="es-PE" sz="1600" dirty="0"/>
          </a:p>
          <a:p>
            <a:pPr marL="742950" lvl="1" indent="-285750">
              <a:buFont typeface="Arial" pitchFamily="34" charset="0"/>
              <a:buChar char="•"/>
            </a:pPr>
            <a:r>
              <a:rPr lang="es-PE" dirty="0"/>
              <a:t>Vincular un socio que permita, mediante sus aportes, contratar a un mayor número de personas de tal manera que se pueda responder ante la demanda</a:t>
            </a:r>
            <a:r>
              <a:rPr lang="es-PE" dirty="0" smtClean="0"/>
              <a:t>.</a:t>
            </a:r>
          </a:p>
          <a:p>
            <a:pPr marL="742950" lvl="1" indent="-285750">
              <a:buFont typeface="Arial" pitchFamily="34" charset="0"/>
              <a:buChar char="•"/>
            </a:pPr>
            <a:endParaRPr lang="es-PE" sz="1600" dirty="0"/>
          </a:p>
          <a:p>
            <a:pPr marL="742950" lvl="1" indent="-285750">
              <a:buFont typeface="Arial" pitchFamily="34" charset="0"/>
              <a:buChar char="•"/>
            </a:pPr>
            <a:r>
              <a:rPr lang="es-PE" dirty="0"/>
              <a:t>Realizar una alianza comercial con una empresa reconocida en la región que permitirá brindar al público promociones que incentiven la compra, y dará una mayor credibilidad a </a:t>
            </a:r>
            <a:r>
              <a:rPr lang="es-PE" dirty="0" err="1"/>
              <a:t>Pizzalegro</a:t>
            </a:r>
            <a:r>
              <a:rPr lang="es-PE" dirty="0"/>
              <a:t>, por contar con el respaldo de dicha empresa. Lo que permitirá fortalecer la imagen ante el público.</a:t>
            </a:r>
            <a:endParaRPr lang="es-PE" sz="1600" dirty="0"/>
          </a:p>
        </p:txBody>
      </p:sp>
      <p:sp>
        <p:nvSpPr>
          <p:cNvPr id="5" name="4 CuadroTexto"/>
          <p:cNvSpPr txBox="1"/>
          <p:nvPr/>
        </p:nvSpPr>
        <p:spPr>
          <a:xfrm>
            <a:off x="2642897" y="3308586"/>
            <a:ext cx="5280587" cy="646331"/>
          </a:xfrm>
          <a:prstGeom prst="rect">
            <a:avLst/>
          </a:prstGeom>
          <a:noFill/>
        </p:spPr>
        <p:txBody>
          <a:bodyPr wrap="square" rtlCol="0">
            <a:spAutoFit/>
          </a:bodyPr>
          <a:lstStyle/>
          <a:p>
            <a:pPr marL="0" lvl="1"/>
            <a:r>
              <a:rPr lang="es-PE" b="1" dirty="0"/>
              <a:t>ESTRUCTURA ORGANIZACIONAL</a:t>
            </a:r>
            <a:endParaRPr lang="es-PE" sz="1600" dirty="0"/>
          </a:p>
          <a:p>
            <a:endParaRPr lang="es-PE" dirty="0"/>
          </a:p>
        </p:txBody>
      </p:sp>
      <p:grpSp>
        <p:nvGrpSpPr>
          <p:cNvPr id="6" name="Group 1"/>
          <p:cNvGrpSpPr>
            <a:grpSpLocks/>
          </p:cNvGrpSpPr>
          <p:nvPr/>
        </p:nvGrpSpPr>
        <p:grpSpPr bwMode="auto">
          <a:xfrm>
            <a:off x="1872472" y="4005064"/>
            <a:ext cx="7391880" cy="2664296"/>
            <a:chOff x="0" y="0"/>
            <a:chExt cx="9331" cy="3805"/>
          </a:xfrm>
        </p:grpSpPr>
        <p:sp>
          <p:nvSpPr>
            <p:cNvPr id="7" name="Text Box 2"/>
            <p:cNvSpPr txBox="1">
              <a:spLocks noChangeArrowheads="1"/>
            </p:cNvSpPr>
            <p:nvPr/>
          </p:nvSpPr>
          <p:spPr bwMode="auto">
            <a:xfrm>
              <a:off x="3510" y="0"/>
              <a:ext cx="1846" cy="61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defRPr sz="1000"/>
              </a:pPr>
              <a:r>
                <a:rPr lang="es-PE" sz="800" b="0" i="0" strike="noStrike">
                  <a:solidFill>
                    <a:srgbClr val="000000"/>
                  </a:solidFill>
                  <a:latin typeface="Arial" panose="020B0604020202020204" pitchFamily="34" charset="0"/>
                  <a:cs typeface="Arial" panose="020B0604020202020204" pitchFamily="34" charset="0"/>
                </a:rPr>
                <a:t>ADMINISTRACION</a:t>
              </a:r>
            </a:p>
          </p:txBody>
        </p:sp>
        <p:sp>
          <p:nvSpPr>
            <p:cNvPr id="8" name="Text Box 3"/>
            <p:cNvSpPr txBox="1">
              <a:spLocks noChangeArrowheads="1"/>
            </p:cNvSpPr>
            <p:nvPr/>
          </p:nvSpPr>
          <p:spPr bwMode="auto">
            <a:xfrm>
              <a:off x="285" y="1300"/>
              <a:ext cx="1650" cy="61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defRPr sz="1000"/>
              </a:pPr>
              <a:r>
                <a:rPr lang="es-PE" sz="800" b="0" i="0" strike="noStrike">
                  <a:solidFill>
                    <a:srgbClr val="000000"/>
                  </a:solidFill>
                  <a:latin typeface="Arial" panose="020B0604020202020204" pitchFamily="34" charset="0"/>
                  <a:cs typeface="Arial" panose="020B0604020202020204" pitchFamily="34" charset="0"/>
                </a:rPr>
                <a:t>CONTABILIDAD</a:t>
              </a:r>
            </a:p>
          </p:txBody>
        </p:sp>
        <p:sp>
          <p:nvSpPr>
            <p:cNvPr id="9" name="Text Box 4"/>
            <p:cNvSpPr txBox="1">
              <a:spLocks noChangeArrowheads="1"/>
            </p:cNvSpPr>
            <p:nvPr/>
          </p:nvSpPr>
          <p:spPr bwMode="auto">
            <a:xfrm>
              <a:off x="2625" y="1300"/>
              <a:ext cx="1650" cy="61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rtl="1">
                <a:defRPr sz="1000"/>
              </a:pPr>
              <a:r>
                <a:rPr lang="es-PE" sz="800" b="0" i="0" strike="noStrike">
                  <a:solidFill>
                    <a:srgbClr val="000000"/>
                  </a:solidFill>
                  <a:latin typeface="Arial" panose="020B0604020202020204" pitchFamily="34" charset="0"/>
                  <a:ea typeface="+mn-ea"/>
                  <a:cs typeface="Arial" panose="020B0604020202020204" pitchFamily="34" charset="0"/>
                </a:rPr>
                <a:t>JEFE</a:t>
              </a:r>
              <a:r>
                <a:rPr lang="es-PE" sz="800" b="0" i="0" strike="noStrike" baseline="0">
                  <a:solidFill>
                    <a:srgbClr val="000000"/>
                  </a:solidFill>
                  <a:latin typeface="Arial" panose="020B0604020202020204" pitchFamily="34" charset="0"/>
                  <a:ea typeface="+mn-ea"/>
                  <a:cs typeface="Arial" panose="020B0604020202020204" pitchFamily="34" charset="0"/>
                </a:rPr>
                <a:t> DE </a:t>
              </a:r>
            </a:p>
            <a:p>
              <a:pPr marL="0" indent="0" algn="ctr" rtl="1">
                <a:defRPr sz="1000"/>
              </a:pPr>
              <a:r>
                <a:rPr lang="es-PE" sz="800" b="0" i="0" strike="noStrike" baseline="0">
                  <a:solidFill>
                    <a:srgbClr val="000000"/>
                  </a:solidFill>
                  <a:latin typeface="Arial" panose="020B0604020202020204" pitchFamily="34" charset="0"/>
                  <a:ea typeface="+mn-ea"/>
                  <a:cs typeface="Arial" panose="020B0604020202020204" pitchFamily="34" charset="0"/>
                </a:rPr>
                <a:t>COCINA</a:t>
              </a:r>
              <a:endParaRPr lang="es-PE" sz="800" b="0" i="0" strike="noStrike">
                <a:solidFill>
                  <a:srgbClr val="000000"/>
                </a:solidFill>
                <a:latin typeface="Arial" panose="020B0604020202020204" pitchFamily="34" charset="0"/>
                <a:ea typeface="+mn-ea"/>
                <a:cs typeface="Arial" panose="020B0604020202020204" pitchFamily="34" charset="0"/>
              </a:endParaRPr>
            </a:p>
          </p:txBody>
        </p:sp>
        <p:sp>
          <p:nvSpPr>
            <p:cNvPr id="10" name="Text Box 5"/>
            <p:cNvSpPr txBox="1">
              <a:spLocks noChangeArrowheads="1"/>
            </p:cNvSpPr>
            <p:nvPr/>
          </p:nvSpPr>
          <p:spPr bwMode="auto">
            <a:xfrm>
              <a:off x="4890" y="1315"/>
              <a:ext cx="1650" cy="61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defRPr sz="1000"/>
              </a:pPr>
              <a:r>
                <a:rPr lang="es-PE" sz="900" b="0" i="0" strike="noStrike">
                  <a:solidFill>
                    <a:srgbClr val="000000"/>
                  </a:solidFill>
                  <a:latin typeface="Arial" panose="020B0604020202020204" pitchFamily="34" charset="0"/>
                  <a:cs typeface="Arial" panose="020B0604020202020204" pitchFamily="34" charset="0"/>
                </a:rPr>
                <a:t>ABASTECIMIENTO</a:t>
              </a:r>
            </a:p>
          </p:txBody>
        </p:sp>
        <p:sp>
          <p:nvSpPr>
            <p:cNvPr id="11" name="Text Box 6"/>
            <p:cNvSpPr txBox="1">
              <a:spLocks noChangeArrowheads="1"/>
            </p:cNvSpPr>
            <p:nvPr/>
          </p:nvSpPr>
          <p:spPr bwMode="auto">
            <a:xfrm>
              <a:off x="7470" y="1300"/>
              <a:ext cx="1650" cy="79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defRPr sz="1000"/>
              </a:pPr>
              <a:endParaRPr lang="es-PE" sz="1100" b="0" i="0" strike="noStrike">
                <a:solidFill>
                  <a:srgbClr val="000000"/>
                </a:solidFill>
                <a:latin typeface="Arial" panose="020B0604020202020204" pitchFamily="34" charset="0"/>
                <a:cs typeface="Arial" panose="020B0604020202020204" pitchFamily="34" charset="0"/>
              </a:endParaRPr>
            </a:p>
            <a:p>
              <a:pPr algn="ctr" rtl="1">
                <a:defRPr sz="1000"/>
              </a:pPr>
              <a:r>
                <a:rPr lang="es-PE" sz="1100" b="0" i="0" strike="noStrike">
                  <a:solidFill>
                    <a:srgbClr val="000000"/>
                  </a:solidFill>
                  <a:latin typeface="Arial" panose="020B0604020202020204" pitchFamily="34" charset="0"/>
                  <a:cs typeface="Arial" panose="020B0604020202020204" pitchFamily="34" charset="0"/>
                </a:rPr>
                <a:t>SERVICIO</a:t>
              </a:r>
            </a:p>
            <a:p>
              <a:pPr algn="ctr" rtl="1">
                <a:defRPr sz="1000"/>
              </a:pPr>
              <a:r>
                <a:rPr lang="es-PE" sz="1100" b="0" i="0" strike="noStrike">
                  <a:solidFill>
                    <a:srgbClr val="000000"/>
                  </a:solidFill>
                  <a:latin typeface="Arial" panose="020B0604020202020204" pitchFamily="34" charset="0"/>
                  <a:cs typeface="Arial" panose="020B0604020202020204" pitchFamily="34" charset="0"/>
                </a:rPr>
                <a:t>DELIVERY</a:t>
              </a:r>
            </a:p>
          </p:txBody>
        </p:sp>
        <p:sp>
          <p:nvSpPr>
            <p:cNvPr id="12" name="Text Box 7"/>
            <p:cNvSpPr txBox="1">
              <a:spLocks noChangeArrowheads="1"/>
            </p:cNvSpPr>
            <p:nvPr/>
          </p:nvSpPr>
          <p:spPr bwMode="auto">
            <a:xfrm>
              <a:off x="270" y="2365"/>
              <a:ext cx="1650" cy="6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defRPr sz="1000"/>
              </a:pPr>
              <a:r>
                <a:rPr lang="es-PE" sz="800" b="0" i="0" strike="noStrike">
                  <a:solidFill>
                    <a:srgbClr val="000000"/>
                  </a:solidFill>
                  <a:latin typeface="Arial" panose="020B0604020202020204" pitchFamily="34" charset="0"/>
                  <a:cs typeface="Arial" panose="020B0604020202020204" pitchFamily="34" charset="0"/>
                </a:rPr>
                <a:t>TECNICOE</a:t>
              </a:r>
            </a:p>
            <a:p>
              <a:pPr algn="ctr" rtl="1">
                <a:defRPr sz="1000"/>
              </a:pPr>
              <a:r>
                <a:rPr lang="es-PE" sz="800" b="0" i="0" strike="noStrike">
                  <a:solidFill>
                    <a:srgbClr val="000000"/>
                  </a:solidFill>
                  <a:latin typeface="Arial" panose="020B0604020202020204" pitchFamily="34" charset="0"/>
                  <a:cs typeface="Arial" panose="020B0604020202020204" pitchFamily="34" charset="0"/>
                </a:rPr>
                <a:t>CONTABLE</a:t>
              </a:r>
            </a:p>
          </p:txBody>
        </p:sp>
        <p:sp>
          <p:nvSpPr>
            <p:cNvPr id="13" name="Text Box 8"/>
            <p:cNvSpPr txBox="1">
              <a:spLocks noChangeArrowheads="1"/>
            </p:cNvSpPr>
            <p:nvPr/>
          </p:nvSpPr>
          <p:spPr bwMode="auto">
            <a:xfrm>
              <a:off x="285" y="3190"/>
              <a:ext cx="1650" cy="6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defRPr sz="1000"/>
              </a:pPr>
              <a:r>
                <a:rPr lang="es-PE" sz="800" b="0" i="0" strike="noStrike">
                  <a:solidFill>
                    <a:srgbClr val="000000"/>
                  </a:solidFill>
                  <a:latin typeface="Arial" panose="020B0604020202020204" pitchFamily="34" charset="0"/>
                  <a:cs typeface="Arial" panose="020B0604020202020204" pitchFamily="34" charset="0"/>
                </a:rPr>
                <a:t>CAJERO</a:t>
              </a:r>
            </a:p>
          </p:txBody>
        </p:sp>
        <p:sp>
          <p:nvSpPr>
            <p:cNvPr id="14" name="Text Box 9"/>
            <p:cNvSpPr txBox="1">
              <a:spLocks noChangeArrowheads="1"/>
            </p:cNvSpPr>
            <p:nvPr/>
          </p:nvSpPr>
          <p:spPr bwMode="auto">
            <a:xfrm>
              <a:off x="2595" y="2365"/>
              <a:ext cx="1650" cy="6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defRPr sz="1000"/>
              </a:pPr>
              <a:r>
                <a:rPr lang="es-PE" sz="800" b="0" i="0" strike="noStrike" baseline="0">
                  <a:solidFill>
                    <a:srgbClr val="000000"/>
                  </a:solidFill>
                  <a:latin typeface="Arial" panose="020B0604020202020204" pitchFamily="34" charset="0"/>
                  <a:cs typeface="Arial" panose="020B0604020202020204" pitchFamily="34" charset="0"/>
                </a:rPr>
                <a:t>CHEF</a:t>
              </a:r>
              <a:endParaRPr lang="es-PE" sz="1100" b="0" i="0" strike="noStrike">
                <a:solidFill>
                  <a:srgbClr val="000000"/>
                </a:solidFill>
                <a:latin typeface="Arial" panose="020B0604020202020204" pitchFamily="34" charset="0"/>
                <a:cs typeface="Arial" panose="020B0604020202020204" pitchFamily="34" charset="0"/>
              </a:endParaRPr>
            </a:p>
          </p:txBody>
        </p:sp>
        <p:sp>
          <p:nvSpPr>
            <p:cNvPr id="15" name="Text Box 10"/>
            <p:cNvSpPr txBox="1">
              <a:spLocks noChangeArrowheads="1"/>
            </p:cNvSpPr>
            <p:nvPr/>
          </p:nvSpPr>
          <p:spPr bwMode="auto">
            <a:xfrm>
              <a:off x="2610" y="3190"/>
              <a:ext cx="1650" cy="6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rtl="1">
                <a:defRPr sz="1000"/>
              </a:pPr>
              <a:r>
                <a:rPr lang="es-PE" sz="800" b="0" i="0" strike="noStrike">
                  <a:solidFill>
                    <a:srgbClr val="000000"/>
                  </a:solidFill>
                  <a:latin typeface="Arial" panose="020B0604020202020204" pitchFamily="34" charset="0"/>
                  <a:ea typeface="+mn-ea"/>
                  <a:cs typeface="Arial" panose="020B0604020202020204" pitchFamily="34" charset="0"/>
                </a:rPr>
                <a:t>MOZOS</a:t>
              </a:r>
            </a:p>
          </p:txBody>
        </p:sp>
        <p:sp>
          <p:nvSpPr>
            <p:cNvPr id="16" name="Text Box 11"/>
            <p:cNvSpPr txBox="1">
              <a:spLocks noChangeArrowheads="1"/>
            </p:cNvSpPr>
            <p:nvPr/>
          </p:nvSpPr>
          <p:spPr bwMode="auto">
            <a:xfrm>
              <a:off x="4890" y="2275"/>
              <a:ext cx="1650" cy="6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defRPr sz="1000"/>
              </a:pPr>
              <a:r>
                <a:rPr lang="es-PE" sz="1100" b="0" i="0" strike="noStrike">
                  <a:solidFill>
                    <a:srgbClr val="000000"/>
                  </a:solidFill>
                  <a:latin typeface="Arial" panose="020B0604020202020204" pitchFamily="34" charset="0"/>
                  <a:cs typeface="Arial" panose="020B0604020202020204" pitchFamily="34" charset="0"/>
                </a:rPr>
                <a:t>ALMACENERO</a:t>
              </a:r>
            </a:p>
          </p:txBody>
        </p:sp>
        <p:sp>
          <p:nvSpPr>
            <p:cNvPr id="17" name="Text Box 12"/>
            <p:cNvSpPr txBox="1">
              <a:spLocks noChangeArrowheads="1"/>
            </p:cNvSpPr>
            <p:nvPr/>
          </p:nvSpPr>
          <p:spPr bwMode="auto">
            <a:xfrm>
              <a:off x="4890" y="3115"/>
              <a:ext cx="1650" cy="6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rtl="1">
                <a:defRPr sz="1000"/>
              </a:pPr>
              <a:r>
                <a:rPr lang="es-PE" sz="800" b="0" i="0" strike="noStrike">
                  <a:solidFill>
                    <a:srgbClr val="000000"/>
                  </a:solidFill>
                  <a:latin typeface="Arial" panose="020B0604020202020204" pitchFamily="34" charset="0"/>
                  <a:ea typeface="+mn-ea"/>
                  <a:cs typeface="Arial" panose="020B0604020202020204" pitchFamily="34" charset="0"/>
                </a:rPr>
                <a:t>ASISTENTES</a:t>
              </a:r>
            </a:p>
          </p:txBody>
        </p:sp>
        <p:sp>
          <p:nvSpPr>
            <p:cNvPr id="18" name="Text Box 13"/>
            <p:cNvSpPr txBox="1">
              <a:spLocks noChangeArrowheads="1"/>
            </p:cNvSpPr>
            <p:nvPr/>
          </p:nvSpPr>
          <p:spPr bwMode="auto">
            <a:xfrm>
              <a:off x="7410" y="2320"/>
              <a:ext cx="1650" cy="6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rtl="1">
                <a:defRPr sz="1000"/>
              </a:pPr>
              <a:r>
                <a:rPr lang="es-PE" sz="800" b="0" i="0" strike="noStrike">
                  <a:solidFill>
                    <a:srgbClr val="000000"/>
                  </a:solidFill>
                  <a:latin typeface="Arial" panose="020B0604020202020204" pitchFamily="34" charset="0"/>
                  <a:ea typeface="+mn-ea"/>
                  <a:cs typeface="Arial" panose="020B0604020202020204" pitchFamily="34" charset="0"/>
                </a:rPr>
                <a:t>REPARTIDOR 1S</a:t>
              </a:r>
            </a:p>
          </p:txBody>
        </p:sp>
        <p:sp>
          <p:nvSpPr>
            <p:cNvPr id="19" name="Text Box 14"/>
            <p:cNvSpPr txBox="1">
              <a:spLocks noChangeArrowheads="1"/>
            </p:cNvSpPr>
            <p:nvPr/>
          </p:nvSpPr>
          <p:spPr bwMode="auto">
            <a:xfrm>
              <a:off x="7410" y="3085"/>
              <a:ext cx="1650" cy="6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91440" tIns="45720" rIns="91440" bIns="4572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rtl="1">
                <a:defRPr sz="1000"/>
              </a:pPr>
              <a:r>
                <a:rPr lang="es-PE" sz="800" b="0" i="0" strike="noStrike">
                  <a:solidFill>
                    <a:srgbClr val="000000"/>
                  </a:solidFill>
                  <a:latin typeface="Arial" panose="020B0604020202020204" pitchFamily="34" charset="0"/>
                  <a:ea typeface="+mn-ea"/>
                  <a:cs typeface="Arial" panose="020B0604020202020204" pitchFamily="34" charset="0"/>
                </a:rPr>
                <a:t>REPARTIDOR 2</a:t>
              </a:r>
            </a:p>
          </p:txBody>
        </p:sp>
        <p:cxnSp>
          <p:nvCxnSpPr>
            <p:cNvPr id="20" name="AutoShape 15"/>
            <p:cNvCxnSpPr>
              <a:cxnSpLocks noChangeShapeType="1"/>
            </p:cNvCxnSpPr>
            <p:nvPr/>
          </p:nvCxnSpPr>
          <p:spPr bwMode="auto">
            <a:xfrm>
              <a:off x="2296" y="2110"/>
              <a:ext cx="14" cy="141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21" name="AutoShape 16"/>
            <p:cNvCxnSpPr>
              <a:cxnSpLocks noChangeShapeType="1"/>
            </p:cNvCxnSpPr>
            <p:nvPr/>
          </p:nvCxnSpPr>
          <p:spPr bwMode="auto">
            <a:xfrm flipH="1">
              <a:off x="6825" y="2050"/>
              <a:ext cx="1" cy="135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22" name="AutoShape 17"/>
            <p:cNvCxnSpPr>
              <a:cxnSpLocks noChangeShapeType="1"/>
            </p:cNvCxnSpPr>
            <p:nvPr/>
          </p:nvCxnSpPr>
          <p:spPr bwMode="auto">
            <a:xfrm>
              <a:off x="2310" y="2695"/>
              <a:ext cx="270"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23" name="AutoShape 18"/>
            <p:cNvCxnSpPr>
              <a:cxnSpLocks noChangeShapeType="1"/>
            </p:cNvCxnSpPr>
            <p:nvPr/>
          </p:nvCxnSpPr>
          <p:spPr bwMode="auto">
            <a:xfrm>
              <a:off x="2295" y="3520"/>
              <a:ext cx="300" cy="1"/>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24" name="AutoShape 19"/>
            <p:cNvCxnSpPr>
              <a:cxnSpLocks noChangeShapeType="1"/>
            </p:cNvCxnSpPr>
            <p:nvPr/>
          </p:nvCxnSpPr>
          <p:spPr bwMode="auto">
            <a:xfrm>
              <a:off x="6555" y="2605"/>
              <a:ext cx="270"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25" name="AutoShape 20"/>
            <p:cNvCxnSpPr>
              <a:cxnSpLocks noChangeShapeType="1"/>
            </p:cNvCxnSpPr>
            <p:nvPr/>
          </p:nvCxnSpPr>
          <p:spPr bwMode="auto">
            <a:xfrm>
              <a:off x="6555" y="3415"/>
              <a:ext cx="270"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26" name="AutoShape 21"/>
            <p:cNvCxnSpPr>
              <a:cxnSpLocks noChangeShapeType="1"/>
            </p:cNvCxnSpPr>
            <p:nvPr/>
          </p:nvCxnSpPr>
          <p:spPr bwMode="auto">
            <a:xfrm flipV="1">
              <a:off x="3436" y="910"/>
              <a:ext cx="1" cy="39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27" name="AutoShape 22"/>
            <p:cNvCxnSpPr>
              <a:cxnSpLocks noChangeShapeType="1"/>
            </p:cNvCxnSpPr>
            <p:nvPr/>
          </p:nvCxnSpPr>
          <p:spPr bwMode="auto">
            <a:xfrm flipV="1">
              <a:off x="5761" y="925"/>
              <a:ext cx="1" cy="375"/>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28" name="AutoShape 23"/>
            <p:cNvCxnSpPr>
              <a:cxnSpLocks noChangeShapeType="1"/>
            </p:cNvCxnSpPr>
            <p:nvPr/>
          </p:nvCxnSpPr>
          <p:spPr bwMode="auto">
            <a:xfrm flipV="1">
              <a:off x="8280" y="925"/>
              <a:ext cx="1" cy="375"/>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29" name="AutoShape 24"/>
            <p:cNvCxnSpPr>
              <a:cxnSpLocks noChangeShapeType="1"/>
            </p:cNvCxnSpPr>
            <p:nvPr/>
          </p:nvCxnSpPr>
          <p:spPr bwMode="auto">
            <a:xfrm>
              <a:off x="1141" y="925"/>
              <a:ext cx="7139" cy="1"/>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30" name="AutoShape 25"/>
            <p:cNvCxnSpPr>
              <a:cxnSpLocks noChangeShapeType="1"/>
            </p:cNvCxnSpPr>
            <p:nvPr/>
          </p:nvCxnSpPr>
          <p:spPr bwMode="auto">
            <a:xfrm>
              <a:off x="4425" y="640"/>
              <a:ext cx="0" cy="285"/>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31" name="AutoShape 26"/>
            <p:cNvCxnSpPr>
              <a:cxnSpLocks noChangeShapeType="1"/>
            </p:cNvCxnSpPr>
            <p:nvPr/>
          </p:nvCxnSpPr>
          <p:spPr bwMode="auto">
            <a:xfrm>
              <a:off x="5745" y="2080"/>
              <a:ext cx="1065"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32" name="AutoShape 27"/>
            <p:cNvCxnSpPr>
              <a:cxnSpLocks noChangeShapeType="1"/>
            </p:cNvCxnSpPr>
            <p:nvPr/>
          </p:nvCxnSpPr>
          <p:spPr bwMode="auto">
            <a:xfrm>
              <a:off x="5760" y="1915"/>
              <a:ext cx="1" cy="18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33" name="AutoShape 28"/>
            <p:cNvCxnSpPr>
              <a:cxnSpLocks noChangeShapeType="1"/>
            </p:cNvCxnSpPr>
            <p:nvPr/>
          </p:nvCxnSpPr>
          <p:spPr bwMode="auto">
            <a:xfrm>
              <a:off x="9331" y="2065"/>
              <a:ext cx="0" cy="1335"/>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34" name="AutoShape 29"/>
            <p:cNvCxnSpPr>
              <a:cxnSpLocks noChangeShapeType="1"/>
            </p:cNvCxnSpPr>
            <p:nvPr/>
          </p:nvCxnSpPr>
          <p:spPr bwMode="auto">
            <a:xfrm>
              <a:off x="9060" y="2620"/>
              <a:ext cx="270"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35" name="AutoShape 30"/>
            <p:cNvCxnSpPr>
              <a:cxnSpLocks noChangeShapeType="1"/>
            </p:cNvCxnSpPr>
            <p:nvPr/>
          </p:nvCxnSpPr>
          <p:spPr bwMode="auto">
            <a:xfrm>
              <a:off x="9060" y="3400"/>
              <a:ext cx="270"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36" name="AutoShape 31"/>
            <p:cNvCxnSpPr>
              <a:cxnSpLocks noChangeShapeType="1"/>
            </p:cNvCxnSpPr>
            <p:nvPr/>
          </p:nvCxnSpPr>
          <p:spPr bwMode="auto">
            <a:xfrm>
              <a:off x="8265" y="2110"/>
              <a:ext cx="1065"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37" name="AutoShape 32"/>
            <p:cNvCxnSpPr>
              <a:cxnSpLocks noChangeShapeType="1"/>
            </p:cNvCxnSpPr>
            <p:nvPr/>
          </p:nvCxnSpPr>
          <p:spPr bwMode="auto">
            <a:xfrm>
              <a:off x="8265" y="1930"/>
              <a:ext cx="0" cy="165"/>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38" name="AutoShape 33"/>
            <p:cNvCxnSpPr>
              <a:cxnSpLocks noChangeShapeType="1"/>
            </p:cNvCxnSpPr>
            <p:nvPr/>
          </p:nvCxnSpPr>
          <p:spPr bwMode="auto">
            <a:xfrm>
              <a:off x="2295" y="2110"/>
              <a:ext cx="1141"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39" name="AutoShape 34"/>
            <p:cNvCxnSpPr>
              <a:cxnSpLocks noChangeShapeType="1"/>
            </p:cNvCxnSpPr>
            <p:nvPr/>
          </p:nvCxnSpPr>
          <p:spPr bwMode="auto">
            <a:xfrm flipV="1">
              <a:off x="3436" y="1870"/>
              <a:ext cx="2" cy="24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40" name="AutoShape 35"/>
            <p:cNvCxnSpPr>
              <a:cxnSpLocks noChangeShapeType="1"/>
            </p:cNvCxnSpPr>
            <p:nvPr/>
          </p:nvCxnSpPr>
          <p:spPr bwMode="auto">
            <a:xfrm>
              <a:off x="1" y="2170"/>
              <a:ext cx="0" cy="129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41" name="AutoShape 36"/>
            <p:cNvCxnSpPr>
              <a:cxnSpLocks noChangeShapeType="1"/>
            </p:cNvCxnSpPr>
            <p:nvPr/>
          </p:nvCxnSpPr>
          <p:spPr bwMode="auto">
            <a:xfrm>
              <a:off x="0" y="2650"/>
              <a:ext cx="270"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42" name="AutoShape 37"/>
            <p:cNvCxnSpPr>
              <a:cxnSpLocks noChangeShapeType="1"/>
            </p:cNvCxnSpPr>
            <p:nvPr/>
          </p:nvCxnSpPr>
          <p:spPr bwMode="auto">
            <a:xfrm>
              <a:off x="0" y="3475"/>
              <a:ext cx="300" cy="1"/>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43" name="AutoShape 38"/>
            <p:cNvCxnSpPr>
              <a:cxnSpLocks noChangeShapeType="1"/>
            </p:cNvCxnSpPr>
            <p:nvPr/>
          </p:nvCxnSpPr>
          <p:spPr bwMode="auto">
            <a:xfrm>
              <a:off x="0" y="2170"/>
              <a:ext cx="1141"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44" name="AutoShape 39"/>
            <p:cNvCxnSpPr>
              <a:cxnSpLocks noChangeShapeType="1"/>
            </p:cNvCxnSpPr>
            <p:nvPr/>
          </p:nvCxnSpPr>
          <p:spPr bwMode="auto">
            <a:xfrm flipV="1">
              <a:off x="1141" y="1930"/>
              <a:ext cx="2" cy="24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cxnSp>
          <p:nvCxnSpPr>
            <p:cNvPr id="45" name="AutoShape 40"/>
            <p:cNvCxnSpPr>
              <a:cxnSpLocks noChangeShapeType="1"/>
            </p:cNvCxnSpPr>
            <p:nvPr/>
          </p:nvCxnSpPr>
          <p:spPr bwMode="auto">
            <a:xfrm flipV="1">
              <a:off x="1143" y="910"/>
              <a:ext cx="1" cy="39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262779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47595" y="3194104"/>
            <a:ext cx="7680853" cy="923330"/>
          </a:xfrm>
          <a:prstGeom prst="rect">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path path="circle">
              <a:fillToRect l="50000" t="50000" r="50000" b="50000"/>
            </a:path>
            <a:tileRect/>
          </a:gradFill>
          <a:ln/>
          <a:effectLst>
            <a:glow rad="228600">
              <a:schemeClr val="accent2">
                <a:satMod val="175000"/>
                <a:alpha val="40000"/>
              </a:schemeClr>
            </a:glow>
            <a:outerShdw blurRad="50800" dist="25400" dir="5400000" rotWithShape="0">
              <a:srgbClr val="000000">
                <a:alpha val="40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PE" sz="5400" b="1" dirty="0" smtClean="0"/>
              <a:t>PLAN FINANCIERO</a:t>
            </a:r>
            <a:endParaRPr lang="es-PE" sz="5400" b="1" dirty="0"/>
          </a:p>
        </p:txBody>
      </p:sp>
    </p:spTree>
    <p:extLst>
      <p:ext uri="{BB962C8B-B14F-4D97-AF65-F5344CB8AC3E}">
        <p14:creationId xmlns:p14="http://schemas.microsoft.com/office/powerpoint/2010/main" val="2987675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99456" y="116632"/>
            <a:ext cx="6528725" cy="369332"/>
          </a:xfrm>
          <a:prstGeom prst="rect">
            <a:avLst/>
          </a:prstGeom>
          <a:noFill/>
        </p:spPr>
        <p:txBody>
          <a:bodyPr wrap="square" rtlCol="0">
            <a:spAutoFit/>
          </a:bodyPr>
          <a:lstStyle/>
          <a:p>
            <a:r>
              <a:rPr lang="es-PE" b="1" dirty="0"/>
              <a:t>GASTOS ADMINISTRATIVOS</a:t>
            </a:r>
            <a:endParaRPr lang="es-PE" dirty="0"/>
          </a:p>
        </p:txBody>
      </p:sp>
      <p:sp>
        <p:nvSpPr>
          <p:cNvPr id="7" name="6 Rectángulo"/>
          <p:cNvSpPr/>
          <p:nvPr/>
        </p:nvSpPr>
        <p:spPr>
          <a:xfrm>
            <a:off x="1" y="764704"/>
            <a:ext cx="12192000" cy="6093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4" y="1198293"/>
            <a:ext cx="11855027" cy="5711190"/>
          </a:xfrm>
          <a:prstGeom prst="rect">
            <a:avLst/>
          </a:prstGeom>
          <a:noFill/>
          <a:ln>
            <a:noFill/>
          </a:ln>
        </p:spPr>
      </p:pic>
    </p:spTree>
    <p:extLst>
      <p:ext uri="{BB962C8B-B14F-4D97-AF65-F5344CB8AC3E}">
        <p14:creationId xmlns:p14="http://schemas.microsoft.com/office/powerpoint/2010/main" val="196259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2192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PE"/>
          </a:p>
        </p:txBody>
      </p:sp>
      <p:sp>
        <p:nvSpPr>
          <p:cNvPr id="5" name="4 CuadroTexto"/>
          <p:cNvSpPr txBox="1"/>
          <p:nvPr/>
        </p:nvSpPr>
        <p:spPr>
          <a:xfrm>
            <a:off x="2351584" y="0"/>
            <a:ext cx="7776864" cy="369332"/>
          </a:xfrm>
          <a:prstGeom prst="rect">
            <a:avLst/>
          </a:prstGeom>
          <a:noFill/>
        </p:spPr>
        <p:txBody>
          <a:bodyPr wrap="square" rtlCol="0">
            <a:spAutoFit/>
          </a:bodyPr>
          <a:lstStyle/>
          <a:p>
            <a:pPr algn="ctr"/>
            <a:r>
              <a:rPr lang="es-PE" b="1" dirty="0" smtClean="0">
                <a:effectLst>
                  <a:outerShdw blurRad="38100" dist="38100" dir="2700000" algn="tl">
                    <a:srgbClr val="000000">
                      <a:alpha val="43137"/>
                    </a:srgbClr>
                  </a:outerShdw>
                </a:effectLst>
              </a:rPr>
              <a:t>GASTOS DE INVERSON</a:t>
            </a:r>
            <a:endParaRPr lang="es-PE" b="1" dirty="0">
              <a:effectLst>
                <a:outerShdw blurRad="38100" dist="38100" dir="2700000" algn="tl">
                  <a:srgbClr val="000000">
                    <a:alpha val="43137"/>
                  </a:srgbClr>
                </a:outerShdw>
              </a:effectLst>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2" y="369333"/>
            <a:ext cx="6230085" cy="6497241"/>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531" y="369332"/>
            <a:ext cx="5612468" cy="6488668"/>
          </a:xfrm>
          <a:prstGeom prst="rect">
            <a:avLst/>
          </a:prstGeom>
          <a:noFill/>
          <a:ln>
            <a:noFill/>
          </a:ln>
        </p:spPr>
      </p:pic>
    </p:spTree>
    <p:extLst>
      <p:ext uri="{BB962C8B-B14F-4D97-AF65-F5344CB8AC3E}">
        <p14:creationId xmlns:p14="http://schemas.microsoft.com/office/powerpoint/2010/main" val="3439877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839" y="1372553"/>
            <a:ext cx="7631853" cy="4112895"/>
          </a:xfrm>
          <a:prstGeom prst="rect">
            <a:avLst/>
          </a:prstGeom>
          <a:noFill/>
          <a:ln>
            <a:noFill/>
          </a:ln>
        </p:spPr>
      </p:pic>
      <p:sp>
        <p:nvSpPr>
          <p:cNvPr id="6" name="5 CuadroTexto"/>
          <p:cNvSpPr txBox="1"/>
          <p:nvPr/>
        </p:nvSpPr>
        <p:spPr>
          <a:xfrm>
            <a:off x="1318972" y="265815"/>
            <a:ext cx="6816757" cy="369332"/>
          </a:xfrm>
          <a:prstGeom prst="rect">
            <a:avLst/>
          </a:prstGeom>
          <a:noFill/>
        </p:spPr>
        <p:txBody>
          <a:bodyPr wrap="square" rtlCol="0">
            <a:spAutoFit/>
          </a:bodyPr>
          <a:lstStyle/>
          <a:p>
            <a:r>
              <a:rPr lang="es-PE" b="1" dirty="0" smtClean="0">
                <a:effectLst>
                  <a:outerShdw blurRad="38100" dist="38100" dir="2700000" algn="tl">
                    <a:srgbClr val="000000">
                      <a:alpha val="43137"/>
                    </a:srgbClr>
                  </a:outerShdw>
                </a:effectLst>
              </a:rPr>
              <a:t>GASTOS ANUALES DE ADMINISTRACION</a:t>
            </a:r>
            <a:endParaRPr lang="es-PE"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7678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CuadroTexto"/>
          <p:cNvSpPr txBox="1"/>
          <p:nvPr/>
        </p:nvSpPr>
        <p:spPr>
          <a:xfrm>
            <a:off x="1871531" y="332656"/>
            <a:ext cx="4176464" cy="369332"/>
          </a:xfrm>
          <a:prstGeom prst="rect">
            <a:avLst/>
          </a:prstGeom>
          <a:noFill/>
        </p:spPr>
        <p:txBody>
          <a:bodyPr wrap="square" rtlCol="0">
            <a:spAutoFit/>
          </a:bodyPr>
          <a:lstStyle/>
          <a:p>
            <a:pPr algn="ctr"/>
            <a:r>
              <a:rPr lang="es-PE" b="1" dirty="0" smtClean="0">
                <a:effectLst>
                  <a:outerShdw blurRad="38100" dist="38100" dir="2700000" algn="tl">
                    <a:srgbClr val="000000">
                      <a:alpha val="43137"/>
                    </a:srgbClr>
                  </a:outerShdw>
                </a:effectLst>
              </a:rPr>
              <a:t>FINANCIACION</a:t>
            </a:r>
            <a:endParaRPr lang="es-PE" b="1" dirty="0">
              <a:effectLst>
                <a:outerShdw blurRad="38100" dist="38100" dir="2700000" algn="tl">
                  <a:srgbClr val="000000">
                    <a:alpha val="43137"/>
                  </a:srgbClr>
                </a:outerShdw>
              </a:effectLst>
            </a:endParaRPr>
          </a:p>
        </p:txBody>
      </p:sp>
      <p:sp>
        <p:nvSpPr>
          <p:cNvPr id="6" name="Rectangle 2"/>
          <p:cNvSpPr>
            <a:spLocks noChangeArrowheads="1"/>
          </p:cNvSpPr>
          <p:nvPr/>
        </p:nvSpPr>
        <p:spPr bwMode="auto">
          <a:xfrm>
            <a:off x="6003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Imagen 2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50" y="1196752"/>
            <a:ext cx="5856651" cy="1720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456799" y="847746"/>
            <a:ext cx="32389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Fuentes de Financiaci</a:t>
            </a:r>
            <a:r>
              <a:rPr kumimoji="0" lang="es-PE" sz="12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PE"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a:t>
            </a: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69" y="3405165"/>
            <a:ext cx="2706793" cy="2030095"/>
          </a:xfrm>
          <a:prstGeom prst="rect">
            <a:avLst/>
          </a:prstGeom>
          <a:noFill/>
          <a:ln>
            <a:noFill/>
          </a:ln>
        </p:spPr>
      </p:pic>
      <p:pic>
        <p:nvPicPr>
          <p:cNvPr id="10" name="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023" y="538612"/>
            <a:ext cx="5903979" cy="6096000"/>
          </a:xfrm>
          <a:prstGeom prst="rect">
            <a:avLst/>
          </a:prstGeom>
          <a:noFill/>
          <a:ln>
            <a:noFill/>
          </a:ln>
        </p:spPr>
      </p:pic>
    </p:spTree>
    <p:extLst>
      <p:ext uri="{BB962C8B-B14F-4D97-AF65-F5344CB8AC3E}">
        <p14:creationId xmlns:p14="http://schemas.microsoft.com/office/powerpoint/2010/main" val="206387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1107704"/>
            <a:ext cx="5760639" cy="3041376"/>
          </a:xfrm>
          <a:prstGeom prst="rect">
            <a:avLst/>
          </a:prstGeom>
          <a:noFill/>
          <a:ln>
            <a:noFill/>
          </a:ln>
        </p:spPr>
      </p:pic>
      <p:sp>
        <p:nvSpPr>
          <p:cNvPr id="7" name="6 CuadroTexto"/>
          <p:cNvSpPr txBox="1"/>
          <p:nvPr/>
        </p:nvSpPr>
        <p:spPr>
          <a:xfrm>
            <a:off x="911424" y="332656"/>
            <a:ext cx="4512501" cy="369332"/>
          </a:xfrm>
          <a:prstGeom prst="rect">
            <a:avLst/>
          </a:prstGeom>
          <a:noFill/>
        </p:spPr>
        <p:txBody>
          <a:bodyPr wrap="square" rtlCol="0">
            <a:spAutoFit/>
          </a:bodyPr>
          <a:lstStyle/>
          <a:p>
            <a:r>
              <a:rPr lang="es-PE" dirty="0" smtClean="0"/>
              <a:t>AMORTIZACION</a:t>
            </a:r>
            <a:endParaRPr lang="es-PE" dirty="0"/>
          </a:p>
        </p:txBody>
      </p:sp>
    </p:spTree>
    <p:extLst>
      <p:ext uri="{BB962C8B-B14F-4D97-AF65-F5344CB8AC3E}">
        <p14:creationId xmlns:p14="http://schemas.microsoft.com/office/powerpoint/2010/main" val="1406047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83" y="44624"/>
            <a:ext cx="11856640" cy="3096344"/>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2" y="3429000"/>
            <a:ext cx="12144672" cy="2952328"/>
          </a:xfrm>
          <a:prstGeom prst="rect">
            <a:avLst/>
          </a:prstGeom>
          <a:noFill/>
          <a:ln>
            <a:noFill/>
          </a:ln>
        </p:spPr>
      </p:pic>
    </p:spTree>
    <p:extLst>
      <p:ext uri="{BB962C8B-B14F-4D97-AF65-F5344CB8AC3E}">
        <p14:creationId xmlns:p14="http://schemas.microsoft.com/office/powerpoint/2010/main" val="4257276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60" y="29465"/>
            <a:ext cx="12156040" cy="3183511"/>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60" y="3321170"/>
            <a:ext cx="12156040" cy="3132166"/>
          </a:xfrm>
          <a:prstGeom prst="rect">
            <a:avLst/>
          </a:prstGeom>
          <a:noFill/>
          <a:ln>
            <a:noFill/>
          </a:ln>
        </p:spPr>
      </p:pic>
    </p:spTree>
    <p:extLst>
      <p:ext uri="{BB962C8B-B14F-4D97-AF65-F5344CB8AC3E}">
        <p14:creationId xmlns:p14="http://schemas.microsoft.com/office/powerpoint/2010/main" val="1307860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51" y="692696"/>
            <a:ext cx="6336704" cy="5977932"/>
          </a:xfrm>
          <a:prstGeom prst="rect">
            <a:avLst/>
          </a:prstGeom>
          <a:noFill/>
          <a:ln>
            <a:noFill/>
          </a:ln>
        </p:spPr>
      </p:pic>
      <p:sp>
        <p:nvSpPr>
          <p:cNvPr id="7" name="6 CuadroTexto"/>
          <p:cNvSpPr txBox="1"/>
          <p:nvPr/>
        </p:nvSpPr>
        <p:spPr>
          <a:xfrm>
            <a:off x="3119670" y="44624"/>
            <a:ext cx="7392821" cy="369332"/>
          </a:xfrm>
          <a:prstGeom prst="rect">
            <a:avLst/>
          </a:prstGeom>
          <a:noFill/>
        </p:spPr>
        <p:txBody>
          <a:bodyPr wrap="square" rtlCol="0">
            <a:spAutoFit/>
          </a:bodyPr>
          <a:lstStyle/>
          <a:p>
            <a:pPr algn="ctr"/>
            <a:r>
              <a:rPr lang="es-PE" b="1" dirty="0" smtClean="0"/>
              <a:t>BALANCE GENERAL</a:t>
            </a:r>
            <a:endParaRPr lang="es-PE" b="1" dirty="0"/>
          </a:p>
        </p:txBody>
      </p:sp>
      <p:pic>
        <p:nvPicPr>
          <p:cNvPr id="9" name="8 Imagen"/>
          <p:cNvPicPr/>
          <p:nvPr/>
        </p:nvPicPr>
        <p:blipFill rotWithShape="1">
          <a:blip r:embed="rId3" cstate="print">
            <a:extLst>
              <a:ext uri="{28A0092B-C50C-407E-A947-70E740481C1C}">
                <a14:useLocalDpi xmlns:a14="http://schemas.microsoft.com/office/drawing/2010/main" val="0"/>
              </a:ext>
            </a:extLst>
          </a:blip>
          <a:srcRect l="43572"/>
          <a:stretch/>
        </p:blipFill>
        <p:spPr bwMode="auto">
          <a:xfrm>
            <a:off x="6549056" y="692696"/>
            <a:ext cx="5642945" cy="5977932"/>
          </a:xfrm>
          <a:prstGeom prst="rect">
            <a:avLst/>
          </a:prstGeom>
          <a:noFill/>
          <a:ln>
            <a:noFill/>
          </a:ln>
        </p:spPr>
      </p:pic>
    </p:spTree>
    <p:extLst>
      <p:ext uri="{BB962C8B-B14F-4D97-AF65-F5344CB8AC3E}">
        <p14:creationId xmlns:p14="http://schemas.microsoft.com/office/powerpoint/2010/main" val="154199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effectLst>
                  <a:outerShdw blurRad="38100" dist="38100" dir="2700000" algn="tl">
                    <a:srgbClr val="000000">
                      <a:alpha val="43137"/>
                    </a:srgbClr>
                  </a:outerShdw>
                </a:effectLst>
              </a:rPr>
              <a:t>INVESTIGACIÓN DE MERCADO</a:t>
            </a:r>
            <a:endParaRPr lang="es-PE" dirty="0">
              <a:effectLst>
                <a:outerShdw blurRad="38100" dist="38100" dir="2700000" algn="tl">
                  <a:srgbClr val="000000">
                    <a:alpha val="43137"/>
                  </a:srgbClr>
                </a:outerShdw>
              </a:effectLst>
            </a:endParaRPr>
          </a:p>
        </p:txBody>
      </p:sp>
      <p:sp>
        <p:nvSpPr>
          <p:cNvPr id="3" name="Marcador de contenido 2"/>
          <p:cNvSpPr>
            <a:spLocks noGrp="1"/>
          </p:cNvSpPr>
          <p:nvPr>
            <p:ph sz="quarter" idx="13"/>
          </p:nvPr>
        </p:nvSpPr>
        <p:spPr>
          <a:xfrm>
            <a:off x="742950" y="2190750"/>
            <a:ext cx="7228537" cy="3088781"/>
          </a:xfrm>
        </p:spPr>
        <p:txBody>
          <a:bodyPr>
            <a:normAutofit/>
          </a:bodyPr>
          <a:lstStyle/>
          <a:p>
            <a:r>
              <a:rPr lang="es-PE" dirty="0" smtClean="0"/>
              <a:t>Tamaño del mercado:</a:t>
            </a:r>
          </a:p>
          <a:p>
            <a:pPr marL="0" indent="0" algn="just">
              <a:buNone/>
            </a:pPr>
            <a:r>
              <a:rPr lang="es-PE" dirty="0" smtClean="0"/>
              <a:t>	De acuerdo con las cifras del INEI para el año 	2015 los segmentos A 	y B de 	la ciudad de Ilo 	contaban con una población total de 	73.397 	habitantes. De los cuales para el segmento B (un 	total de 	43.140 personas) y 	para es 	segmento A ( un total de 29.730 	habitantes).</a:t>
            </a:r>
          </a:p>
          <a:p>
            <a:pPr marL="0" indent="0" algn="just">
              <a:buNone/>
            </a:pPr>
            <a:endParaRPr lang="es-PE" dirty="0" smtClean="0"/>
          </a:p>
        </p:txBody>
      </p:sp>
      <p:pic>
        <p:nvPicPr>
          <p:cNvPr id="4" name="Imagen 3"/>
          <p:cNvPicPr>
            <a:picLocks noChangeAspect="1"/>
          </p:cNvPicPr>
          <p:nvPr/>
        </p:nvPicPr>
        <p:blipFill>
          <a:blip r:embed="rId2"/>
          <a:stretch>
            <a:fillRect/>
          </a:stretch>
        </p:blipFill>
        <p:spPr>
          <a:xfrm>
            <a:off x="10397465" y="295317"/>
            <a:ext cx="798645" cy="883997"/>
          </a:xfrm>
          <a:prstGeom prst="rect">
            <a:avLst/>
          </a:prstGeom>
        </p:spPr>
      </p:pic>
    </p:spTree>
    <p:extLst>
      <p:ext uri="{BB962C8B-B14F-4D97-AF65-F5344CB8AC3E}">
        <p14:creationId xmlns:p14="http://schemas.microsoft.com/office/powerpoint/2010/main" val="540206972"/>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12192000" cy="3528392"/>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3" y="3376238"/>
            <a:ext cx="12192000" cy="3456384"/>
          </a:xfrm>
          <a:prstGeom prst="rect">
            <a:avLst/>
          </a:prstGeom>
          <a:noFill/>
          <a:ln>
            <a:noFill/>
          </a:ln>
        </p:spPr>
      </p:pic>
    </p:spTree>
    <p:extLst>
      <p:ext uri="{BB962C8B-B14F-4D97-AF65-F5344CB8AC3E}">
        <p14:creationId xmlns:p14="http://schemas.microsoft.com/office/powerpoint/2010/main" val="3255434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56" y="764704"/>
            <a:ext cx="12035545" cy="3519085"/>
          </a:xfrm>
          <a:prstGeom prst="rect">
            <a:avLst/>
          </a:prstGeom>
          <a:noFill/>
          <a:ln>
            <a:noFill/>
          </a:ln>
        </p:spPr>
      </p:pic>
    </p:spTree>
    <p:extLst>
      <p:ext uri="{BB962C8B-B14F-4D97-AF65-F5344CB8AC3E}">
        <p14:creationId xmlns:p14="http://schemas.microsoft.com/office/powerpoint/2010/main" val="1054620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7648" y="625257"/>
            <a:ext cx="5878539" cy="6232743"/>
          </a:xfrm>
          <a:prstGeom prst="rect">
            <a:avLst/>
          </a:prstGeom>
          <a:noFill/>
          <a:ln>
            <a:noFill/>
          </a:ln>
        </p:spPr>
      </p:pic>
      <p:sp>
        <p:nvSpPr>
          <p:cNvPr id="6" name="5 CuadroTexto"/>
          <p:cNvSpPr txBox="1"/>
          <p:nvPr/>
        </p:nvSpPr>
        <p:spPr>
          <a:xfrm>
            <a:off x="2735627" y="184666"/>
            <a:ext cx="4992555" cy="369332"/>
          </a:xfrm>
          <a:prstGeom prst="rect">
            <a:avLst/>
          </a:prstGeom>
          <a:noFill/>
        </p:spPr>
        <p:txBody>
          <a:bodyPr wrap="square" rtlCol="0">
            <a:spAutoFit/>
          </a:bodyPr>
          <a:lstStyle/>
          <a:p>
            <a:r>
              <a:rPr lang="es-PE" dirty="0" smtClean="0"/>
              <a:t>EVALUCION COSTO BENEFICIO</a:t>
            </a:r>
            <a:endParaRPr lang="es-PE" dirty="0"/>
          </a:p>
        </p:txBody>
      </p:sp>
    </p:spTree>
    <p:extLst>
      <p:ext uri="{BB962C8B-B14F-4D97-AF65-F5344CB8AC3E}">
        <p14:creationId xmlns:p14="http://schemas.microsoft.com/office/powerpoint/2010/main" val="480112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4666"/>
            <a:ext cx="12192000" cy="6340678"/>
          </a:xfrm>
          <a:prstGeom prst="rect">
            <a:avLst/>
          </a:prstGeom>
          <a:noFill/>
          <a:ln>
            <a:noFill/>
          </a:ln>
        </p:spPr>
      </p:pic>
    </p:spTree>
    <p:extLst>
      <p:ext uri="{BB962C8B-B14F-4D97-AF65-F5344CB8AC3E}">
        <p14:creationId xmlns:p14="http://schemas.microsoft.com/office/powerpoint/2010/main" val="819077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4" y="0"/>
            <a:ext cx="12158096" cy="6858000"/>
          </a:xfrm>
          <a:prstGeom prst="rect">
            <a:avLst/>
          </a:prstGeom>
          <a:noFill/>
          <a:ln>
            <a:noFill/>
          </a:ln>
        </p:spPr>
      </p:pic>
    </p:spTree>
    <p:extLst>
      <p:ext uri="{BB962C8B-B14F-4D97-AF65-F5344CB8AC3E}">
        <p14:creationId xmlns:p14="http://schemas.microsoft.com/office/powerpoint/2010/main" val="1838098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INDICADORES FINANCIEROS</a:t>
            </a:r>
            <a:endPar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6 Cinta perforada"/>
          <p:cNvSpPr/>
          <p:nvPr/>
        </p:nvSpPr>
        <p:spPr>
          <a:xfrm>
            <a:off x="6286502" y="5286388"/>
            <a:ext cx="3333773" cy="928694"/>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PE" sz="2400" dirty="0" smtClean="0"/>
              <a:t>COK  :33%</a:t>
            </a:r>
            <a:endParaRPr lang="es-PE" sz="2400" dirty="0"/>
          </a:p>
        </p:txBody>
      </p:sp>
      <p:graphicFrame>
        <p:nvGraphicFramePr>
          <p:cNvPr id="8" name="7 Tabla"/>
          <p:cNvGraphicFramePr>
            <a:graphicFrameLocks noGrp="1"/>
          </p:cNvGraphicFramePr>
          <p:nvPr>
            <p:extLst>
              <p:ext uri="{D42A27DB-BD31-4B8C-83A1-F6EECF244321}">
                <p14:modId xmlns:p14="http://schemas.microsoft.com/office/powerpoint/2010/main" val="1669236732"/>
              </p:ext>
            </p:extLst>
          </p:nvPr>
        </p:nvGraphicFramePr>
        <p:xfrm>
          <a:off x="4286237" y="2500307"/>
          <a:ext cx="4667283" cy="1785951"/>
        </p:xfrm>
        <a:graphic>
          <a:graphicData uri="http://schemas.openxmlformats.org/drawingml/2006/table">
            <a:tbl>
              <a:tblPr/>
              <a:tblGrid>
                <a:gridCol w="2390560"/>
                <a:gridCol w="2276723"/>
              </a:tblGrid>
              <a:tr h="595317">
                <a:tc>
                  <a:txBody>
                    <a:bodyPr/>
                    <a:lstStyle/>
                    <a:p>
                      <a:pPr algn="ctr" fontAlgn="ctr"/>
                      <a:r>
                        <a:rPr lang="es-PE" sz="2000" b="1" i="0" u="none" strike="noStrike" dirty="0">
                          <a:solidFill>
                            <a:srgbClr val="000000"/>
                          </a:solidFill>
                          <a:latin typeface="Arial"/>
                        </a:rPr>
                        <a:t>TIR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B7FF"/>
                    </a:solidFill>
                  </a:tcPr>
                </a:tc>
                <a:tc>
                  <a:txBody>
                    <a:bodyPr/>
                    <a:lstStyle/>
                    <a:p>
                      <a:pPr algn="ctr" fontAlgn="ctr"/>
                      <a:r>
                        <a:rPr lang="es-PE" sz="2000" b="1" i="0" u="none" strike="noStrike" dirty="0" smtClean="0">
                          <a:solidFill>
                            <a:srgbClr val="000000"/>
                          </a:solidFill>
                          <a:latin typeface="Arial"/>
                        </a:rPr>
                        <a:t>48%</a:t>
                      </a:r>
                      <a:endParaRPr lang="es-PE" sz="20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B7FF"/>
                    </a:solidFill>
                  </a:tcPr>
                </a:tc>
              </a:tr>
              <a:tr h="595317">
                <a:tc>
                  <a:txBody>
                    <a:bodyPr/>
                    <a:lstStyle/>
                    <a:p>
                      <a:pPr algn="ctr" fontAlgn="ctr"/>
                      <a:r>
                        <a:rPr lang="es-PE" sz="2000" b="1" i="0" u="none" strike="noStrike">
                          <a:solidFill>
                            <a:srgbClr val="000000"/>
                          </a:solidFill>
                          <a:latin typeface="Arial"/>
                        </a:rPr>
                        <a:t>VAN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B7FF"/>
                    </a:solidFill>
                  </a:tcPr>
                </a:tc>
                <a:tc>
                  <a:txBody>
                    <a:bodyPr/>
                    <a:lstStyle/>
                    <a:p>
                      <a:pPr algn="ctr" fontAlgn="ctr"/>
                      <a:r>
                        <a:rPr lang="es-PE" sz="2000" b="1" i="0" u="none" strike="noStrike" dirty="0">
                          <a:solidFill>
                            <a:srgbClr val="000000"/>
                          </a:solidFill>
                          <a:latin typeface="Arial"/>
                        </a:rPr>
                        <a:t>S/. </a:t>
                      </a:r>
                      <a:r>
                        <a:rPr lang="es-PE" sz="2000" b="1" i="0" u="none" strike="noStrike" dirty="0" smtClean="0">
                          <a:solidFill>
                            <a:srgbClr val="000000"/>
                          </a:solidFill>
                          <a:latin typeface="Arial"/>
                        </a:rPr>
                        <a:t>8981.67</a:t>
                      </a:r>
                      <a:endParaRPr lang="es-PE" sz="20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B7FF"/>
                    </a:solidFill>
                  </a:tcPr>
                </a:tc>
              </a:tr>
              <a:tr h="595317">
                <a:tc>
                  <a:txBody>
                    <a:bodyPr/>
                    <a:lstStyle/>
                    <a:p>
                      <a:pPr algn="ctr" fontAlgn="ctr"/>
                      <a:r>
                        <a:rPr lang="es-PE" sz="2000" b="1" i="0" u="none" strike="noStrike">
                          <a:solidFill>
                            <a:srgbClr val="000000"/>
                          </a:solidFill>
                          <a:latin typeface="Arial"/>
                        </a:rPr>
                        <a:t>C/B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B7FF"/>
                    </a:solidFill>
                  </a:tcPr>
                </a:tc>
                <a:tc>
                  <a:txBody>
                    <a:bodyPr/>
                    <a:lstStyle/>
                    <a:p>
                      <a:pPr algn="ctr" fontAlgn="ctr"/>
                      <a:r>
                        <a:rPr lang="es-PE" sz="2000" b="1" i="0" u="none" strike="noStrike" dirty="0" smtClean="0">
                          <a:solidFill>
                            <a:srgbClr val="000000"/>
                          </a:solidFill>
                          <a:latin typeface="Arial"/>
                        </a:rPr>
                        <a:t>157%</a:t>
                      </a:r>
                      <a:endParaRPr lang="es-PE" sz="20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B7FF"/>
                    </a:solidFill>
                  </a:tcPr>
                </a:tc>
              </a:tr>
            </a:tbl>
          </a:graphicData>
        </a:graphic>
      </p:graphicFrame>
      <p:sp>
        <p:nvSpPr>
          <p:cNvPr id="6" name="5 Llamada de flecha a la derecha"/>
          <p:cNvSpPr/>
          <p:nvPr/>
        </p:nvSpPr>
        <p:spPr>
          <a:xfrm>
            <a:off x="380960" y="1857364"/>
            <a:ext cx="3905277" cy="3000396"/>
          </a:xfrm>
          <a:prstGeom prst="rightArrowCallout">
            <a:avLst>
              <a:gd name="adj1" fmla="val 10355"/>
              <a:gd name="adj2" fmla="val 10229"/>
              <a:gd name="adj3" fmla="val 21497"/>
              <a:gd name="adj4" fmla="val 65501"/>
            </a:avLst>
          </a:prstGeom>
          <a:ln w="57150">
            <a:solidFill>
              <a:srgbClr val="00B0F0">
                <a:alpha val="25000"/>
              </a:srgb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s-ES_tradnl" dirty="0" smtClean="0">
              <a:ln>
                <a:solidFill>
                  <a:schemeClr val="tx1"/>
                </a:solidFill>
                <a:prstDash val="solid"/>
              </a:ln>
              <a:solidFill>
                <a:schemeClr val="tx1"/>
              </a:solidFill>
            </a:endParaRPr>
          </a:p>
          <a:p>
            <a:pPr algn="ctr"/>
            <a:r>
              <a:rPr lang="es-ES_tradnl" dirty="0" smtClean="0">
                <a:ln>
                  <a:solidFill>
                    <a:schemeClr val="tx1"/>
                  </a:solidFill>
                  <a:prstDash val="solid"/>
                </a:ln>
                <a:solidFill>
                  <a:schemeClr val="tx1"/>
                </a:solidFill>
              </a:rPr>
              <a:t>Cuanto más rico es el inversionista por invertir en el proyecto en lugar de hacerlo en la alternativa que rinde la tasa de descuento.</a:t>
            </a:r>
            <a:endParaRPr lang="es-PE" dirty="0" smtClean="0">
              <a:ln>
                <a:solidFill>
                  <a:schemeClr val="tx1"/>
                </a:solidFill>
                <a:prstDash val="solid"/>
              </a:ln>
              <a:solidFill>
                <a:schemeClr val="tx1"/>
              </a:solidFill>
            </a:endParaRPr>
          </a:p>
          <a:p>
            <a:pPr algn="ctr"/>
            <a:endParaRPr lang="es-PE" dirty="0">
              <a:ln>
                <a:solidFill>
                  <a:schemeClr val="tx1"/>
                </a:solidFill>
                <a:prstDash val="solid"/>
              </a:ln>
              <a:solidFill>
                <a:schemeClr val="tx1"/>
              </a:solidFill>
            </a:endParaRPr>
          </a:p>
        </p:txBody>
      </p:sp>
      <p:sp>
        <p:nvSpPr>
          <p:cNvPr id="9" name="8 Llamada de flecha hacia abajo"/>
          <p:cNvSpPr/>
          <p:nvPr/>
        </p:nvSpPr>
        <p:spPr>
          <a:xfrm>
            <a:off x="5619746" y="1414732"/>
            <a:ext cx="5810291" cy="1222180"/>
          </a:xfrm>
          <a:prstGeom prst="downArrowCallout">
            <a:avLst/>
          </a:prstGeom>
        </p:spPr>
        <p:style>
          <a:lnRef idx="0">
            <a:schemeClr val="dk1"/>
          </a:lnRef>
          <a:fillRef idx="3">
            <a:schemeClr val="dk1"/>
          </a:fillRef>
          <a:effectRef idx="3">
            <a:schemeClr val="dk1"/>
          </a:effectRef>
          <a:fontRef idx="minor">
            <a:schemeClr val="lt1"/>
          </a:fontRef>
        </p:style>
        <p:txBody>
          <a:bodyPr rtlCol="0" anchor="ctr"/>
          <a:lstStyle/>
          <a:p>
            <a:r>
              <a:rPr lang="es-ES_tradnl" dirty="0" smtClean="0">
                <a:solidFill>
                  <a:schemeClr val="tx1"/>
                </a:solidFill>
              </a:rPr>
              <a:t>Si TIR &gt; COK el Proyecto es rentable </a:t>
            </a:r>
            <a:endParaRPr lang="es-PE" dirty="0" smtClean="0">
              <a:solidFill>
                <a:schemeClr val="tx1"/>
              </a:solidFill>
            </a:endParaRPr>
          </a:p>
          <a:p>
            <a:r>
              <a:rPr lang="es-ES_tradnl" dirty="0" smtClean="0">
                <a:solidFill>
                  <a:schemeClr val="tx1"/>
                </a:solidFill>
              </a:rPr>
              <a:t>Si TIR &lt; COK el Proyecto no es rentable.</a:t>
            </a:r>
            <a:endParaRPr lang="es-PE" dirty="0" smtClean="0">
              <a:solidFill>
                <a:schemeClr val="tx1"/>
              </a:solidFill>
            </a:endParaRPr>
          </a:p>
        </p:txBody>
      </p:sp>
      <p:sp>
        <p:nvSpPr>
          <p:cNvPr id="10" name="9 Redondear rectángulo de esquina diagonal"/>
          <p:cNvSpPr/>
          <p:nvPr/>
        </p:nvSpPr>
        <p:spPr>
          <a:xfrm>
            <a:off x="476211" y="5072074"/>
            <a:ext cx="5048285" cy="1357322"/>
          </a:xfrm>
          <a:prstGeom prst="round2Diag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_tradnl" dirty="0" smtClean="0">
                <a:solidFill>
                  <a:schemeClr val="tx1"/>
                </a:solidFill>
              </a:rPr>
              <a:t>Es la comparación entre los costos inherentes a determinada acción y el valor de los bienes, servicios o actividades emergentes de tal acción.</a:t>
            </a:r>
            <a:endParaRPr lang="es-PE" dirty="0">
              <a:solidFill>
                <a:schemeClr val="tx1"/>
              </a:solidFill>
            </a:endParaRPr>
          </a:p>
        </p:txBody>
      </p:sp>
      <p:cxnSp>
        <p:nvCxnSpPr>
          <p:cNvPr id="12" name="11 Conector recto de flecha"/>
          <p:cNvCxnSpPr/>
          <p:nvPr/>
        </p:nvCxnSpPr>
        <p:spPr>
          <a:xfrm flipV="1">
            <a:off x="4476739" y="4429132"/>
            <a:ext cx="1047757" cy="500066"/>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99852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35360" y="404664"/>
            <a:ext cx="8256917"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Estrella de 12 puntas"/>
          <p:cNvSpPr/>
          <p:nvPr/>
        </p:nvSpPr>
        <p:spPr>
          <a:xfrm>
            <a:off x="5810248" y="1214422"/>
            <a:ext cx="5810291" cy="2928958"/>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PE" sz="1600" dirty="0" smtClean="0">
                <a:solidFill>
                  <a:schemeClr val="tx1"/>
                </a:solidFill>
                <a:latin typeface="Arial" pitchFamily="34" charset="0"/>
                <a:cs typeface="Arial" pitchFamily="34" charset="0"/>
              </a:rPr>
              <a:t>Por cada S/.1.00 que se cuenta en nuestra activo a corto plazo, podemos responder ante nuestras deuda en S/.3.48 </a:t>
            </a:r>
            <a:endParaRPr lang="es-PE" sz="1600" dirty="0">
              <a:solidFill>
                <a:schemeClr val="tx1"/>
              </a:solidFill>
              <a:latin typeface="Arial" pitchFamily="34" charset="0"/>
              <a:cs typeface="Arial" pitchFamily="34" charset="0"/>
            </a:endParaRPr>
          </a:p>
        </p:txBody>
      </p:sp>
      <p:sp>
        <p:nvSpPr>
          <p:cNvPr id="8" name="7 Estrella de 12 puntas"/>
          <p:cNvSpPr/>
          <p:nvPr/>
        </p:nvSpPr>
        <p:spPr>
          <a:xfrm>
            <a:off x="285709" y="2857496"/>
            <a:ext cx="5810291" cy="2928958"/>
          </a:xfrm>
          <a:prstGeom prst="star12">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PE" sz="1600" dirty="0" smtClean="0">
                <a:solidFill>
                  <a:schemeClr val="tx1"/>
                </a:solidFill>
                <a:latin typeface="Arial" pitchFamily="34" charset="0"/>
                <a:cs typeface="Arial" pitchFamily="34" charset="0"/>
              </a:rPr>
              <a:t>En nuestro primer trimestre se utilizaran todos nuestros activos totales en 1.90 veces.</a:t>
            </a:r>
            <a:endParaRPr lang="es-PE" sz="1600" dirty="0">
              <a:solidFill>
                <a:schemeClr val="tx1"/>
              </a:solidFill>
              <a:latin typeface="Arial" pitchFamily="34" charset="0"/>
              <a:cs typeface="Arial" pitchFamily="34" charset="0"/>
            </a:endParaRPr>
          </a:p>
        </p:txBody>
      </p:sp>
      <p:graphicFrame>
        <p:nvGraphicFramePr>
          <p:cNvPr id="9" name="8 Tabla"/>
          <p:cNvGraphicFramePr>
            <a:graphicFrameLocks noGrp="1"/>
          </p:cNvGraphicFramePr>
          <p:nvPr/>
        </p:nvGraphicFramePr>
        <p:xfrm>
          <a:off x="431371" y="404664"/>
          <a:ext cx="8640960" cy="498728"/>
        </p:xfrm>
        <a:graphic>
          <a:graphicData uri="http://schemas.openxmlformats.org/drawingml/2006/table">
            <a:tbl>
              <a:tblPr>
                <a:tableStyleId>{3C2FFA5D-87B4-456A-9821-1D502468CF0F}</a:tableStyleId>
              </a:tblPr>
              <a:tblGrid>
                <a:gridCol w="2749396"/>
                <a:gridCol w="491979"/>
                <a:gridCol w="866532"/>
                <a:gridCol w="739261"/>
                <a:gridCol w="769048"/>
                <a:gridCol w="790712"/>
                <a:gridCol w="706765"/>
                <a:gridCol w="704059"/>
                <a:gridCol w="823208"/>
              </a:tblGrid>
              <a:tr h="498728">
                <a:tc>
                  <a:txBody>
                    <a:bodyPr/>
                    <a:lstStyle/>
                    <a:p>
                      <a:pPr algn="l" fontAlgn="b"/>
                      <a:r>
                        <a:rPr lang="es-PE" sz="1400" u="none" strike="noStrike" dirty="0">
                          <a:solidFill>
                            <a:schemeClr val="tx1">
                              <a:lumMod val="95000"/>
                            </a:schemeClr>
                          </a:solidFill>
                        </a:rPr>
                        <a:t>Liquidez General (AC/PC)</a:t>
                      </a:r>
                      <a:endParaRPr lang="es-PE" sz="1400" b="1" i="0" u="none" strike="noStrike" dirty="0">
                        <a:solidFill>
                          <a:schemeClr val="tx1">
                            <a:lumMod val="95000"/>
                          </a:schemeClr>
                        </a:solidFill>
                        <a:latin typeface="Arial"/>
                      </a:endParaRPr>
                    </a:p>
                  </a:txBody>
                  <a:tcPr marL="0" marR="0" marT="0" marB="0" anchor="ctr"/>
                </a:tc>
                <a:tc>
                  <a:txBody>
                    <a:bodyPr/>
                    <a:lstStyle/>
                    <a:p>
                      <a:pPr algn="ctr" fontAlgn="ctr"/>
                      <a:r>
                        <a:rPr lang="es-PE" sz="1200" u="none" strike="noStrike">
                          <a:solidFill>
                            <a:schemeClr val="tx1">
                              <a:lumMod val="95000"/>
                            </a:schemeClr>
                          </a:solidFill>
                        </a:rPr>
                        <a:t>3.48</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solidFill>
                            <a:schemeClr val="tx1">
                              <a:lumMod val="95000"/>
                            </a:schemeClr>
                          </a:solidFill>
                        </a:rPr>
                        <a:t>6.24</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solidFill>
                            <a:schemeClr val="tx1">
                              <a:lumMod val="95000"/>
                            </a:schemeClr>
                          </a:solidFill>
                        </a:rPr>
                        <a:t>9.58</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solidFill>
                            <a:schemeClr val="tx1">
                              <a:lumMod val="95000"/>
                            </a:schemeClr>
                          </a:solidFill>
                        </a:rPr>
                        <a:t>27.74</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solidFill>
                            <a:schemeClr val="tx1">
                              <a:lumMod val="95000"/>
                            </a:schemeClr>
                          </a:solidFill>
                        </a:rPr>
                        <a:t>39.32</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solidFill>
                            <a:schemeClr val="tx1">
                              <a:lumMod val="95000"/>
                            </a:schemeClr>
                          </a:solidFill>
                        </a:rPr>
                        <a:t>45.87</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solidFill>
                            <a:schemeClr val="tx1">
                              <a:lumMod val="95000"/>
                            </a:schemeClr>
                          </a:solidFill>
                        </a:rPr>
                        <a:t>44.59</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dirty="0">
                          <a:solidFill>
                            <a:schemeClr val="tx1">
                              <a:lumMod val="95000"/>
                            </a:schemeClr>
                          </a:solidFill>
                        </a:rPr>
                        <a:t>49.06</a:t>
                      </a:r>
                      <a:endParaRPr lang="es-PE" sz="1200" b="0" i="0" u="none" strike="noStrike" dirty="0">
                        <a:solidFill>
                          <a:schemeClr val="tx1">
                            <a:lumMod val="95000"/>
                          </a:schemeClr>
                        </a:solidFill>
                        <a:latin typeface="Arial"/>
                      </a:endParaRPr>
                    </a:p>
                  </a:txBody>
                  <a:tcPr marL="0" marR="0" marT="0" marB="0" anchor="ctr"/>
                </a:tc>
              </a:tr>
            </a:tbl>
          </a:graphicData>
        </a:graphic>
      </p:graphicFrame>
      <p:graphicFrame>
        <p:nvGraphicFramePr>
          <p:cNvPr id="11" name="10 Tabla"/>
          <p:cNvGraphicFramePr>
            <a:graphicFrameLocks noGrp="1"/>
          </p:cNvGraphicFramePr>
          <p:nvPr/>
        </p:nvGraphicFramePr>
        <p:xfrm>
          <a:off x="2735628" y="6093296"/>
          <a:ext cx="8448935" cy="559688"/>
        </p:xfrm>
        <a:graphic>
          <a:graphicData uri="http://schemas.openxmlformats.org/drawingml/2006/table">
            <a:tbl>
              <a:tblPr>
                <a:tableStyleId>{35758FB7-9AC5-4552-8A53-C91805E547FA}</a:tableStyleId>
              </a:tblPr>
              <a:tblGrid>
                <a:gridCol w="2406796"/>
                <a:gridCol w="762548"/>
                <a:gridCol w="847276"/>
                <a:gridCol w="722833"/>
                <a:gridCol w="751957"/>
                <a:gridCol w="773141"/>
                <a:gridCol w="691059"/>
                <a:gridCol w="688412"/>
                <a:gridCol w="804913"/>
              </a:tblGrid>
              <a:tr h="559688">
                <a:tc>
                  <a:txBody>
                    <a:bodyPr/>
                    <a:lstStyle/>
                    <a:p>
                      <a:pPr algn="l" fontAlgn="b"/>
                      <a:r>
                        <a:rPr lang="es-PE" sz="1600" u="none" strike="noStrike" dirty="0" smtClean="0">
                          <a:solidFill>
                            <a:schemeClr val="tx1">
                              <a:lumMod val="95000"/>
                            </a:schemeClr>
                          </a:solidFill>
                        </a:rPr>
                        <a:t>Rotación </a:t>
                      </a:r>
                      <a:r>
                        <a:rPr lang="es-PE" sz="1600" u="none" strike="noStrike" dirty="0">
                          <a:solidFill>
                            <a:schemeClr val="tx1">
                              <a:lumMod val="95000"/>
                            </a:schemeClr>
                          </a:solidFill>
                        </a:rPr>
                        <a:t>de activos totales</a:t>
                      </a:r>
                      <a:endParaRPr lang="es-PE" sz="1600" b="1" i="0" u="none" strike="noStrike" dirty="0">
                        <a:solidFill>
                          <a:schemeClr val="tx1">
                            <a:lumMod val="95000"/>
                          </a:schemeClr>
                        </a:solidFill>
                        <a:latin typeface="Arial"/>
                      </a:endParaRPr>
                    </a:p>
                  </a:txBody>
                  <a:tcPr marL="0" marR="0" marT="0" marB="0" anchor="b"/>
                </a:tc>
                <a:tc>
                  <a:txBody>
                    <a:bodyPr/>
                    <a:lstStyle/>
                    <a:p>
                      <a:pPr algn="ctr" fontAlgn="ctr"/>
                      <a:r>
                        <a:rPr lang="es-PE" sz="1600" u="none" strike="noStrike" dirty="0">
                          <a:solidFill>
                            <a:schemeClr val="tx1">
                              <a:lumMod val="95000"/>
                            </a:schemeClr>
                          </a:solidFill>
                        </a:rPr>
                        <a:t>1.90</a:t>
                      </a:r>
                      <a:endParaRPr lang="es-PE" sz="1600" b="0" i="0" u="none" strike="noStrike" dirty="0">
                        <a:solidFill>
                          <a:schemeClr val="tx1">
                            <a:lumMod val="95000"/>
                          </a:schemeClr>
                        </a:solidFill>
                        <a:latin typeface="Arial"/>
                      </a:endParaRPr>
                    </a:p>
                  </a:txBody>
                  <a:tcPr marL="0" marR="0" marT="0" marB="0" anchor="ctr"/>
                </a:tc>
                <a:tc>
                  <a:txBody>
                    <a:bodyPr/>
                    <a:lstStyle/>
                    <a:p>
                      <a:pPr algn="ctr" fontAlgn="ctr"/>
                      <a:r>
                        <a:rPr lang="es-PE" sz="1600" u="none" strike="noStrike" dirty="0">
                          <a:solidFill>
                            <a:schemeClr val="tx1">
                              <a:lumMod val="95000"/>
                            </a:schemeClr>
                          </a:solidFill>
                        </a:rPr>
                        <a:t>1.56</a:t>
                      </a:r>
                      <a:endParaRPr lang="es-PE" sz="1600" b="0" i="0" u="none" strike="noStrike" dirty="0">
                        <a:solidFill>
                          <a:schemeClr val="tx1">
                            <a:lumMod val="95000"/>
                          </a:schemeClr>
                        </a:solidFill>
                        <a:latin typeface="Arial"/>
                      </a:endParaRPr>
                    </a:p>
                  </a:txBody>
                  <a:tcPr marL="0" marR="0" marT="0" marB="0" anchor="ctr"/>
                </a:tc>
                <a:tc>
                  <a:txBody>
                    <a:bodyPr/>
                    <a:lstStyle/>
                    <a:p>
                      <a:pPr algn="ctr" fontAlgn="ctr"/>
                      <a:r>
                        <a:rPr lang="es-PE" sz="1600" u="none" strike="noStrike" dirty="0">
                          <a:solidFill>
                            <a:schemeClr val="tx1">
                              <a:lumMod val="95000"/>
                            </a:schemeClr>
                          </a:solidFill>
                        </a:rPr>
                        <a:t>1.64</a:t>
                      </a:r>
                      <a:endParaRPr lang="es-PE" sz="1600" b="0" i="0" u="none" strike="noStrike" dirty="0">
                        <a:solidFill>
                          <a:schemeClr val="tx1">
                            <a:lumMod val="95000"/>
                          </a:schemeClr>
                        </a:solidFill>
                        <a:latin typeface="Arial"/>
                      </a:endParaRPr>
                    </a:p>
                  </a:txBody>
                  <a:tcPr marL="0" marR="0" marT="0" marB="0" anchor="ctr"/>
                </a:tc>
                <a:tc>
                  <a:txBody>
                    <a:bodyPr/>
                    <a:lstStyle/>
                    <a:p>
                      <a:pPr algn="ctr" fontAlgn="ctr"/>
                      <a:r>
                        <a:rPr lang="es-PE" sz="1600" u="none" strike="noStrike" dirty="0">
                          <a:solidFill>
                            <a:schemeClr val="tx1">
                              <a:lumMod val="95000"/>
                            </a:schemeClr>
                          </a:solidFill>
                        </a:rPr>
                        <a:t>1.47</a:t>
                      </a:r>
                      <a:endParaRPr lang="es-PE" sz="1600" b="0" i="0" u="none" strike="noStrike" dirty="0">
                        <a:solidFill>
                          <a:schemeClr val="tx1">
                            <a:lumMod val="95000"/>
                          </a:schemeClr>
                        </a:solidFill>
                        <a:latin typeface="Arial"/>
                      </a:endParaRPr>
                    </a:p>
                  </a:txBody>
                  <a:tcPr marL="0" marR="0" marT="0" marB="0" anchor="ctr"/>
                </a:tc>
                <a:tc>
                  <a:txBody>
                    <a:bodyPr/>
                    <a:lstStyle/>
                    <a:p>
                      <a:pPr algn="ctr" fontAlgn="ctr"/>
                      <a:r>
                        <a:rPr lang="es-PE" sz="1600" u="none" strike="noStrike" dirty="0">
                          <a:solidFill>
                            <a:schemeClr val="tx1">
                              <a:lumMod val="95000"/>
                            </a:schemeClr>
                          </a:solidFill>
                        </a:rPr>
                        <a:t>1.10</a:t>
                      </a:r>
                      <a:endParaRPr lang="es-PE" sz="1600" b="0" i="0" u="none" strike="noStrike" dirty="0">
                        <a:solidFill>
                          <a:schemeClr val="tx1">
                            <a:lumMod val="95000"/>
                          </a:schemeClr>
                        </a:solidFill>
                        <a:latin typeface="Arial"/>
                      </a:endParaRPr>
                    </a:p>
                  </a:txBody>
                  <a:tcPr marL="0" marR="0" marT="0" marB="0" anchor="ctr"/>
                </a:tc>
                <a:tc>
                  <a:txBody>
                    <a:bodyPr/>
                    <a:lstStyle/>
                    <a:p>
                      <a:pPr algn="ctr" fontAlgn="ctr"/>
                      <a:r>
                        <a:rPr lang="es-PE" sz="1600" u="none" strike="noStrike" dirty="0">
                          <a:solidFill>
                            <a:schemeClr val="tx1">
                              <a:lumMod val="95000"/>
                            </a:schemeClr>
                          </a:solidFill>
                        </a:rPr>
                        <a:t>0.96</a:t>
                      </a:r>
                      <a:endParaRPr lang="es-PE" sz="1600" b="0" i="0" u="none" strike="noStrike" dirty="0">
                        <a:solidFill>
                          <a:schemeClr val="tx1">
                            <a:lumMod val="95000"/>
                          </a:schemeClr>
                        </a:solidFill>
                        <a:latin typeface="Arial"/>
                      </a:endParaRPr>
                    </a:p>
                  </a:txBody>
                  <a:tcPr marL="0" marR="0" marT="0" marB="0" anchor="ctr"/>
                </a:tc>
                <a:tc>
                  <a:txBody>
                    <a:bodyPr/>
                    <a:lstStyle/>
                    <a:p>
                      <a:pPr algn="ctr" fontAlgn="ctr"/>
                      <a:r>
                        <a:rPr lang="es-PE" sz="1600" u="none" strike="noStrike" dirty="0">
                          <a:solidFill>
                            <a:schemeClr val="tx1">
                              <a:lumMod val="95000"/>
                            </a:schemeClr>
                          </a:solidFill>
                        </a:rPr>
                        <a:t>0.98</a:t>
                      </a:r>
                      <a:endParaRPr lang="es-PE" sz="1600" b="0" i="0" u="none" strike="noStrike" dirty="0">
                        <a:solidFill>
                          <a:schemeClr val="tx1">
                            <a:lumMod val="95000"/>
                          </a:schemeClr>
                        </a:solidFill>
                        <a:latin typeface="Arial"/>
                      </a:endParaRPr>
                    </a:p>
                  </a:txBody>
                  <a:tcPr marL="0" marR="0" marT="0" marB="0" anchor="ctr"/>
                </a:tc>
                <a:tc>
                  <a:txBody>
                    <a:bodyPr/>
                    <a:lstStyle/>
                    <a:p>
                      <a:pPr algn="ctr" fontAlgn="ctr"/>
                      <a:r>
                        <a:rPr lang="es-PE" sz="1600" u="none" strike="noStrike" dirty="0">
                          <a:solidFill>
                            <a:schemeClr val="tx1">
                              <a:lumMod val="95000"/>
                            </a:schemeClr>
                          </a:solidFill>
                        </a:rPr>
                        <a:t>0.90</a:t>
                      </a:r>
                      <a:endParaRPr lang="es-PE" sz="1600" b="0" i="0" u="none" strike="noStrike" dirty="0">
                        <a:solidFill>
                          <a:schemeClr val="tx1">
                            <a:lumMod val="95000"/>
                          </a:schemeClr>
                        </a:solidFill>
                        <a:latin typeface="Arial"/>
                      </a:endParaRPr>
                    </a:p>
                  </a:txBody>
                  <a:tcPr marL="0" marR="0" marT="0" marB="0" anchor="ctr"/>
                </a:tc>
              </a:tr>
            </a:tbl>
          </a:graphicData>
        </a:graphic>
      </p:graphicFrame>
    </p:spTree>
    <p:extLst>
      <p:ext uri="{BB962C8B-B14F-4D97-AF65-F5344CB8AC3E}">
        <p14:creationId xmlns:p14="http://schemas.microsoft.com/office/powerpoint/2010/main" val="11835776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oble onda"/>
          <p:cNvSpPr/>
          <p:nvPr/>
        </p:nvSpPr>
        <p:spPr>
          <a:xfrm>
            <a:off x="6381752" y="1285860"/>
            <a:ext cx="5143536" cy="1857388"/>
          </a:xfrm>
          <a:prstGeom prst="doubleWav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PE" dirty="0" smtClean="0">
                <a:solidFill>
                  <a:schemeClr val="tx1"/>
                </a:solidFill>
              </a:rPr>
              <a:t>Nuestro capital esta comprometido en un 0.22 %  con respecto al total de deudas.</a:t>
            </a:r>
            <a:endParaRPr lang="es-PE" dirty="0">
              <a:solidFill>
                <a:schemeClr val="tx1"/>
              </a:solidFill>
            </a:endParaRPr>
          </a:p>
        </p:txBody>
      </p:sp>
      <p:sp>
        <p:nvSpPr>
          <p:cNvPr id="9" name="8 Doble onda"/>
          <p:cNvSpPr/>
          <p:nvPr/>
        </p:nvSpPr>
        <p:spPr>
          <a:xfrm>
            <a:off x="571461" y="4929198"/>
            <a:ext cx="5143536" cy="1857388"/>
          </a:xfrm>
          <a:prstGeom prst="doubleWav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PE" dirty="0" smtClean="0">
                <a:solidFill>
                  <a:schemeClr val="tx1"/>
                </a:solidFill>
              </a:rPr>
              <a:t>Influencia  sobre la utilidad neta, las ventas.</a:t>
            </a:r>
            <a:endParaRPr lang="es-PE" dirty="0">
              <a:solidFill>
                <a:schemeClr val="tx1"/>
              </a:solidFill>
            </a:endParaRPr>
          </a:p>
        </p:txBody>
      </p:sp>
      <p:graphicFrame>
        <p:nvGraphicFramePr>
          <p:cNvPr id="8" name="7 Tabla"/>
          <p:cNvGraphicFramePr>
            <a:graphicFrameLocks noGrp="1"/>
          </p:cNvGraphicFramePr>
          <p:nvPr/>
        </p:nvGraphicFramePr>
        <p:xfrm>
          <a:off x="2063553" y="3501009"/>
          <a:ext cx="9121009" cy="1224134"/>
        </p:xfrm>
        <a:graphic>
          <a:graphicData uri="http://schemas.openxmlformats.org/drawingml/2006/table">
            <a:tbl>
              <a:tblPr>
                <a:tableStyleId>{D113A9D2-9D6B-4929-AA2D-F23B5EE8CBE7}</a:tableStyleId>
              </a:tblPr>
              <a:tblGrid>
                <a:gridCol w="2598245"/>
                <a:gridCol w="823205"/>
                <a:gridCol w="914673"/>
                <a:gridCol w="780332"/>
                <a:gridCol w="811772"/>
                <a:gridCol w="834641"/>
                <a:gridCol w="746029"/>
                <a:gridCol w="743172"/>
                <a:gridCol w="868940"/>
              </a:tblGrid>
              <a:tr h="301841">
                <a:tc>
                  <a:txBody>
                    <a:bodyPr/>
                    <a:lstStyle/>
                    <a:p>
                      <a:pPr algn="l" fontAlgn="b"/>
                      <a:r>
                        <a:rPr lang="es-PE" sz="1200" u="none" strike="noStrike"/>
                        <a:t>Rentabilidad sobre la inversion</a:t>
                      </a:r>
                      <a:endParaRPr lang="es-PE" sz="1200" b="1" i="0" u="none" strike="noStrike">
                        <a:solidFill>
                          <a:schemeClr val="tx1">
                            <a:lumMod val="95000"/>
                          </a:schemeClr>
                        </a:solidFill>
                        <a:latin typeface="Arial"/>
                      </a:endParaRPr>
                    </a:p>
                  </a:txBody>
                  <a:tcPr marL="0" marR="0" marT="0" marB="0" anchor="b"/>
                </a:tc>
                <a:tc>
                  <a:txBody>
                    <a:bodyPr/>
                    <a:lstStyle/>
                    <a:p>
                      <a:pPr algn="ctr" fontAlgn="ctr"/>
                      <a:r>
                        <a:rPr lang="es-PE" sz="1200" u="none" strike="noStrike"/>
                        <a:t>0.64</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0.53</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0.42</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0.39</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0.42</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0.37</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0.27</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0.25</a:t>
                      </a:r>
                      <a:endParaRPr lang="es-PE" sz="1200" b="0" i="0" u="none" strike="noStrike">
                        <a:solidFill>
                          <a:schemeClr val="tx1">
                            <a:lumMod val="95000"/>
                          </a:schemeClr>
                        </a:solidFill>
                        <a:latin typeface="Arial"/>
                      </a:endParaRPr>
                    </a:p>
                  </a:txBody>
                  <a:tcPr marL="0" marR="0" marT="0" marB="0" anchor="ctr"/>
                </a:tc>
              </a:tr>
              <a:tr h="301841">
                <a:tc>
                  <a:txBody>
                    <a:bodyPr/>
                    <a:lstStyle/>
                    <a:p>
                      <a:pPr algn="l" fontAlgn="b"/>
                      <a:r>
                        <a:rPr lang="es-PE" sz="1200" u="none" strike="noStrike"/>
                        <a:t>Rentabilidad sobre el patrimonio</a:t>
                      </a:r>
                      <a:endParaRPr lang="es-PE" sz="1200" b="1" i="0" u="none" strike="noStrike">
                        <a:solidFill>
                          <a:schemeClr val="tx1">
                            <a:lumMod val="95000"/>
                          </a:schemeClr>
                        </a:solidFill>
                        <a:latin typeface="Arial"/>
                      </a:endParaRPr>
                    </a:p>
                  </a:txBody>
                  <a:tcPr marL="0" marR="0" marT="0" marB="0" anchor="b"/>
                </a:tc>
                <a:tc>
                  <a:txBody>
                    <a:bodyPr/>
                    <a:lstStyle/>
                    <a:p>
                      <a:pPr algn="ctr" fontAlgn="ctr"/>
                      <a:r>
                        <a:rPr lang="es-PE" sz="1200" u="none" strike="noStrike"/>
                        <a:t>0.74</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0.43</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0.24</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0.20</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0.22</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0.18</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0.12</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0.10</a:t>
                      </a:r>
                      <a:endParaRPr lang="es-PE" sz="1200" b="0" i="0" u="none" strike="noStrike">
                        <a:solidFill>
                          <a:schemeClr val="tx1">
                            <a:lumMod val="95000"/>
                          </a:schemeClr>
                        </a:solidFill>
                        <a:latin typeface="Arial"/>
                      </a:endParaRPr>
                    </a:p>
                  </a:txBody>
                  <a:tcPr marL="0" marR="0" marT="0" marB="0" anchor="ctr"/>
                </a:tc>
              </a:tr>
              <a:tr h="301841">
                <a:tc>
                  <a:txBody>
                    <a:bodyPr/>
                    <a:lstStyle/>
                    <a:p>
                      <a:pPr algn="l" fontAlgn="b"/>
                      <a:r>
                        <a:rPr lang="es-PE" sz="1200" u="none" strike="noStrike"/>
                        <a:t>Rentabilidad sobre ventas</a:t>
                      </a:r>
                      <a:endParaRPr lang="es-PE" sz="1200" b="1" i="0" u="none" strike="noStrike">
                        <a:solidFill>
                          <a:schemeClr val="tx1">
                            <a:lumMod val="95000"/>
                          </a:schemeClr>
                        </a:solidFill>
                        <a:latin typeface="Arial"/>
                      </a:endParaRPr>
                    </a:p>
                  </a:txBody>
                  <a:tcPr marL="0" marR="0" marT="0" marB="0" anchor="b"/>
                </a:tc>
                <a:tc>
                  <a:txBody>
                    <a:bodyPr/>
                    <a:lstStyle/>
                    <a:p>
                      <a:pPr algn="ctr" fontAlgn="ctr"/>
                      <a:r>
                        <a:rPr lang="es-PE" sz="1200" u="none" strike="noStrike"/>
                        <a:t>0.34</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0.34</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0.26</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0.26</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0.38</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0.38</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0.27</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0.27</a:t>
                      </a:r>
                      <a:endParaRPr lang="es-PE" sz="1200" b="0" i="0" u="none" strike="noStrike">
                        <a:solidFill>
                          <a:schemeClr val="tx1">
                            <a:lumMod val="95000"/>
                          </a:schemeClr>
                        </a:solidFill>
                        <a:latin typeface="Arial"/>
                      </a:endParaRPr>
                    </a:p>
                  </a:txBody>
                  <a:tcPr marL="0" marR="0" marT="0" marB="0" anchor="ctr"/>
                </a:tc>
              </a:tr>
              <a:tr h="318611">
                <a:tc>
                  <a:txBody>
                    <a:bodyPr/>
                    <a:lstStyle/>
                    <a:p>
                      <a:pPr algn="l" fontAlgn="b"/>
                      <a:r>
                        <a:rPr lang="es-PE" sz="1200" u="none" strike="noStrike"/>
                        <a:t>Margen comercial</a:t>
                      </a:r>
                      <a:endParaRPr lang="es-PE" sz="1200" b="1" i="0" u="none" strike="noStrike">
                        <a:solidFill>
                          <a:schemeClr val="tx1">
                            <a:lumMod val="95000"/>
                          </a:schemeClr>
                        </a:solidFill>
                        <a:latin typeface="Arial"/>
                      </a:endParaRPr>
                    </a:p>
                  </a:txBody>
                  <a:tcPr marL="0" marR="0" marT="0" marB="0" anchor="b"/>
                </a:tc>
                <a:tc>
                  <a:txBody>
                    <a:bodyPr/>
                    <a:lstStyle/>
                    <a:p>
                      <a:pPr algn="ctr" fontAlgn="ctr"/>
                      <a:r>
                        <a:rPr lang="es-PE" sz="1200" u="none" strike="noStrike"/>
                        <a:t>0.36</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0.36</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0.28</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0.28</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0.40</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0.40</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a:t>0.29</a:t>
                      </a:r>
                      <a:endParaRPr lang="es-PE" sz="1200" b="0" i="0" u="none" strike="noStrike">
                        <a:solidFill>
                          <a:schemeClr val="tx1">
                            <a:lumMod val="95000"/>
                          </a:schemeClr>
                        </a:solidFill>
                        <a:latin typeface="Arial"/>
                      </a:endParaRPr>
                    </a:p>
                  </a:txBody>
                  <a:tcPr marL="0" marR="0" marT="0" marB="0" anchor="ctr"/>
                </a:tc>
                <a:tc>
                  <a:txBody>
                    <a:bodyPr/>
                    <a:lstStyle/>
                    <a:p>
                      <a:pPr algn="ctr" fontAlgn="ctr"/>
                      <a:r>
                        <a:rPr lang="es-PE" sz="1200" u="none" strike="noStrike" dirty="0"/>
                        <a:t>0.29</a:t>
                      </a:r>
                      <a:endParaRPr lang="es-PE" sz="1200" b="0" i="0" u="none" strike="noStrike" dirty="0">
                        <a:solidFill>
                          <a:schemeClr val="tx1">
                            <a:lumMod val="95000"/>
                          </a:schemeClr>
                        </a:solidFill>
                        <a:latin typeface="Arial"/>
                      </a:endParaRPr>
                    </a:p>
                  </a:txBody>
                  <a:tcPr marL="0" marR="0" marT="0" marB="0" anchor="ctr"/>
                </a:tc>
              </a:tr>
            </a:tbl>
          </a:graphicData>
        </a:graphic>
      </p:graphicFrame>
      <p:graphicFrame>
        <p:nvGraphicFramePr>
          <p:cNvPr id="10" name="9 Tabla"/>
          <p:cNvGraphicFramePr>
            <a:graphicFrameLocks noGrp="1"/>
          </p:cNvGraphicFramePr>
          <p:nvPr/>
        </p:nvGraphicFramePr>
        <p:xfrm>
          <a:off x="623392" y="260648"/>
          <a:ext cx="8352926" cy="504056"/>
        </p:xfrm>
        <a:graphic>
          <a:graphicData uri="http://schemas.openxmlformats.org/drawingml/2006/table">
            <a:tbl>
              <a:tblPr>
                <a:tableStyleId>{3C2FFA5D-87B4-456A-9821-1D502468CF0F}</a:tableStyleId>
              </a:tblPr>
              <a:tblGrid>
                <a:gridCol w="2379445"/>
                <a:gridCol w="753883"/>
                <a:gridCol w="837648"/>
                <a:gridCol w="714619"/>
                <a:gridCol w="743413"/>
                <a:gridCol w="764355"/>
                <a:gridCol w="683207"/>
                <a:gridCol w="680589"/>
                <a:gridCol w="795767"/>
              </a:tblGrid>
              <a:tr h="504056">
                <a:tc>
                  <a:txBody>
                    <a:bodyPr/>
                    <a:lstStyle/>
                    <a:p>
                      <a:pPr algn="ctr" fontAlgn="b"/>
                      <a:r>
                        <a:rPr lang="es-PE" sz="1400" u="none" strike="noStrike" dirty="0">
                          <a:solidFill>
                            <a:schemeClr val="tx1">
                              <a:lumMod val="95000"/>
                            </a:schemeClr>
                          </a:solidFill>
                        </a:rPr>
                        <a:t>Endeudamiento total</a:t>
                      </a:r>
                      <a:endParaRPr lang="es-PE" sz="1400" b="1" i="0" u="none" strike="noStrike" dirty="0">
                        <a:solidFill>
                          <a:schemeClr val="tx1">
                            <a:lumMod val="95000"/>
                          </a:schemeClr>
                        </a:solidFill>
                        <a:latin typeface="Arial"/>
                      </a:endParaRPr>
                    </a:p>
                  </a:txBody>
                  <a:tcPr marL="0" marR="0" marT="0" marB="0" anchor="ctr"/>
                </a:tc>
                <a:tc>
                  <a:txBody>
                    <a:bodyPr/>
                    <a:lstStyle/>
                    <a:p>
                      <a:pPr algn="ctr" fontAlgn="ctr"/>
                      <a:r>
                        <a:rPr lang="es-PE" sz="1400" u="none" strike="noStrike">
                          <a:solidFill>
                            <a:schemeClr val="tx1">
                              <a:lumMod val="95000"/>
                            </a:schemeClr>
                          </a:solidFill>
                        </a:rPr>
                        <a:t>0.22</a:t>
                      </a:r>
                      <a:endParaRPr lang="es-PE" sz="1400" b="0" i="0" u="none" strike="noStrike">
                        <a:solidFill>
                          <a:schemeClr val="tx1">
                            <a:lumMod val="95000"/>
                          </a:schemeClr>
                        </a:solidFill>
                        <a:latin typeface="Arial"/>
                      </a:endParaRPr>
                    </a:p>
                  </a:txBody>
                  <a:tcPr marL="0" marR="0" marT="0" marB="0" anchor="ctr"/>
                </a:tc>
                <a:tc>
                  <a:txBody>
                    <a:bodyPr/>
                    <a:lstStyle/>
                    <a:p>
                      <a:pPr algn="ctr" fontAlgn="ctr"/>
                      <a:r>
                        <a:rPr lang="es-PE" sz="1400" u="none" strike="noStrike">
                          <a:solidFill>
                            <a:schemeClr val="tx1">
                              <a:lumMod val="95000"/>
                            </a:schemeClr>
                          </a:solidFill>
                        </a:rPr>
                        <a:t>0.13</a:t>
                      </a:r>
                      <a:endParaRPr lang="es-PE" sz="1400" b="0" i="0" u="none" strike="noStrike">
                        <a:solidFill>
                          <a:schemeClr val="tx1">
                            <a:lumMod val="95000"/>
                          </a:schemeClr>
                        </a:solidFill>
                        <a:latin typeface="Arial"/>
                      </a:endParaRPr>
                    </a:p>
                  </a:txBody>
                  <a:tcPr marL="0" marR="0" marT="0" marB="0" anchor="ctr"/>
                </a:tc>
                <a:tc>
                  <a:txBody>
                    <a:bodyPr/>
                    <a:lstStyle/>
                    <a:p>
                      <a:pPr algn="ctr" fontAlgn="ctr"/>
                      <a:r>
                        <a:rPr lang="es-PE" sz="1400" u="none" strike="noStrike">
                          <a:solidFill>
                            <a:schemeClr val="tx1">
                              <a:lumMod val="95000"/>
                            </a:schemeClr>
                          </a:solidFill>
                        </a:rPr>
                        <a:t>0.08</a:t>
                      </a:r>
                      <a:endParaRPr lang="es-PE" sz="1400" b="0" i="0" u="none" strike="noStrike">
                        <a:solidFill>
                          <a:schemeClr val="tx1">
                            <a:lumMod val="95000"/>
                          </a:schemeClr>
                        </a:solidFill>
                        <a:latin typeface="Arial"/>
                      </a:endParaRPr>
                    </a:p>
                  </a:txBody>
                  <a:tcPr marL="0" marR="0" marT="0" marB="0" anchor="ctr"/>
                </a:tc>
                <a:tc>
                  <a:txBody>
                    <a:bodyPr/>
                    <a:lstStyle/>
                    <a:p>
                      <a:pPr algn="ctr" fontAlgn="ctr"/>
                      <a:r>
                        <a:rPr lang="es-PE" sz="1400" u="none" strike="noStrike">
                          <a:solidFill>
                            <a:schemeClr val="tx1">
                              <a:lumMod val="95000"/>
                            </a:schemeClr>
                          </a:solidFill>
                        </a:rPr>
                        <a:t>0.03</a:t>
                      </a:r>
                      <a:endParaRPr lang="es-PE" sz="1400" b="0" i="0" u="none" strike="noStrike">
                        <a:solidFill>
                          <a:schemeClr val="tx1">
                            <a:lumMod val="95000"/>
                          </a:schemeClr>
                        </a:solidFill>
                        <a:latin typeface="Arial"/>
                      </a:endParaRPr>
                    </a:p>
                  </a:txBody>
                  <a:tcPr marL="0" marR="0" marT="0" marB="0" anchor="ctr"/>
                </a:tc>
                <a:tc>
                  <a:txBody>
                    <a:bodyPr/>
                    <a:lstStyle/>
                    <a:p>
                      <a:pPr algn="ctr" fontAlgn="ctr"/>
                      <a:r>
                        <a:rPr lang="es-PE" sz="1400" u="none" strike="noStrike">
                          <a:solidFill>
                            <a:schemeClr val="tx1">
                              <a:lumMod val="95000"/>
                            </a:schemeClr>
                          </a:solidFill>
                        </a:rPr>
                        <a:t>0.02</a:t>
                      </a:r>
                      <a:endParaRPr lang="es-PE" sz="1400" b="0" i="0" u="none" strike="noStrike">
                        <a:solidFill>
                          <a:schemeClr val="tx1">
                            <a:lumMod val="95000"/>
                          </a:schemeClr>
                        </a:solidFill>
                        <a:latin typeface="Arial"/>
                      </a:endParaRPr>
                    </a:p>
                  </a:txBody>
                  <a:tcPr marL="0" marR="0" marT="0" marB="0" anchor="ctr"/>
                </a:tc>
                <a:tc>
                  <a:txBody>
                    <a:bodyPr/>
                    <a:lstStyle/>
                    <a:p>
                      <a:pPr algn="ctr" fontAlgn="ctr"/>
                      <a:r>
                        <a:rPr lang="es-PE" sz="1400" u="none" strike="noStrike">
                          <a:solidFill>
                            <a:schemeClr val="tx1">
                              <a:lumMod val="95000"/>
                            </a:schemeClr>
                          </a:solidFill>
                        </a:rPr>
                        <a:t>0.02</a:t>
                      </a:r>
                      <a:endParaRPr lang="es-PE" sz="1400" b="0" i="0" u="none" strike="noStrike">
                        <a:solidFill>
                          <a:schemeClr val="tx1">
                            <a:lumMod val="95000"/>
                          </a:schemeClr>
                        </a:solidFill>
                        <a:latin typeface="Arial"/>
                      </a:endParaRPr>
                    </a:p>
                  </a:txBody>
                  <a:tcPr marL="0" marR="0" marT="0" marB="0" anchor="ctr"/>
                </a:tc>
                <a:tc>
                  <a:txBody>
                    <a:bodyPr/>
                    <a:lstStyle/>
                    <a:p>
                      <a:pPr algn="ctr" fontAlgn="ctr"/>
                      <a:r>
                        <a:rPr lang="es-PE" sz="1400" u="none" strike="noStrike">
                          <a:solidFill>
                            <a:schemeClr val="tx1">
                              <a:lumMod val="95000"/>
                            </a:schemeClr>
                          </a:solidFill>
                        </a:rPr>
                        <a:t>0.02</a:t>
                      </a:r>
                      <a:endParaRPr lang="es-PE" sz="1400" b="0" i="0" u="none" strike="noStrike">
                        <a:solidFill>
                          <a:schemeClr val="tx1">
                            <a:lumMod val="95000"/>
                          </a:schemeClr>
                        </a:solidFill>
                        <a:latin typeface="Arial"/>
                      </a:endParaRPr>
                    </a:p>
                  </a:txBody>
                  <a:tcPr marL="0" marR="0" marT="0" marB="0" anchor="ctr"/>
                </a:tc>
                <a:tc>
                  <a:txBody>
                    <a:bodyPr/>
                    <a:lstStyle/>
                    <a:p>
                      <a:pPr algn="ctr" fontAlgn="ctr"/>
                      <a:r>
                        <a:rPr lang="es-PE" sz="1400" u="none" strike="noStrike" dirty="0">
                          <a:solidFill>
                            <a:schemeClr val="tx1">
                              <a:lumMod val="95000"/>
                            </a:schemeClr>
                          </a:solidFill>
                        </a:rPr>
                        <a:t>0.02</a:t>
                      </a:r>
                      <a:endParaRPr lang="es-PE" sz="1400" b="0" i="0" u="none" strike="noStrike" dirty="0">
                        <a:solidFill>
                          <a:schemeClr val="tx1">
                            <a:lumMod val="95000"/>
                          </a:schemeClr>
                        </a:solidFill>
                        <a:latin typeface="Arial"/>
                      </a:endParaRPr>
                    </a:p>
                  </a:txBody>
                  <a:tcPr marL="0" marR="0" marT="0" marB="0" anchor="ctr"/>
                </a:tc>
              </a:tr>
            </a:tbl>
          </a:graphicData>
        </a:graphic>
      </p:graphicFrame>
    </p:spTree>
    <p:extLst>
      <p:ext uri="{BB962C8B-B14F-4D97-AF65-F5344CB8AC3E}">
        <p14:creationId xmlns:p14="http://schemas.microsoft.com/office/powerpoint/2010/main" val="3669122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inta perforada"/>
          <p:cNvSpPr/>
          <p:nvPr/>
        </p:nvSpPr>
        <p:spPr>
          <a:xfrm>
            <a:off x="2063552" y="2132856"/>
            <a:ext cx="9048813" cy="3000396"/>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marL="0" lvl="1" algn="just">
              <a:buFont typeface="Arial" pitchFamily="34" charset="0"/>
              <a:buChar char="•"/>
            </a:pPr>
            <a:endParaRPr lang="es-PE" dirty="0" smtClean="0">
              <a:latin typeface="Arial" pitchFamily="34" charset="0"/>
              <a:cs typeface="Arial" pitchFamily="34" charset="0"/>
            </a:endParaRPr>
          </a:p>
          <a:p>
            <a:pPr marL="0" lvl="1" algn="just">
              <a:buFont typeface="Arial" pitchFamily="34" charset="0"/>
              <a:buChar char="•"/>
            </a:pPr>
            <a:r>
              <a:rPr lang="es-PE" dirty="0" smtClean="0">
                <a:latin typeface="Arial" pitchFamily="34" charset="0"/>
                <a:cs typeface="Arial" pitchFamily="34" charset="0"/>
              </a:rPr>
              <a:t>La demanda estudiada en este tipo de mercado presenta un continuo crecimiento, con lo cual la principal estrategia de posicionamiento será ofrecer un excelente servicio.</a:t>
            </a:r>
          </a:p>
          <a:p>
            <a:pPr marL="0" lvl="1" algn="just">
              <a:buFont typeface="Arial" pitchFamily="34" charset="0"/>
              <a:buChar char="•"/>
            </a:pPr>
            <a:r>
              <a:rPr lang="es-PE" dirty="0" smtClean="0">
                <a:latin typeface="Arial" pitchFamily="34" charset="0"/>
                <a:cs typeface="Arial" pitchFamily="34" charset="0"/>
              </a:rPr>
              <a:t>El proyecto demuestra que si su funcionamiento es acertado, puede ser un negocio viable y atractivo con una utilidad garantizada, con un adecuado manejo de mercadeo y administrativo.</a:t>
            </a:r>
            <a:endParaRPr lang="es-PE" dirty="0">
              <a:latin typeface="Arial" pitchFamily="34" charset="0"/>
              <a:cs typeface="Arial" pitchFamily="34" charset="0"/>
            </a:endParaRPr>
          </a:p>
        </p:txBody>
      </p:sp>
      <p:sp>
        <p:nvSpPr>
          <p:cNvPr id="5" name="4 Rectángulo"/>
          <p:cNvSpPr/>
          <p:nvPr/>
        </p:nvSpPr>
        <p:spPr>
          <a:xfrm>
            <a:off x="3791744" y="1196752"/>
            <a:ext cx="4896544"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PE" dirty="0" smtClean="0"/>
              <a:t>CONCLUCIONES</a:t>
            </a:r>
            <a:endParaRPr lang="es-PE" dirty="0"/>
          </a:p>
        </p:txBody>
      </p:sp>
    </p:spTree>
    <p:extLst>
      <p:ext uri="{BB962C8B-B14F-4D97-AF65-F5344CB8AC3E}">
        <p14:creationId xmlns:p14="http://schemas.microsoft.com/office/powerpoint/2010/main" val="2749778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effectLst>
                  <a:outerShdw blurRad="38100" dist="38100" dir="2700000" algn="tl">
                    <a:srgbClr val="000000">
                      <a:alpha val="43137"/>
                    </a:srgbClr>
                  </a:outerShdw>
                </a:effectLst>
              </a:rPr>
              <a:t>INVESTIGACIÓN DE MERCADO</a:t>
            </a:r>
            <a:endParaRPr lang="es-PE" dirty="0">
              <a:effectLst>
                <a:outerShdw blurRad="38100" dist="38100" dir="2700000" algn="tl">
                  <a:srgbClr val="000000">
                    <a:alpha val="43137"/>
                  </a:srgbClr>
                </a:outerShdw>
              </a:effectLst>
            </a:endParaRPr>
          </a:p>
        </p:txBody>
      </p:sp>
      <p:sp>
        <p:nvSpPr>
          <p:cNvPr id="3" name="Marcador de contenido 2"/>
          <p:cNvSpPr>
            <a:spLocks noGrp="1"/>
          </p:cNvSpPr>
          <p:nvPr>
            <p:ph sz="quarter" idx="13"/>
          </p:nvPr>
        </p:nvSpPr>
        <p:spPr>
          <a:xfrm>
            <a:off x="1154955" y="2114551"/>
            <a:ext cx="6026895" cy="3981449"/>
          </a:xfrm>
        </p:spPr>
        <p:txBody>
          <a:bodyPr>
            <a:normAutofit/>
          </a:bodyPr>
          <a:lstStyle/>
          <a:p>
            <a:pPr algn="just"/>
            <a:r>
              <a:rPr lang="es-PE" dirty="0" smtClean="0"/>
              <a:t>Análisis de la competencia:</a:t>
            </a:r>
          </a:p>
          <a:p>
            <a:pPr algn="just"/>
            <a:r>
              <a:rPr lang="es-PE" dirty="0" smtClean="0"/>
              <a:t>Competidores regionales: </a:t>
            </a:r>
          </a:p>
          <a:p>
            <a:pPr marL="0" indent="0" algn="just">
              <a:buNone/>
            </a:pPr>
            <a:r>
              <a:rPr lang="es-PE" dirty="0"/>
              <a:t>	</a:t>
            </a:r>
            <a:r>
              <a:rPr lang="es-PE" dirty="0" smtClean="0"/>
              <a:t>- El Tablón </a:t>
            </a:r>
            <a:r>
              <a:rPr lang="es-PE" dirty="0" err="1" smtClean="0"/>
              <a:t>Fast</a:t>
            </a:r>
            <a:r>
              <a:rPr lang="es-PE" dirty="0" smtClean="0"/>
              <a:t> </a:t>
            </a:r>
            <a:r>
              <a:rPr lang="es-PE" dirty="0" err="1" smtClean="0"/>
              <a:t>Food</a:t>
            </a:r>
            <a:r>
              <a:rPr lang="es-PE" dirty="0" smtClean="0"/>
              <a:t> Center: Cuenta con servicio a domicilio, páginas 	web, variedad en la carta, cupones promocionales en el directorio 	telefónico, atención las 24 </a:t>
            </a:r>
            <a:r>
              <a:rPr lang="es-PE" dirty="0" err="1" smtClean="0"/>
              <a:t>hrs</a:t>
            </a:r>
            <a:r>
              <a:rPr lang="es-PE" dirty="0" smtClean="0"/>
              <a:t> del día. Cuenta con 3 punto de venta 	(Arequipa, Tacna y Puno).</a:t>
            </a:r>
          </a:p>
          <a:p>
            <a:pPr marL="0" indent="0" algn="just">
              <a:buNone/>
            </a:pPr>
            <a:r>
              <a:rPr lang="es-PE" dirty="0"/>
              <a:t>	</a:t>
            </a:r>
            <a:r>
              <a:rPr lang="es-PE" dirty="0" smtClean="0"/>
              <a:t>- </a:t>
            </a:r>
            <a:r>
              <a:rPr lang="es-PE" dirty="0" err="1" smtClean="0"/>
              <a:t>Vizzios</a:t>
            </a:r>
            <a:r>
              <a:rPr lang="es-PE" dirty="0" smtClean="0"/>
              <a:t> Pizza: Cuenta con dos puntos de venta (Moquegua e Ilo), ofrece 	amplio menú, servicio a domicilio, ofrece un espacio tranquilo para 	disfrutar en familia y con tranquilidad.</a:t>
            </a:r>
          </a:p>
          <a:p>
            <a:pPr marL="0" indent="0" algn="just">
              <a:buNone/>
            </a:pPr>
            <a:r>
              <a:rPr lang="es-PE" dirty="0"/>
              <a:t>	</a:t>
            </a:r>
            <a:endParaRPr lang="es-PE" dirty="0" smtClean="0"/>
          </a:p>
        </p:txBody>
      </p:sp>
      <p:pic>
        <p:nvPicPr>
          <p:cNvPr id="4" name="Imagen 3"/>
          <p:cNvPicPr>
            <a:picLocks noChangeAspect="1"/>
          </p:cNvPicPr>
          <p:nvPr/>
        </p:nvPicPr>
        <p:blipFill>
          <a:blip r:embed="rId2"/>
          <a:stretch>
            <a:fillRect/>
          </a:stretch>
        </p:blipFill>
        <p:spPr>
          <a:xfrm>
            <a:off x="10397465" y="295317"/>
            <a:ext cx="798645" cy="883997"/>
          </a:xfrm>
          <a:prstGeom prst="rect">
            <a:avLst/>
          </a:prstGeom>
        </p:spPr>
      </p:pic>
    </p:spTree>
    <p:extLst>
      <p:ext uri="{BB962C8B-B14F-4D97-AF65-F5344CB8AC3E}">
        <p14:creationId xmlns:p14="http://schemas.microsoft.com/office/powerpoint/2010/main" val="148628773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effectLst>
                  <a:outerShdw blurRad="38100" dist="38100" dir="2700000" algn="tl">
                    <a:srgbClr val="000000">
                      <a:alpha val="43137"/>
                    </a:srgbClr>
                  </a:outerShdw>
                </a:effectLst>
              </a:rPr>
              <a:t>INVESTIGACIÓN DE MERCADO</a:t>
            </a:r>
            <a:endParaRPr lang="es-PE" dirty="0">
              <a:effectLst>
                <a:outerShdw blurRad="38100" dist="38100" dir="2700000" algn="tl">
                  <a:srgbClr val="000000">
                    <a:alpha val="43137"/>
                  </a:srgbClr>
                </a:outerShdw>
              </a:effectLst>
            </a:endParaRPr>
          </a:p>
        </p:txBody>
      </p:sp>
      <p:sp>
        <p:nvSpPr>
          <p:cNvPr id="3" name="Marcador de contenido 2"/>
          <p:cNvSpPr>
            <a:spLocks noGrp="1"/>
          </p:cNvSpPr>
          <p:nvPr>
            <p:ph sz="quarter" idx="13"/>
          </p:nvPr>
        </p:nvSpPr>
        <p:spPr>
          <a:xfrm>
            <a:off x="583455" y="1727199"/>
            <a:ext cx="8761412" cy="3539723"/>
          </a:xfrm>
        </p:spPr>
        <p:txBody>
          <a:bodyPr>
            <a:normAutofit/>
          </a:bodyPr>
          <a:lstStyle/>
          <a:p>
            <a:r>
              <a:rPr lang="es-PE" dirty="0" smtClean="0"/>
              <a:t>Análisis de precios:</a:t>
            </a:r>
            <a:endParaRPr lang="es-PE" dirty="0"/>
          </a:p>
          <a:p>
            <a:pPr marL="0" indent="0">
              <a:buNone/>
            </a:pPr>
            <a:r>
              <a:rPr lang="es-PE" dirty="0" smtClean="0"/>
              <a:t>	El valor de las pizzas:</a:t>
            </a:r>
          </a:p>
          <a:p>
            <a:pPr marL="0" indent="0">
              <a:buNone/>
            </a:pPr>
            <a:r>
              <a:rPr lang="es-PE" dirty="0"/>
              <a:t>	</a:t>
            </a:r>
            <a:r>
              <a:rPr lang="es-PE" dirty="0" smtClean="0"/>
              <a:t>- Porción individual oscila entre 4 y 6 soles</a:t>
            </a:r>
          </a:p>
          <a:p>
            <a:pPr marL="0" indent="0">
              <a:buNone/>
            </a:pPr>
            <a:r>
              <a:rPr lang="es-PE" dirty="0"/>
              <a:t>	</a:t>
            </a:r>
            <a:r>
              <a:rPr lang="es-PE" dirty="0" smtClean="0"/>
              <a:t>- Pizza pequeña oscila entre 11 y 17 soles</a:t>
            </a:r>
          </a:p>
          <a:p>
            <a:pPr marL="0" indent="0">
              <a:buNone/>
            </a:pPr>
            <a:r>
              <a:rPr lang="es-PE" dirty="0"/>
              <a:t>	</a:t>
            </a:r>
            <a:r>
              <a:rPr lang="es-PE" dirty="0" smtClean="0"/>
              <a:t>- Pizza mediana oscila entre 18 y 24 soles </a:t>
            </a:r>
          </a:p>
          <a:p>
            <a:pPr marL="0" indent="0">
              <a:buNone/>
            </a:pPr>
            <a:r>
              <a:rPr lang="es-PE" dirty="0"/>
              <a:t>	</a:t>
            </a:r>
            <a:r>
              <a:rPr lang="es-PE" dirty="0" smtClean="0"/>
              <a:t>- Pizza grande oscila entre 27 y 38 soles</a:t>
            </a:r>
          </a:p>
          <a:p>
            <a:pPr marL="0" indent="0">
              <a:buNone/>
            </a:pPr>
            <a:r>
              <a:rPr lang="es-PE" dirty="0"/>
              <a:t>	</a:t>
            </a:r>
            <a:r>
              <a:rPr lang="es-PE" dirty="0" smtClean="0"/>
              <a:t>- Pizza extra grande oscila entre 39 y 50 soles </a:t>
            </a:r>
          </a:p>
          <a:p>
            <a:pPr marL="0" indent="0">
              <a:buNone/>
            </a:pPr>
            <a:endParaRPr lang="es-PE" dirty="0" smtClean="0"/>
          </a:p>
        </p:txBody>
      </p:sp>
      <p:pic>
        <p:nvPicPr>
          <p:cNvPr id="4" name="Imagen 3"/>
          <p:cNvPicPr>
            <a:picLocks noChangeAspect="1"/>
          </p:cNvPicPr>
          <p:nvPr/>
        </p:nvPicPr>
        <p:blipFill>
          <a:blip r:embed="rId2"/>
          <a:stretch>
            <a:fillRect/>
          </a:stretch>
        </p:blipFill>
        <p:spPr>
          <a:xfrm>
            <a:off x="10397465" y="295317"/>
            <a:ext cx="798645" cy="883997"/>
          </a:xfrm>
          <a:prstGeom prst="rect">
            <a:avLst/>
          </a:prstGeom>
        </p:spPr>
      </p:pic>
    </p:spTree>
    <p:extLst>
      <p:ext uri="{BB962C8B-B14F-4D97-AF65-F5344CB8AC3E}">
        <p14:creationId xmlns:p14="http://schemas.microsoft.com/office/powerpoint/2010/main" val="330523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effectLst>
                  <a:outerShdw blurRad="38100" dist="38100" dir="2700000" algn="tl">
                    <a:srgbClr val="000000">
                      <a:alpha val="43137"/>
                    </a:srgbClr>
                  </a:outerShdw>
                </a:effectLst>
              </a:rPr>
              <a:t>PLAN ESTRATEGICO</a:t>
            </a:r>
            <a:endParaRPr lang="es-PE" dirty="0">
              <a:effectLst>
                <a:outerShdw blurRad="38100" dist="38100" dir="2700000" algn="tl">
                  <a:srgbClr val="000000">
                    <a:alpha val="43137"/>
                  </a:srgbClr>
                </a:outerShdw>
              </a:effectLst>
            </a:endParaRPr>
          </a:p>
        </p:txBody>
      </p:sp>
      <p:sp>
        <p:nvSpPr>
          <p:cNvPr id="3" name="Marcador de contenido 2"/>
          <p:cNvSpPr>
            <a:spLocks noGrp="1"/>
          </p:cNvSpPr>
          <p:nvPr>
            <p:ph sz="quarter" idx="13"/>
          </p:nvPr>
        </p:nvSpPr>
        <p:spPr>
          <a:xfrm>
            <a:off x="488202" y="2148982"/>
            <a:ext cx="9112997" cy="4080367"/>
          </a:xfrm>
        </p:spPr>
        <p:txBody>
          <a:bodyPr>
            <a:normAutofit/>
          </a:bodyPr>
          <a:lstStyle/>
          <a:p>
            <a:pPr algn="just"/>
            <a:r>
              <a:rPr lang="es-PE" dirty="0" smtClean="0"/>
              <a:t>Estrategia de distribución:</a:t>
            </a:r>
          </a:p>
          <a:p>
            <a:pPr marL="0" indent="0" algn="just">
              <a:buNone/>
            </a:pPr>
            <a:r>
              <a:rPr lang="es-PE" dirty="0"/>
              <a:t>	</a:t>
            </a:r>
            <a:r>
              <a:rPr lang="es-PE" dirty="0" smtClean="0"/>
              <a:t>Ofrecerá a sus clientes comodidades en la forma de pago, la empresa 	manejará datafono inalámbricos para efectuar pagos en domicilios con 	tarjeta débito y crédito.</a:t>
            </a:r>
          </a:p>
          <a:p>
            <a:pPr algn="just"/>
            <a:r>
              <a:rPr lang="es-PE" dirty="0"/>
              <a:t>	</a:t>
            </a:r>
            <a:r>
              <a:rPr lang="es-PE" dirty="0" smtClean="0"/>
              <a:t>Estrategia de precio:</a:t>
            </a:r>
          </a:p>
          <a:p>
            <a:pPr marL="457200" lvl="1" indent="0" algn="just">
              <a:buNone/>
            </a:pPr>
            <a:r>
              <a:rPr lang="es-PE" sz="1800" dirty="0" smtClean="0"/>
              <a:t>El precio esta dado por el tamaño de la pizza sin importar el sabor, ya que se puede combinar dos sabores a un mismo precio.</a:t>
            </a:r>
          </a:p>
          <a:p>
            <a:pPr marL="457200" lvl="1" indent="0" algn="just">
              <a:buNone/>
            </a:pPr>
            <a:r>
              <a:rPr lang="es-PE" sz="1800" dirty="0" smtClean="0"/>
              <a:t>Estrategia de Promoción:</a:t>
            </a:r>
          </a:p>
          <a:p>
            <a:pPr marL="457200" lvl="1" indent="0" algn="just">
              <a:buNone/>
            </a:pPr>
            <a:r>
              <a:rPr lang="es-PE" sz="1800" dirty="0" smtClean="0"/>
              <a:t>Hacer conciencia con el cliente acerca de </a:t>
            </a:r>
            <a:r>
              <a:rPr lang="es-PE" sz="1800" dirty="0"/>
              <a:t>l</a:t>
            </a:r>
            <a:r>
              <a:rPr lang="es-PE" sz="1800" dirty="0" smtClean="0"/>
              <a:t>as ventajas que tiene la pizzería frente otras pizzería.</a:t>
            </a:r>
          </a:p>
          <a:p>
            <a:pPr marL="457200" lvl="1" indent="0" algn="just">
              <a:buNone/>
            </a:pPr>
            <a:endParaRPr lang="es-PE" dirty="0" smtClean="0"/>
          </a:p>
          <a:p>
            <a:pPr marL="457200" lvl="1" indent="0" algn="just">
              <a:buNone/>
            </a:pPr>
            <a:endParaRPr lang="es-PE" dirty="0" smtClean="0"/>
          </a:p>
        </p:txBody>
      </p:sp>
      <p:pic>
        <p:nvPicPr>
          <p:cNvPr id="5" name="Imagen 4"/>
          <p:cNvPicPr>
            <a:picLocks noChangeAspect="1"/>
          </p:cNvPicPr>
          <p:nvPr/>
        </p:nvPicPr>
        <p:blipFill>
          <a:blip r:embed="rId2"/>
          <a:stretch>
            <a:fillRect/>
          </a:stretch>
        </p:blipFill>
        <p:spPr>
          <a:xfrm>
            <a:off x="10410345" y="295317"/>
            <a:ext cx="798645" cy="883997"/>
          </a:xfrm>
          <a:prstGeom prst="rect">
            <a:avLst/>
          </a:prstGeom>
          <a:noFill/>
        </p:spPr>
      </p:pic>
    </p:spTree>
    <p:extLst>
      <p:ext uri="{BB962C8B-B14F-4D97-AF65-F5344CB8AC3E}">
        <p14:creationId xmlns:p14="http://schemas.microsoft.com/office/powerpoint/2010/main" val="24102628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effectLst>
                  <a:outerShdw blurRad="38100" dist="38100" dir="2700000" algn="tl">
                    <a:srgbClr val="000000">
                      <a:alpha val="43137"/>
                    </a:srgbClr>
                  </a:outerShdw>
                </a:effectLst>
              </a:rPr>
              <a:t>PLAN ESTRATEGICO</a:t>
            </a:r>
            <a:endParaRPr lang="es-PE" dirty="0">
              <a:effectLst>
                <a:outerShdw blurRad="38100" dist="38100" dir="2700000" algn="tl">
                  <a:srgbClr val="000000">
                    <a:alpha val="43137"/>
                  </a:srgbClr>
                </a:outerShdw>
              </a:effectLst>
            </a:endParaRPr>
          </a:p>
        </p:txBody>
      </p:sp>
      <p:sp>
        <p:nvSpPr>
          <p:cNvPr id="3" name="Marcador de contenido 2"/>
          <p:cNvSpPr>
            <a:spLocks noGrp="1"/>
          </p:cNvSpPr>
          <p:nvPr>
            <p:ph sz="quarter" idx="13"/>
          </p:nvPr>
        </p:nvSpPr>
        <p:spPr>
          <a:xfrm>
            <a:off x="1154955" y="2603499"/>
            <a:ext cx="8761412" cy="3539723"/>
          </a:xfrm>
        </p:spPr>
        <p:txBody>
          <a:bodyPr>
            <a:normAutofit/>
          </a:bodyPr>
          <a:lstStyle/>
          <a:p>
            <a:r>
              <a:rPr lang="es-PE" dirty="0" smtClean="0"/>
              <a:t>Estrategia de Comercialización:</a:t>
            </a:r>
          </a:p>
          <a:p>
            <a:pPr marL="0" indent="0" algn="just">
              <a:buNone/>
            </a:pPr>
            <a:r>
              <a:rPr lang="es-PE" dirty="0"/>
              <a:t>	</a:t>
            </a:r>
            <a:r>
              <a:rPr lang="es-PE" dirty="0" smtClean="0"/>
              <a:t>Con el objetivo de garantizar la entrega de productos en un tiempo 	rápido. El repartidor portará con un celular para atender posibles 	problemas. De esta manera la empresa podrá asistir al repartidor y 	comunicarse con el para darle solución al problema y entregar a 	tiempo el pedido.</a:t>
            </a:r>
          </a:p>
          <a:p>
            <a:pPr algn="just"/>
            <a:r>
              <a:rPr lang="es-PE" dirty="0" smtClean="0"/>
              <a:t>Estrategia de servicio:</a:t>
            </a:r>
          </a:p>
          <a:p>
            <a:pPr marL="0" indent="0" algn="just">
              <a:buNone/>
            </a:pPr>
            <a:r>
              <a:rPr lang="es-PE" dirty="0"/>
              <a:t>	</a:t>
            </a:r>
            <a:r>
              <a:rPr lang="es-PE" dirty="0" smtClean="0"/>
              <a:t>Se les garantizará a los clientes que cualquier producto que no cumpla 	con los estándares de calidad establecidos (</a:t>
            </a:r>
            <a:r>
              <a:rPr lang="es-PE" dirty="0" err="1" smtClean="0"/>
              <a:t>ejm</a:t>
            </a:r>
            <a:r>
              <a:rPr lang="es-PE" dirty="0" smtClean="0"/>
              <a:t>. Alimentos quemados</a:t>
            </a:r>
            <a:r>
              <a:rPr lang="es-PE" smtClean="0"/>
              <a:t>, 	con </a:t>
            </a:r>
            <a:r>
              <a:rPr lang="es-PE" dirty="0" smtClean="0"/>
              <a:t>apariencia o elemento extraño) serán </a:t>
            </a:r>
            <a:r>
              <a:rPr lang="es-PE" smtClean="0"/>
              <a:t>inmediatamente 	reemplazados </a:t>
            </a:r>
            <a:r>
              <a:rPr lang="es-PE" dirty="0" smtClean="0"/>
              <a:t>por un mismo producto.</a:t>
            </a:r>
          </a:p>
        </p:txBody>
      </p:sp>
      <p:pic>
        <p:nvPicPr>
          <p:cNvPr id="4" name="Imagen 3"/>
          <p:cNvPicPr>
            <a:picLocks noChangeAspect="1"/>
          </p:cNvPicPr>
          <p:nvPr/>
        </p:nvPicPr>
        <p:blipFill>
          <a:blip r:embed="rId2"/>
          <a:stretch>
            <a:fillRect/>
          </a:stretch>
        </p:blipFill>
        <p:spPr>
          <a:xfrm>
            <a:off x="10397465" y="295317"/>
            <a:ext cx="798645" cy="883997"/>
          </a:xfrm>
          <a:prstGeom prst="rect">
            <a:avLst/>
          </a:prstGeom>
        </p:spPr>
      </p:pic>
    </p:spTree>
    <p:extLst>
      <p:ext uri="{BB962C8B-B14F-4D97-AF65-F5344CB8AC3E}">
        <p14:creationId xmlns:p14="http://schemas.microsoft.com/office/powerpoint/2010/main" val="2520619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a:t>PROYECCIONES DE VENTAS</a:t>
            </a:r>
            <a:endParaRPr lang="es-PE" dirty="0"/>
          </a:p>
        </p:txBody>
      </p:sp>
      <p:sp>
        <p:nvSpPr>
          <p:cNvPr id="3" name="2 Marcador de contenido"/>
          <p:cNvSpPr>
            <a:spLocks noGrp="1"/>
          </p:cNvSpPr>
          <p:nvPr>
            <p:ph sz="quarter" idx="13"/>
          </p:nvPr>
        </p:nvSpPr>
        <p:spPr/>
        <p:txBody>
          <a:bodyPr/>
          <a:lstStyle/>
          <a:p>
            <a:r>
              <a:rPr lang="es-PE" dirty="0"/>
              <a:t>El método de proyección elegido fue el de Montecarlo, ya que por no haber datos históricos no se puede hacer uso de otro tipo de método. Montecarlo es ideal por haber un componente de incertidumbre. </a:t>
            </a:r>
          </a:p>
        </p:txBody>
      </p:sp>
    </p:spTree>
    <p:extLst>
      <p:ext uri="{BB962C8B-B14F-4D97-AF65-F5344CB8AC3E}">
        <p14:creationId xmlns:p14="http://schemas.microsoft.com/office/powerpoint/2010/main" val="16693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TotalTime>
  <Words>2327</Words>
  <Application>Microsoft Office PowerPoint</Application>
  <PresentationFormat>Personalizado</PresentationFormat>
  <Paragraphs>328</Paragraphs>
  <Slides>48</Slides>
  <Notes>1</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Horizonte</vt:lpstr>
      <vt:lpstr>PLAN DE NEGOCIO PIZZALEGRO</vt:lpstr>
      <vt:lpstr>INVESTIGACIÓN DE MERCADO</vt:lpstr>
      <vt:lpstr>INVESTIGACIÓN DE MERCADO</vt:lpstr>
      <vt:lpstr>INVESTIGACIÓN DE MERCADO</vt:lpstr>
      <vt:lpstr>INVESTIGACIÓN DE MERCADO</vt:lpstr>
      <vt:lpstr>INVESTIGACIÓN DE MERCADO</vt:lpstr>
      <vt:lpstr>PLAN ESTRATEGICO</vt:lpstr>
      <vt:lpstr>PLAN ESTRATEGICO</vt:lpstr>
      <vt:lpstr>PROYECCIONES DE VENTAS</vt:lpstr>
      <vt:lpstr>ANALISIS DE MERCADO</vt:lpstr>
      <vt:lpstr>Presentación de PowerPoint</vt:lpstr>
      <vt:lpstr>ANALISIS DE LA COMPETENCIA</vt:lpstr>
      <vt:lpstr>ANALISIS DE LA COMPETENCIA</vt:lpstr>
      <vt:lpstr>Análisis de precios</vt:lpstr>
      <vt:lpstr>Presentación de PowerPoint</vt:lpstr>
      <vt:lpstr>EDAD</vt:lpstr>
      <vt:lpstr>Presentación de PowerPoint</vt:lpstr>
      <vt:lpstr>Presentación de PowerPoint</vt:lpstr>
      <vt:lpstr>Presentación de PowerPoint</vt:lpstr>
      <vt:lpstr>Presentación de PowerPoint</vt:lpstr>
      <vt:lpstr>Presentación de PowerPoint</vt:lpstr>
      <vt:lpstr>PLAN ESTRATEGICO</vt:lpstr>
      <vt:lpstr>ESTRATEGIA DE MERCADO</vt:lpstr>
      <vt:lpstr>Presentación de PowerPoint</vt:lpstr>
      <vt:lpstr>Estrategia de distribución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INDICADORES FINANCIEROS</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NEGOCIO TOSCANA PIZZERÍA</dc:title>
  <dc:creator>SENATI</dc:creator>
  <cp:lastModifiedBy>Luffi</cp:lastModifiedBy>
  <cp:revision>21</cp:revision>
  <dcterms:created xsi:type="dcterms:W3CDTF">2016-02-15T05:55:38Z</dcterms:created>
  <dcterms:modified xsi:type="dcterms:W3CDTF">2016-09-04T00:43:51Z</dcterms:modified>
</cp:coreProperties>
</file>