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58" r:id="rId4"/>
    <p:sldId id="262" r:id="rId5"/>
    <p:sldId id="261" r:id="rId6"/>
    <p:sldId id="264" r:id="rId7"/>
    <p:sldId id="259" r:id="rId8"/>
    <p:sldId id="268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  <p:sldId id="282" r:id="rId24"/>
    <p:sldId id="283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60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9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8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7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9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3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1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4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9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9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9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ujcm 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5" y="1062448"/>
            <a:ext cx="653498" cy="8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906256" y="1062448"/>
            <a:ext cx="604710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UNIVERSIDAD JOSÉ CARLOS MARIÁTEGUI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3913" y="1547196"/>
            <a:ext cx="7871792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“FACULTAD DE CIENCIAS JURÍDICAS, EMPRESARIALES Y PEDAGÓGICAS”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357782" y="3115542"/>
            <a:ext cx="4806124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DE NEGOCIO:</a:t>
            </a:r>
          </a:p>
          <a:p>
            <a:pPr algn="ctr"/>
            <a:r>
              <a:rPr lang="es-E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BETZ – EVENTOS &amp; CATERING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350907" y="2106308"/>
            <a:ext cx="2819876" cy="715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CARRERA PROFESIONAL:</a:t>
            </a:r>
          </a:p>
          <a:p>
            <a:pPr algn="ctr"/>
            <a:r>
              <a:rPr lang="es-E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COMERCIAL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768118" y="4494108"/>
            <a:ext cx="3985451" cy="715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RESPONSABLE:</a:t>
            </a:r>
          </a:p>
          <a:p>
            <a:pPr algn="ctr"/>
            <a:r>
              <a:rPr lang="es-E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KELLY BETZIBEL CONDORI MAMANI</a:t>
            </a:r>
          </a:p>
        </p:txBody>
      </p:sp>
    </p:spTree>
    <p:extLst>
      <p:ext uri="{BB962C8B-B14F-4D97-AF65-F5344CB8AC3E}">
        <p14:creationId xmlns:p14="http://schemas.microsoft.com/office/powerpoint/2010/main" val="167052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4898" y="420703"/>
            <a:ext cx="16224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4898" y="1057851"/>
            <a:ext cx="2829749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Edad de los encuestados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t="22276" r="44438" b="32232"/>
          <a:stretch/>
        </p:blipFill>
        <p:spPr bwMode="auto">
          <a:xfrm>
            <a:off x="942484" y="1679893"/>
            <a:ext cx="2314575" cy="2431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8" t="25727" r="38970" b="24074"/>
          <a:stretch/>
        </p:blipFill>
        <p:spPr bwMode="auto">
          <a:xfrm>
            <a:off x="3970564" y="1434877"/>
            <a:ext cx="4229100" cy="3268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84898" y="4703222"/>
            <a:ext cx="771887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dirty="0"/>
              <a:t>El grupo mayoritario de los encuestados oscila entre los 25 a 30 años de edad con el 44,07%, seguido por el de 31 a 35 años con un 14,41% y el 13,56% entre los 51 a 55 años mientras que el 27,97% ocupan el resto de edades de los encuestados. Se puede considerar que la encuesta fue aplicada a personas que son consideradas dentro del grupo objetivo.</a:t>
            </a:r>
          </a:p>
        </p:txBody>
      </p:sp>
    </p:spTree>
    <p:extLst>
      <p:ext uri="{BB962C8B-B14F-4D97-AF65-F5344CB8AC3E}">
        <p14:creationId xmlns:p14="http://schemas.microsoft.com/office/powerpoint/2010/main" val="94150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4898" y="420703"/>
            <a:ext cx="16224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1750" y="1052102"/>
            <a:ext cx="3089115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Género de los encuestados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931229" y="2168327"/>
            <a:ext cx="36576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dirty="0"/>
              <a:t>La encuesta permitió obtener información de ambos géneros, siendo así que el femenino ocupa el 53% de los encuestados frente al 47% de género masculino, de esta manera se confirma que ésta cumple con el mercado que elegimos y los datos obtenidos nos pueden ayudar a complacer a ambos sexos.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4" t="26668" r="37911" b="13094"/>
          <a:stretch/>
        </p:blipFill>
        <p:spPr bwMode="auto">
          <a:xfrm>
            <a:off x="671750" y="1974578"/>
            <a:ext cx="3981450" cy="3605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256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4898" y="420703"/>
            <a:ext cx="16224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1750" y="1052102"/>
            <a:ext cx="3625031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s-PE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¿Utiliza </a:t>
            </a:r>
            <a:r>
              <a:rPr lang="es-PE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servicios de catering?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822372" y="2549327"/>
            <a:ext cx="36576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 smtClean="0"/>
              <a:t>Con </a:t>
            </a:r>
            <a:r>
              <a:rPr lang="es-PE" dirty="0"/>
              <a:t>respecto de la primera pregunta ¿Utiliza el servicio de catering? el 56,59% de los encuestados contestó afirmativamente, mientras que el 43,41% que no los usa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3" t="21022" r="40910" b="17611"/>
          <a:stretch/>
        </p:blipFill>
        <p:spPr bwMode="auto">
          <a:xfrm>
            <a:off x="920523" y="1916078"/>
            <a:ext cx="3107192" cy="364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057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4898" y="420703"/>
            <a:ext cx="16224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1750" y="1052102"/>
            <a:ext cx="4117281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s-PE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PE" sz="2000" b="1" u="sng" dirty="0"/>
              <a:t>¿Dónde prefiere realizar su evento? </a:t>
            </a:r>
            <a:endParaRPr lang="es-PE" sz="2000" u="sng" dirty="0"/>
          </a:p>
        </p:txBody>
      </p:sp>
      <p:sp>
        <p:nvSpPr>
          <p:cNvPr id="2" name="CuadroTexto 1"/>
          <p:cNvSpPr txBox="1"/>
          <p:nvPr/>
        </p:nvSpPr>
        <p:spPr>
          <a:xfrm>
            <a:off x="4822372" y="2549327"/>
            <a:ext cx="36576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/>
              <a:t>Refiriéndose al lugar de preferencia para la celebración de un evento se encuentran: casas de banquetes con el 33,56%, seguido por el domicilio con el 32,19%, los hoteles con el 26,03% y locales con el 8,22%.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23217" r="39675" b="14976"/>
          <a:stretch/>
        </p:blipFill>
        <p:spPr bwMode="auto">
          <a:xfrm>
            <a:off x="832756" y="1815375"/>
            <a:ext cx="3434443" cy="3943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276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3384" y="185718"/>
            <a:ext cx="16224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3384" y="670466"/>
            <a:ext cx="814567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PE" sz="2000" b="1" dirty="0"/>
              <a:t>¿Cuáles son los eventos sociales que usted considera más importantes </a:t>
            </a:r>
            <a:r>
              <a:rPr lang="es-PE" sz="2000" dirty="0"/>
              <a:t>(Enumere del 1 al 10 siendo 1 el de mayor importancia y 10 el menor)</a:t>
            </a:r>
            <a:r>
              <a:rPr lang="es-PE" sz="2000" b="1" dirty="0"/>
              <a:t>, cree que requieran la contratación de servicios profesionales de gastronomía? </a:t>
            </a:r>
            <a:endParaRPr lang="es-PE" sz="2000" dirty="0"/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4" t="27610" r="42145" b="16545"/>
          <a:stretch/>
        </p:blipFill>
        <p:spPr bwMode="auto">
          <a:xfrm>
            <a:off x="543383" y="1828422"/>
            <a:ext cx="3059787" cy="3886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31374" r="32796" b="21565"/>
          <a:stretch/>
        </p:blipFill>
        <p:spPr bwMode="auto">
          <a:xfrm>
            <a:off x="3826329" y="2332673"/>
            <a:ext cx="5067300" cy="3033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519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3384" y="185718"/>
            <a:ext cx="16224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3384" y="670466"/>
            <a:ext cx="814567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PE" sz="2000" b="1" dirty="0"/>
              <a:t>¿Cuáles son los eventos sociales que usted considera más importantes </a:t>
            </a:r>
            <a:r>
              <a:rPr lang="es-PE" sz="2000" dirty="0"/>
              <a:t>(Enumere del 1 al 10 siendo 1 el de mayor importancia y 10 el menor)</a:t>
            </a:r>
            <a:r>
              <a:rPr lang="es-PE" sz="2000" b="1" dirty="0"/>
              <a:t>, cree que requieran la contratación de servicios profesionales de gastronomía? </a:t>
            </a:r>
            <a:endParaRPr lang="es-PE" sz="2000" dirty="0"/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4" t="27610" r="42145" b="16545"/>
          <a:stretch/>
        </p:blipFill>
        <p:spPr bwMode="auto">
          <a:xfrm>
            <a:off x="543383" y="1828422"/>
            <a:ext cx="3059787" cy="3886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31374" r="32796" b="21565"/>
          <a:stretch/>
        </p:blipFill>
        <p:spPr bwMode="auto">
          <a:xfrm>
            <a:off x="3826329" y="2332673"/>
            <a:ext cx="5067300" cy="3033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088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3384" y="185718"/>
            <a:ext cx="16224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3384" y="670466"/>
            <a:ext cx="8145678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s-PE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PE" sz="2000" b="1" u="sng" dirty="0" smtClean="0"/>
              <a:t>¿Qué servicios requieren contratación de asesoría?</a:t>
            </a:r>
            <a:endParaRPr lang="es-PE" sz="2000" u="sng" dirty="0"/>
          </a:p>
        </p:txBody>
      </p:sp>
      <p:pic>
        <p:nvPicPr>
          <p:cNvPr id="10" name="Imagen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1" t="25099" r="39323" b="14976"/>
          <a:stretch/>
        </p:blipFill>
        <p:spPr bwMode="auto">
          <a:xfrm>
            <a:off x="543384" y="1301165"/>
            <a:ext cx="3919759" cy="4113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713514" y="1153886"/>
            <a:ext cx="4103915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/>
              <a:t>En cuanto a los eventos que contratan un asesor son: Bodas con el 23,80% siendo el evento más fuerte en cuanto a la aceptación de la asesoría por la importancia y la magnitud que suelen tener, por lo cual es necesario la asesoría que de cierta forma asegure el éxito del mismo, se busca incluso y se hace realce a las nuevas tendencias. </a:t>
            </a:r>
          </a:p>
          <a:p>
            <a:pPr algn="just"/>
            <a:endParaRPr lang="es-PE" sz="1600" dirty="0" smtClean="0"/>
          </a:p>
          <a:p>
            <a:pPr algn="just"/>
            <a:r>
              <a:rPr lang="es-PE" sz="1600" dirty="0" smtClean="0"/>
              <a:t>El </a:t>
            </a:r>
            <a:r>
              <a:rPr lang="es-PE" sz="1600" dirty="0"/>
              <a:t>resto de eventos sociales ocupan el 19,87% y corresponden a Compromiso 5,68%, Aniversario (cumpleaños) y Confirmación 4,37%, Despedida de Soltera 2,84%, </a:t>
            </a:r>
            <a:r>
              <a:rPr lang="es-PE" sz="1600" dirty="0" err="1"/>
              <a:t>Baby</a:t>
            </a:r>
            <a:r>
              <a:rPr lang="es-PE" sz="1600" dirty="0"/>
              <a:t> </a:t>
            </a:r>
            <a:r>
              <a:rPr lang="es-PE" sz="1600" dirty="0" err="1"/>
              <a:t>Shower</a:t>
            </a:r>
            <a:r>
              <a:rPr lang="es-PE" sz="1600" dirty="0"/>
              <a:t> 2,62% puesto que son actividades que no requieren de ser asesoradas, por lo general se celebran en el hogar y por la organización de familiares. </a:t>
            </a:r>
          </a:p>
        </p:txBody>
      </p:sp>
    </p:spTree>
    <p:extLst>
      <p:ext uri="{BB962C8B-B14F-4D97-AF65-F5344CB8AC3E}">
        <p14:creationId xmlns:p14="http://schemas.microsoft.com/office/powerpoint/2010/main" val="44927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3384" y="185718"/>
            <a:ext cx="16224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3384" y="670466"/>
            <a:ext cx="8145678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s-PE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PE" sz="2000" b="1" u="sng" dirty="0" smtClean="0"/>
              <a:t>¿</a:t>
            </a:r>
            <a:r>
              <a:rPr lang="es-PE" sz="2000" b="1" u="sng" dirty="0"/>
              <a:t>Cuántas personas normalmente son parte de su evento?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7" t="24786" r="37559" b="40703"/>
          <a:stretch/>
        </p:blipFill>
        <p:spPr bwMode="auto">
          <a:xfrm>
            <a:off x="543384" y="1236803"/>
            <a:ext cx="4019550" cy="2056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18196" r="36853" b="41645"/>
          <a:stretch/>
        </p:blipFill>
        <p:spPr bwMode="auto">
          <a:xfrm>
            <a:off x="342449" y="3714978"/>
            <a:ext cx="4295775" cy="2454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924867" y="1934945"/>
            <a:ext cx="3851281" cy="30071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los encuestados el número de invitados radica entre los 100 a 150 en un porcentaje del 34,56%, de 150-200 con el 22,58%, de 50-100 personas con el 22.12%, y en un porcentaje bajo corresponde máximo a 50 personas con el 13,82% y de 200 personas con 6,91%.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6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3384" y="185718"/>
            <a:ext cx="16224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3384" y="670466"/>
            <a:ext cx="8361130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s-PE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PE" sz="2000" b="1" u="sng" dirty="0"/>
              <a:t>¿Qué servicios considera necesarios debe poseer una empresa de catering?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t="20079" r="41792" b="24388"/>
          <a:stretch/>
        </p:blipFill>
        <p:spPr bwMode="auto">
          <a:xfrm>
            <a:off x="645880" y="1532240"/>
            <a:ext cx="3664863" cy="4005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27296" r="30680" b="23760"/>
          <a:stretch/>
        </p:blipFill>
        <p:spPr bwMode="auto">
          <a:xfrm>
            <a:off x="4515530" y="1912846"/>
            <a:ext cx="4269241" cy="2876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777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3384" y="185718"/>
            <a:ext cx="162249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ENCUESTA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3384" y="670466"/>
            <a:ext cx="836113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s-PE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PE" sz="2000" u="sng" dirty="0"/>
              <a:t>¿Le parece interesante la idea de que le brinden asesoría y se encarguen de todos los detalles en la organización de su evento?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3" t="36394" r="39674" b="42899"/>
          <a:stretch/>
        </p:blipFill>
        <p:spPr bwMode="auto">
          <a:xfrm>
            <a:off x="736872" y="1964657"/>
            <a:ext cx="3620770" cy="123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0" t="29492" r="43027" b="33487"/>
          <a:stretch/>
        </p:blipFill>
        <p:spPr bwMode="auto">
          <a:xfrm>
            <a:off x="1275669" y="3622675"/>
            <a:ext cx="2695575" cy="235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359902" y="1964657"/>
            <a:ext cx="3124200" cy="30071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preguntar acerca del interés del proyecto, que es el de dar asesoría y encargarse en la totalidad de los eventos que festejen en nuestras instalaciones existe un 94,07% de aceptación y un rechazo del 5,93%.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3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87394" y="806216"/>
            <a:ext cx="2878930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RESUMEN EJECUTIVO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70788" y="6465585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25074" y="1751033"/>
            <a:ext cx="6803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La idea de crear un Catering dentro de la ciudad de ILO, nace de algunos referentes, </a:t>
            </a:r>
            <a:r>
              <a:rPr lang="es-PE" sz="2000" dirty="0"/>
              <a:t>del </a:t>
            </a:r>
            <a:r>
              <a:rPr lang="es-PE" sz="2000" dirty="0"/>
              <a:t>pedido de los clientes de contar con este servicio para poder atender sus eventos familiares, de trabajo, empresariales, etc</a:t>
            </a:r>
            <a:r>
              <a:rPr lang="es-PE" sz="2000" dirty="0"/>
              <a:t>.</a:t>
            </a:r>
          </a:p>
          <a:p>
            <a:pPr algn="just"/>
            <a:endParaRPr lang="es-PE" sz="2000" dirty="0"/>
          </a:p>
          <a:p>
            <a:pPr algn="just"/>
            <a:r>
              <a:rPr lang="es-PE" sz="2000" dirty="0"/>
              <a:t>En el informe general del plan de negocios, se presenta alternativas en donde se permitirá enfocar las debilidades y fortalezas de la creación de Catering.</a:t>
            </a:r>
          </a:p>
          <a:p>
            <a:pPr algn="just"/>
            <a:endParaRPr lang="es-PE" sz="2000" dirty="0"/>
          </a:p>
        </p:txBody>
      </p:sp>
      <p:pic>
        <p:nvPicPr>
          <p:cNvPr id="6" name="Picture 14" descr="Resultado de imagen para eventos y cat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74" y="4613355"/>
            <a:ext cx="2650802" cy="14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Resultado de imagen para eventos y cat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65" y="4306300"/>
            <a:ext cx="2342780" cy="175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2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60072" y="272804"/>
            <a:ext cx="312124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DE MERCADEO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0072" y="1730828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- Alcanzar un posicionamiento de marca, servicio y empresa con estrategias dirigidas hacia el mercado objetivo.</a:t>
            </a:r>
          </a:p>
          <a:p>
            <a:pPr algn="just"/>
            <a:r>
              <a:rPr lang="es-PE" dirty="0"/>
              <a:t>- Analizar la situación de la empresa a través del análisis situacional y del FODA, para determinar planes de acción a realizar.</a:t>
            </a:r>
          </a:p>
          <a:p>
            <a:pPr algn="just"/>
            <a:r>
              <a:rPr lang="es-PE" dirty="0"/>
              <a:t>- Establecer una propuesta promocional que permita hacer conocer a la empresa en el mercado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10" name="Rectángulo 9"/>
          <p:cNvSpPr/>
          <p:nvPr/>
        </p:nvSpPr>
        <p:spPr>
          <a:xfrm>
            <a:off x="360072" y="1055677"/>
            <a:ext cx="1372619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OBJETIVOS.</a:t>
            </a:r>
            <a:endParaRPr lang="es-ES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25271" y="4284507"/>
            <a:ext cx="1830501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FODA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2" descr="Resultado de imagen para eventos y cat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71" y="3612357"/>
            <a:ext cx="3027401" cy="2267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6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60072" y="272804"/>
            <a:ext cx="312124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DE MERCADEO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27439" r="60811" b="19368"/>
          <a:stretch/>
        </p:blipFill>
        <p:spPr bwMode="auto">
          <a:xfrm>
            <a:off x="599558" y="1230084"/>
            <a:ext cx="3994213" cy="463731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32696" r="61372" b="23930"/>
          <a:stretch/>
        </p:blipFill>
        <p:spPr bwMode="auto">
          <a:xfrm>
            <a:off x="4669971" y="1230084"/>
            <a:ext cx="4060371" cy="3782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2400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34076" y="353780"/>
            <a:ext cx="405361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PROPUESTA DE MERCADEO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55171" y="1621971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PE" dirty="0" smtClean="0"/>
              <a:t>Captar </a:t>
            </a:r>
            <a:r>
              <a:rPr lang="es-PE" dirty="0"/>
              <a:t>clientes y fomentar la celebración de eventos. </a:t>
            </a:r>
            <a:endParaRPr lang="es-PE" dirty="0" smtClean="0"/>
          </a:p>
          <a:p>
            <a:pPr marL="285750" indent="-285750" algn="just">
              <a:buFontTx/>
              <a:buChar char="-"/>
            </a:pPr>
            <a:endParaRPr lang="es-PE" dirty="0"/>
          </a:p>
          <a:p>
            <a:pPr marL="285750" indent="-285750" algn="just">
              <a:buFontTx/>
              <a:buChar char="-"/>
            </a:pPr>
            <a:r>
              <a:rPr lang="es-PE" dirty="0" smtClean="0"/>
              <a:t>Ofrecer </a:t>
            </a:r>
            <a:r>
              <a:rPr lang="es-PE" dirty="0"/>
              <a:t>un producto de calidad donde se ofrezca un servicio personalizado a través de estándares que nos permitan garantizar el servicio. </a:t>
            </a:r>
            <a:endParaRPr lang="es-PE" dirty="0" smtClean="0"/>
          </a:p>
          <a:p>
            <a:pPr marL="285750" indent="-285750" algn="just">
              <a:buFontTx/>
              <a:buChar char="-"/>
            </a:pPr>
            <a:endParaRPr lang="es-PE" dirty="0"/>
          </a:p>
          <a:p>
            <a:pPr marL="285750" indent="-285750" algn="just">
              <a:buFontTx/>
              <a:buChar char="-"/>
            </a:pPr>
            <a:r>
              <a:rPr lang="es-PE" dirty="0" smtClean="0"/>
              <a:t>Alcanzar </a:t>
            </a:r>
            <a:r>
              <a:rPr lang="es-PE" dirty="0"/>
              <a:t>un posicionamiento de marca, producto y empresa atacando el mercado objetivo. </a:t>
            </a:r>
            <a:endParaRPr lang="es-PE" dirty="0" smtClean="0"/>
          </a:p>
          <a:p>
            <a:pPr marL="285750" indent="-285750" algn="just">
              <a:buFontTx/>
              <a:buChar char="-"/>
            </a:pPr>
            <a:endParaRPr lang="es-PE" dirty="0"/>
          </a:p>
          <a:p>
            <a:pPr marL="285750" indent="-285750" algn="just">
              <a:buFontTx/>
              <a:buChar char="-"/>
            </a:pPr>
            <a:r>
              <a:rPr lang="es-PE" dirty="0" smtClean="0"/>
              <a:t>Establecer </a:t>
            </a:r>
            <a:r>
              <a:rPr lang="es-PE" dirty="0"/>
              <a:t>un programa promocional que destaque la necesidad por adquirir los servicios. </a:t>
            </a:r>
            <a:endParaRPr lang="es-PE" dirty="0" smtClean="0"/>
          </a:p>
          <a:p>
            <a:pPr marL="285750" indent="-285750" algn="just">
              <a:buFontTx/>
              <a:buChar char="-"/>
            </a:pPr>
            <a:endParaRPr lang="es-PE" dirty="0"/>
          </a:p>
          <a:p>
            <a:pPr algn="just"/>
            <a:r>
              <a:rPr lang="es-PE" dirty="0"/>
              <a:t>- Negociar con los proveedores de tal manera que garanticen el producto entregado para optimizar el servicio, cumpliendo las normas de la empresa. </a:t>
            </a:r>
          </a:p>
          <a:p>
            <a:pPr algn="just"/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643100" y="1041430"/>
            <a:ext cx="1372619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OBJETIVOS.</a:t>
            </a:r>
            <a:endParaRPr lang="es-ES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393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34076" y="908952"/>
            <a:ext cx="405361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PROPUESTA DE MERCADEO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34076" y="2460171"/>
            <a:ext cx="368755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400" b="1" dirty="0" smtClean="0"/>
              <a:t>Estrategia </a:t>
            </a:r>
            <a:r>
              <a:rPr lang="es-PE" sz="2400" b="1" dirty="0"/>
              <a:t>Genérica </a:t>
            </a:r>
            <a:endParaRPr lang="es-PE" sz="2400" dirty="0"/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400" b="1" dirty="0" smtClean="0"/>
              <a:t>Liderazgo </a:t>
            </a:r>
            <a:r>
              <a:rPr lang="es-PE" sz="2400" b="1" dirty="0"/>
              <a:t>en </a:t>
            </a:r>
            <a:r>
              <a:rPr lang="es-PE" sz="2400" b="1" dirty="0" smtClean="0"/>
              <a:t>Costos</a:t>
            </a:r>
            <a:r>
              <a:rPr lang="es-PE" sz="2400" dirty="0" smtClean="0"/>
              <a:t> </a:t>
            </a:r>
            <a:endParaRPr lang="es-PE" sz="2400" dirty="0"/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400" b="1" dirty="0" smtClean="0"/>
              <a:t>Diferenciación </a:t>
            </a:r>
            <a:endParaRPr lang="es-PE" sz="2400" dirty="0"/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400" b="1" dirty="0" smtClean="0"/>
              <a:t>Concentración </a:t>
            </a:r>
            <a:r>
              <a:rPr lang="es-PE" sz="2400" b="1" dirty="0"/>
              <a:t>o enfoque </a:t>
            </a:r>
            <a:endParaRPr lang="es-PE" sz="2400" dirty="0"/>
          </a:p>
        </p:txBody>
      </p:sp>
      <p:sp>
        <p:nvSpPr>
          <p:cNvPr id="7" name="Rectángulo 6"/>
          <p:cNvSpPr/>
          <p:nvPr/>
        </p:nvSpPr>
        <p:spPr>
          <a:xfrm>
            <a:off x="634076" y="1967022"/>
            <a:ext cx="4331570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ESTRATEGIAS DEL PLAN DE MERCADEO</a:t>
            </a:r>
            <a:endParaRPr lang="es-ES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65646" y="3080657"/>
            <a:ext cx="4572000" cy="11605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P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Celebración 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fiestas </a:t>
            </a:r>
            <a:r>
              <a:rPr lang="es-P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temáticas</a:t>
            </a:r>
            <a:endParaRPr lang="es-PE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P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 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 o vuelta al </a:t>
            </a:r>
            <a:r>
              <a:rPr lang="es-P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endParaRPr lang="es-PE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P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Rescate 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tradiciones </a:t>
            </a:r>
            <a:r>
              <a:rPr lang="es-P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ancestrales 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3058886" y="3320143"/>
            <a:ext cx="1741714" cy="340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3058886" y="3660912"/>
            <a:ext cx="17417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058886" y="3660912"/>
            <a:ext cx="1741714" cy="376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04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43100" y="353167"/>
            <a:ext cx="405361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PROPUESTA DE MERCADEO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55171" y="1621971"/>
            <a:ext cx="7772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Son las diversas estrategias aplicadas a las </a:t>
            </a:r>
            <a:r>
              <a:rPr lang="es-PE" dirty="0" smtClean="0"/>
              <a:t>5p’s </a:t>
            </a:r>
            <a:r>
              <a:rPr lang="es-PE" dirty="0"/>
              <a:t>de mercado</a:t>
            </a:r>
            <a:r>
              <a:rPr lang="es-PE" dirty="0" smtClean="0"/>
              <a:t>.</a:t>
            </a:r>
          </a:p>
          <a:p>
            <a:r>
              <a:rPr lang="es-PE" dirty="0" smtClean="0"/>
              <a:t> </a:t>
            </a:r>
            <a:endParaRPr lang="es-PE" dirty="0"/>
          </a:p>
          <a:p>
            <a:pPr marL="342900" indent="-342900">
              <a:buFontTx/>
              <a:buChar char="-"/>
            </a:pPr>
            <a:r>
              <a:rPr lang="es-PE" sz="2000" b="1" dirty="0" smtClean="0"/>
              <a:t>PRODUCTO. </a:t>
            </a:r>
            <a:r>
              <a:rPr lang="es-PE" dirty="0" smtClean="0"/>
              <a:t>Marca, garantía.</a:t>
            </a:r>
          </a:p>
          <a:p>
            <a:pPr marL="342900" indent="-342900">
              <a:buFontTx/>
              <a:buChar char="-"/>
            </a:pPr>
            <a:r>
              <a:rPr lang="es-PE" sz="2000" b="1" dirty="0" smtClean="0"/>
              <a:t>PROMOCIÓN. </a:t>
            </a:r>
            <a:r>
              <a:rPr lang="es-PE" dirty="0"/>
              <a:t>Promociones de </a:t>
            </a:r>
            <a:r>
              <a:rPr lang="es-PE" dirty="0" smtClean="0"/>
              <a:t>ventas, técnica </a:t>
            </a:r>
            <a:r>
              <a:rPr lang="es-PE" dirty="0"/>
              <a:t>de </a:t>
            </a:r>
            <a:r>
              <a:rPr lang="es-PE" dirty="0" smtClean="0"/>
              <a:t>ventas, relaciones </a:t>
            </a:r>
            <a:r>
              <a:rPr lang="es-PE" dirty="0"/>
              <a:t>públicas </a:t>
            </a:r>
            <a:endParaRPr lang="es-PE" dirty="0"/>
          </a:p>
          <a:p>
            <a:pPr marL="342900" indent="-342900">
              <a:buFontTx/>
              <a:buChar char="-"/>
            </a:pPr>
            <a:r>
              <a:rPr lang="es-PE" sz="2000" b="1" dirty="0" smtClean="0"/>
              <a:t>PUBLICIDAD. </a:t>
            </a:r>
            <a:r>
              <a:rPr lang="es-PE" dirty="0"/>
              <a:t>Elección de los medios secundarios </a:t>
            </a:r>
            <a:r>
              <a:rPr lang="es-PE" dirty="0" smtClean="0"/>
              <a:t>escritos, medios </a:t>
            </a:r>
            <a:r>
              <a:rPr lang="es-PE" dirty="0"/>
              <a:t>auxiliares </a:t>
            </a:r>
            <a:endParaRPr lang="es-PE" dirty="0" smtClean="0"/>
          </a:p>
          <a:p>
            <a:pPr marL="342900" indent="-342900">
              <a:buFontTx/>
              <a:buChar char="-"/>
            </a:pPr>
            <a:r>
              <a:rPr lang="es-PE" sz="2000" b="1" dirty="0" smtClean="0"/>
              <a:t>PRECIO. </a:t>
            </a:r>
            <a:r>
              <a:rPr lang="es-PE" dirty="0" smtClean="0"/>
              <a:t>Paquetes promocionales.</a:t>
            </a:r>
          </a:p>
          <a:p>
            <a:pPr marL="342900" indent="-342900">
              <a:buFontTx/>
              <a:buChar char="-"/>
            </a:pPr>
            <a:r>
              <a:rPr lang="es-PE" sz="2000" b="1" dirty="0" smtClean="0"/>
              <a:t>PLAZA, CANALES DE DISTRIBUCIÓN. </a:t>
            </a:r>
            <a:r>
              <a:rPr lang="es-PE" dirty="0" smtClean="0"/>
              <a:t>Punto de venta, políticas.</a:t>
            </a:r>
          </a:p>
          <a:p>
            <a:pPr algn="just"/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643100" y="1041430"/>
            <a:ext cx="2214581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MIX DE MERCADEO</a:t>
            </a:r>
            <a:endParaRPr lang="es-ES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6" descr="Resultado de imagen para eventos y cat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50" y="4155990"/>
            <a:ext cx="2963621" cy="1978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38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47245" y="2172678"/>
            <a:ext cx="6530634" cy="1733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6480"/>
              </a:lnSpc>
            </a:pPr>
            <a:r>
              <a:rPr lang="es-E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FINANCIERO</a:t>
            </a:r>
          </a:p>
          <a:p>
            <a:pPr algn="ctr">
              <a:lnSpc>
                <a:spcPts val="6480"/>
              </a:lnSpc>
            </a:pPr>
            <a:r>
              <a:rPr lang="es-E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endParaRPr lang="es-E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30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ECHON AL HORNO CON P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45" y="2677856"/>
            <a:ext cx="305752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74561" y="634885"/>
            <a:ext cx="266778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I. IDEA DE NEGOCIO</a:t>
            </a:r>
            <a:endParaRPr lang="es-ES" sz="2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64028" y="1469572"/>
            <a:ext cx="7173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El plan de negocios, es un instrumento de planificación para orientar la toma de decisiones sobre como iniciar, mejorar o expandir un negocio, gracias a una evaluación coherente de sus principales componentes</a:t>
            </a:r>
            <a:r>
              <a:rPr lang="es-PE" dirty="0" smtClean="0"/>
              <a:t>.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Gracias al plan de negocios se pueden realizar predicciones racionales con el fin de preparar a la organización y optimizar el uso de recursos para generar el mayor valor posible. Debemos lograr en el plan una visión clara acerca de: perspectivas, competencias, productos o servicios, tipos de competencias, productos, servicio que se ofrece, rentabilidad, etc</a:t>
            </a:r>
            <a:r>
              <a:rPr lang="es-PE" dirty="0" smtClean="0"/>
              <a:t>.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No existen suficientes establecimientos en donde el cliente pueda escoger: alimentos variados, creativos, precio justo, etc., para que se brinden en los compromisos sociales. </a:t>
            </a:r>
            <a:endParaRPr lang="es-PE" dirty="0" smtClean="0"/>
          </a:p>
          <a:p>
            <a:pPr algn="just"/>
            <a:endParaRPr lang="es-PE" dirty="0"/>
          </a:p>
          <a:p>
            <a:pPr algn="just"/>
            <a:r>
              <a:rPr lang="es-PE" dirty="0"/>
              <a:t>Por ello se propone crear un espacio gastronómico con el nombre  “</a:t>
            </a:r>
            <a:r>
              <a:rPr lang="es-PE" dirty="0" err="1"/>
              <a:t>Betz</a:t>
            </a:r>
            <a:r>
              <a:rPr lang="es-PE" dirty="0"/>
              <a:t>-Eventos y Catering” que sea élite en la venta de alimentos</a:t>
            </a:r>
            <a:r>
              <a:rPr lang="es-PE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858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1619" y="613115"/>
            <a:ext cx="1680205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UBICACIÓN:</a:t>
            </a:r>
            <a:endParaRPr lang="es-ES" sz="24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1619" y="1360715"/>
            <a:ext cx="593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Puerto de </a:t>
            </a:r>
            <a:r>
              <a:rPr lang="es-PE" dirty="0" err="1" smtClean="0"/>
              <a:t>Ilo</a:t>
            </a:r>
            <a:r>
              <a:rPr lang="es-PE" dirty="0" smtClean="0"/>
              <a:t> – Av. Mariano Lino </a:t>
            </a:r>
            <a:r>
              <a:rPr lang="es-PE" dirty="0" err="1" smtClean="0"/>
              <a:t>Urquieta</a:t>
            </a:r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2858" t="20949" r="20446" b="11923"/>
          <a:stretch/>
        </p:blipFill>
        <p:spPr>
          <a:xfrm>
            <a:off x="2277006" y="2118912"/>
            <a:ext cx="4678965" cy="3462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575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6171" y="689789"/>
            <a:ext cx="399628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SERVICIOS DE LA EMPRESA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36171" y="1545771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Los </a:t>
            </a:r>
            <a:r>
              <a:rPr lang="es-PE" dirty="0"/>
              <a:t>prestadores de servicio de catering se dirigen hacia a la atención de las necesidades del cliente, sin perder de vista que a este servicio se podría incluir las recomendaciones de</a:t>
            </a:r>
            <a:r>
              <a:rPr lang="es-PE" dirty="0" smtClean="0"/>
              <a:t>: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- Sugerencia de locales para la celebración del evento.</a:t>
            </a:r>
          </a:p>
          <a:p>
            <a:pPr algn="just"/>
            <a:r>
              <a:rPr lang="es-PE" dirty="0"/>
              <a:t>- Alquiler y contratación de servicios adicionales como: carpas, tarimas, medios audiovisuales, mobiliario, vajilla, cristalería, mantelería entre otros</a:t>
            </a:r>
            <a:r>
              <a:rPr lang="es-PE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1419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2425" y="431589"/>
            <a:ext cx="247298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SEGMENTACIÓN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2425" y="1602292"/>
            <a:ext cx="377894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/>
              <a:t>- País: Población del PERU</a:t>
            </a:r>
          </a:p>
          <a:p>
            <a:r>
              <a:rPr lang="es-PE" dirty="0"/>
              <a:t>- Región: Población de la región Costa</a:t>
            </a:r>
          </a:p>
          <a:p>
            <a:r>
              <a:rPr lang="es-PE" dirty="0"/>
              <a:t>- Provincia: Población de ILO</a:t>
            </a:r>
          </a:p>
          <a:p>
            <a:r>
              <a:rPr lang="es-PE" dirty="0"/>
              <a:t>- Ciudad: Población del Distrito de ILO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9493" y="1262586"/>
            <a:ext cx="1394484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GEOGRÁFICA</a:t>
            </a:r>
            <a:endParaRPr lang="es-E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9493" y="3606999"/>
            <a:ext cx="3206455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SEGMENTACIÓN DEMOGRÁFICA</a:t>
            </a:r>
            <a:endParaRPr lang="es-E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9493" y="3953248"/>
            <a:ext cx="73914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/>
              <a:t>- Edad: Personas desde los 25 años.</a:t>
            </a:r>
          </a:p>
          <a:p>
            <a:r>
              <a:rPr lang="es-PE" dirty="0"/>
              <a:t>- Sexo: Masculino y femenino.</a:t>
            </a:r>
          </a:p>
          <a:p>
            <a:r>
              <a:rPr lang="es-PE" dirty="0"/>
              <a:t>- Ingreso: Desde los S/. 500 para arriba</a:t>
            </a:r>
          </a:p>
          <a:p>
            <a:r>
              <a:rPr lang="es-PE" dirty="0"/>
              <a:t>- Educación: Nivel superior.</a:t>
            </a:r>
          </a:p>
          <a:p>
            <a:r>
              <a:rPr lang="es-PE" dirty="0"/>
              <a:t>- Nivel socio-económico Medio alto y que posean una fuente de ingresos.</a:t>
            </a:r>
          </a:p>
          <a:p>
            <a:r>
              <a:rPr lang="es-PE" dirty="0"/>
              <a:t>- Estado civil Casado, soltero, divorciado, unión libre.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59902" y="1256043"/>
            <a:ext cx="1552284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PSICOGRÁFICA</a:t>
            </a:r>
            <a:endParaRPr lang="es-E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22713" y="1602291"/>
            <a:ext cx="3778946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/>
              <a:t>- Persona extrovertida.</a:t>
            </a:r>
          </a:p>
          <a:p>
            <a:r>
              <a:rPr lang="es-PE" dirty="0"/>
              <a:t>- Dispuesta a probar cosas nuevas y romper esquemas.</a:t>
            </a:r>
          </a:p>
          <a:p>
            <a:r>
              <a:rPr lang="es-PE" dirty="0"/>
              <a:t>- Gusta del buen comer y beber.</a:t>
            </a:r>
          </a:p>
          <a:p>
            <a:r>
              <a:rPr lang="es-PE" dirty="0"/>
              <a:t>- Posee gustos y preferencias propios.</a:t>
            </a:r>
          </a:p>
          <a:p>
            <a:r>
              <a:rPr lang="es-PE" dirty="0"/>
              <a:t>- Es seguro de si mismo.</a:t>
            </a:r>
          </a:p>
          <a:p>
            <a:r>
              <a:rPr lang="es-PE" dirty="0"/>
              <a:t>- Tiene poder y disposición de gasto</a:t>
            </a:r>
          </a:p>
        </p:txBody>
      </p:sp>
    </p:spTree>
    <p:extLst>
      <p:ext uri="{BB962C8B-B14F-4D97-AF65-F5344CB8AC3E}">
        <p14:creationId xmlns:p14="http://schemas.microsoft.com/office/powerpoint/2010/main" val="34755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02462" y="647175"/>
            <a:ext cx="583281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DE LA COMPETENCIA DIRECTA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02461" y="1434111"/>
            <a:ext cx="7320309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P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sectorizar a los establecimientos, de acuerdo a la localización planeada, se considera como competencia directa a: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P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ook Antiqua" panose="02040602050305030304" pitchFamily="18" charset="0"/>
              </a:rPr>
              <a:t>Tacahuay</a:t>
            </a:r>
            <a:endParaRPr lang="es-PE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Book Antiqua" panose="0204060205030503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ook Antiqua" panose="02040602050305030304" pitchFamily="18" charset="0"/>
              </a:rPr>
              <a:t>Calienta Negros</a:t>
            </a:r>
            <a:endParaRPr lang="es-PE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Book Antiqua" panose="0204060205030503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ook Antiqua" panose="02040602050305030304" pitchFamily="18" charset="0"/>
              </a:rPr>
              <a:t>La </a:t>
            </a:r>
            <a:r>
              <a:rPr lang="es-PE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ook Antiqua" panose="02040602050305030304" pitchFamily="18" charset="0"/>
              </a:rPr>
              <a:t>Pascana</a:t>
            </a:r>
          </a:p>
        </p:txBody>
      </p:sp>
      <p:pic>
        <p:nvPicPr>
          <p:cNvPr id="2050" name="Picture 2" descr="Resultado de imagen para calienta negros il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 b="11991"/>
          <a:stretch/>
        </p:blipFill>
        <p:spPr bwMode="auto">
          <a:xfrm>
            <a:off x="626261" y="4158344"/>
            <a:ext cx="2816504" cy="15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la pascana i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27" y="4236327"/>
            <a:ext cx="2518658" cy="14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tacahuay i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07" y="4008715"/>
            <a:ext cx="2614947" cy="173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4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60397" y="1393371"/>
            <a:ext cx="75271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La oferta </a:t>
            </a:r>
            <a:r>
              <a:rPr lang="es-PE" dirty="0" smtClean="0"/>
              <a:t>ofrece distintas sugerencias que incluyen:</a:t>
            </a:r>
          </a:p>
          <a:p>
            <a:endParaRPr lang="es-PE" dirty="0"/>
          </a:p>
          <a:p>
            <a:r>
              <a:rPr lang="es-PE" dirty="0"/>
              <a:t>- Uso exclusivo de nuestro salón sin costo adicional por 6 horas.</a:t>
            </a:r>
          </a:p>
          <a:p>
            <a:r>
              <a:rPr lang="es-PE" dirty="0"/>
              <a:t>- Menú servido a la mesa.</a:t>
            </a:r>
          </a:p>
          <a:p>
            <a:r>
              <a:rPr lang="es-PE" dirty="0"/>
              <a:t>- Mesas redondas, sillas con forros y lazos.</a:t>
            </a:r>
          </a:p>
          <a:p>
            <a:r>
              <a:rPr lang="es-PE" dirty="0"/>
              <a:t>- Elegante mantelería (mantel, cubre mantel, servilletas) de acuerdo al color escogido.</a:t>
            </a:r>
          </a:p>
          <a:p>
            <a:r>
              <a:rPr lang="es-PE" dirty="0"/>
              <a:t>- Vajilla, cristalería, cubertería.</a:t>
            </a:r>
          </a:p>
          <a:p>
            <a:r>
              <a:rPr lang="es-PE" dirty="0"/>
              <a:t>- Descorche.</a:t>
            </a:r>
          </a:p>
          <a:p>
            <a:r>
              <a:rPr lang="es-PE" dirty="0"/>
              <a:t>- Arreglos con flores naturales (centros de mesa).</a:t>
            </a:r>
          </a:p>
          <a:p>
            <a:r>
              <a:rPr lang="es-PE" dirty="0"/>
              <a:t>- Servicio profesional de meseros y personal de cocina.</a:t>
            </a:r>
          </a:p>
          <a:p>
            <a:r>
              <a:rPr lang="es-PE" dirty="0"/>
              <a:t>- Mesa, cuchillo y paleta especialmente decorada para el pastel.</a:t>
            </a:r>
          </a:p>
          <a:p>
            <a:r>
              <a:rPr lang="es-PE" dirty="0"/>
              <a:t>- Alfombra roja desde el ingreso.</a:t>
            </a:r>
          </a:p>
          <a:p>
            <a:r>
              <a:rPr lang="es-PE" dirty="0"/>
              <a:t>- Guardia para seguridad de los vehículos.</a:t>
            </a:r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662425" y="483889"/>
            <a:ext cx="583281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DE LA COMPETENCIA DIRECTA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10" descr="Resultado de imagen para eventos y cat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73" y="4785828"/>
            <a:ext cx="2192320" cy="14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9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9347" y="702047"/>
            <a:ext cx="3458576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7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ESTUDIO DE MERCADO</a:t>
            </a:r>
            <a:endParaRPr lang="es-ES" sz="27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59902" y="6420151"/>
            <a:ext cx="377321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“BETZ – EVENTOS &amp; CATERING”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89347" y="1948542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Conocer la opinión de los consumidores, su perfil, gustos, preferencias y necesidades para determinar las características y especificaciones del servicio de banquetes en relación a la demanda y teniendo en cuenta a la competencia.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89347" y="1602293"/>
            <a:ext cx="201914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 GENERAL</a:t>
            </a:r>
            <a:endParaRPr lang="es-E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72876" y="3411057"/>
            <a:ext cx="2422203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 ESPECÍFICOS</a:t>
            </a:r>
            <a:endParaRPr lang="es-ES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2876" y="3910618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dirty="0" smtClean="0"/>
              <a:t>Medir </a:t>
            </a:r>
            <a:r>
              <a:rPr lang="es-PE" dirty="0"/>
              <a:t>la factibilidad del mercado, es decir la cantidad de posibles </a:t>
            </a:r>
            <a:r>
              <a:rPr lang="es-PE" dirty="0" smtClean="0"/>
              <a:t>consumidores</a:t>
            </a:r>
          </a:p>
          <a:p>
            <a:pPr marL="285750" indent="-285750">
              <a:buFontTx/>
              <a:buChar char="-"/>
            </a:pPr>
            <a:r>
              <a:rPr lang="es-PE" dirty="0" smtClean="0"/>
              <a:t>Establecer </a:t>
            </a:r>
            <a:r>
              <a:rPr lang="es-PE" dirty="0"/>
              <a:t>los segmentos de mercado para enfocar las </a:t>
            </a:r>
            <a:r>
              <a:rPr lang="es-PE" dirty="0" smtClean="0"/>
              <a:t>estrategias.</a:t>
            </a:r>
          </a:p>
          <a:p>
            <a:pPr marL="285750" indent="-285750">
              <a:buFontTx/>
              <a:buChar char="-"/>
            </a:pPr>
            <a:r>
              <a:rPr lang="es-PE" dirty="0" smtClean="0"/>
              <a:t>Determinar </a:t>
            </a:r>
            <a:r>
              <a:rPr lang="es-PE" dirty="0"/>
              <a:t>el poder de gasto de los clientes potenciales y la aceptación del producto</a:t>
            </a:r>
            <a:r>
              <a:rPr lang="es-P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4473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317</TotalTime>
  <Words>1728</Words>
  <Application>Microsoft Office PowerPoint</Application>
  <PresentationFormat>Presentación en pantalla (4:3)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Times New Roman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TRANSERVI003</dc:creator>
  <cp:lastModifiedBy>casa-kelly</cp:lastModifiedBy>
  <cp:revision>24</cp:revision>
  <dcterms:created xsi:type="dcterms:W3CDTF">2016-09-10T15:43:46Z</dcterms:created>
  <dcterms:modified xsi:type="dcterms:W3CDTF">2016-09-11T05:05:49Z</dcterms:modified>
</cp:coreProperties>
</file>