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4" d="100"/>
          <a:sy n="74" d="100"/>
        </p:scale>
        <p:origin x="3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E:\UJCM\TESIS%20QUE%20PREPARO\CONSULTORIA%20ISO\RESULTADOS%20ENCU%20ISO.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Hoja1!$A$77:$A$80</c:f>
              <c:strCache>
                <c:ptCount val="4"/>
                <c:pt idx="0">
                  <c:v>PESQUERIA</c:v>
                </c:pt>
                <c:pt idx="1">
                  <c:v>SERVICIOS GENERALES</c:v>
                </c:pt>
                <c:pt idx="2">
                  <c:v>DISEÑO DE CONSTRUCCION</c:v>
                </c:pt>
                <c:pt idx="3">
                  <c:v>SOLDADURA</c:v>
                </c:pt>
              </c:strCache>
            </c:strRef>
          </c:cat>
          <c:val>
            <c:numRef>
              <c:f>Hoja1!$B$77:$B$80</c:f>
              <c:numCache>
                <c:formatCode>General</c:formatCode>
                <c:ptCount val="4"/>
                <c:pt idx="0">
                  <c:v>1</c:v>
                </c:pt>
                <c:pt idx="1">
                  <c:v>2</c:v>
                </c:pt>
                <c:pt idx="2">
                  <c:v>1</c:v>
                </c:pt>
                <c:pt idx="3">
                  <c:v>1</c:v>
                </c:pt>
              </c:numCache>
            </c:numRef>
          </c:val>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13956439750502295"/>
          <c:y val="0.92462019360130232"/>
          <c:w val="0.73262991071290795"/>
          <c:h val="5.5608155987423982E-2"/>
        </c:manualLayout>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MX"/>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2304C0-0D3F-4533-BF2D-694A29C26FB2}" type="doc">
      <dgm:prSet loTypeId="urn:microsoft.com/office/officeart/2005/8/layout/bProcess2" loCatId="process" qsTypeId="urn:microsoft.com/office/officeart/2005/8/quickstyle/3d3" qsCatId="3D" csTypeId="urn:microsoft.com/office/officeart/2005/8/colors/colorful4" csCatId="colorful" phldr="1"/>
      <dgm:spPr/>
      <dgm:t>
        <a:bodyPr/>
        <a:lstStyle/>
        <a:p>
          <a:endParaRPr lang="es-MX"/>
        </a:p>
      </dgm:t>
    </dgm:pt>
    <dgm:pt modelId="{F20B7B13-319E-4C33-AFDB-2848D1A1221A}">
      <dgm:prSet phldrT="[Texto]" custT="1"/>
      <dgm:spPr/>
      <dgm:t>
        <a:bodyPr/>
        <a:lstStyle/>
        <a:p>
          <a:r>
            <a:rPr lang="es-MX" sz="1200" b="1" dirty="0" smtClean="0">
              <a:solidFill>
                <a:schemeClr val="tx1"/>
              </a:solidFill>
              <a:effectLst/>
              <a:latin typeface="Arial Narrow" panose="020B0606020202030204" pitchFamily="34" charset="0"/>
            </a:rPr>
            <a:t>Las grandes empresas exigen certificaciones.</a:t>
          </a:r>
          <a:endParaRPr lang="es-MX" sz="1200" b="1" dirty="0">
            <a:solidFill>
              <a:schemeClr val="tx1"/>
            </a:solidFill>
            <a:effectLst/>
            <a:latin typeface="Arial Narrow" panose="020B0606020202030204" pitchFamily="34" charset="0"/>
          </a:endParaRPr>
        </a:p>
      </dgm:t>
    </dgm:pt>
    <dgm:pt modelId="{1F0451A9-F43B-4C44-823A-3BA47CD889ED}" type="parTrans" cxnId="{5978949E-CEA3-471E-BBC1-18343123EEB5}">
      <dgm:prSet/>
      <dgm:spPr/>
      <dgm:t>
        <a:bodyPr/>
        <a:lstStyle/>
        <a:p>
          <a:endParaRPr lang="es-MX" sz="3600" b="1">
            <a:solidFill>
              <a:schemeClr val="tx1"/>
            </a:solidFill>
            <a:effectLst/>
            <a:latin typeface="Arial Narrow" panose="020B0606020202030204" pitchFamily="34" charset="0"/>
          </a:endParaRPr>
        </a:p>
      </dgm:t>
    </dgm:pt>
    <dgm:pt modelId="{954F30BD-4E85-4DD7-A173-D2C1640A0DB7}" type="sibTrans" cxnId="{5978949E-CEA3-471E-BBC1-18343123EEB5}">
      <dgm:prSet/>
      <dgm:spPr/>
      <dgm:t>
        <a:bodyPr/>
        <a:lstStyle/>
        <a:p>
          <a:endParaRPr lang="es-MX" sz="3600" b="1">
            <a:solidFill>
              <a:schemeClr val="tx1"/>
            </a:solidFill>
            <a:effectLst/>
            <a:latin typeface="Arial Narrow" panose="020B0606020202030204" pitchFamily="34" charset="0"/>
          </a:endParaRPr>
        </a:p>
      </dgm:t>
    </dgm:pt>
    <dgm:pt modelId="{3C6A8B33-779E-41AF-806C-30CA02E5768C}">
      <dgm:prSet phldrT="[Texto]" custT="1"/>
      <dgm:spPr/>
      <dgm:t>
        <a:bodyPr/>
        <a:lstStyle/>
        <a:p>
          <a:r>
            <a:rPr lang="es-MX" sz="1200" b="1" dirty="0" smtClean="0">
              <a:solidFill>
                <a:schemeClr val="tx1"/>
              </a:solidFill>
              <a:effectLst/>
              <a:latin typeface="Arial Narrow" panose="020B0606020202030204" pitchFamily="34" charset="0"/>
            </a:rPr>
            <a:t>CAUSAS</a:t>
          </a:r>
          <a:endParaRPr lang="es-MX" sz="2000" b="1" dirty="0">
            <a:solidFill>
              <a:schemeClr val="tx1"/>
            </a:solidFill>
            <a:effectLst/>
            <a:latin typeface="Arial Narrow" panose="020B0606020202030204" pitchFamily="34" charset="0"/>
          </a:endParaRPr>
        </a:p>
      </dgm:t>
    </dgm:pt>
    <dgm:pt modelId="{D311F78F-CDA0-4CCD-945B-F1BEA1D7C174}" type="parTrans" cxnId="{F1739710-3869-4301-BBE7-4F81B11B5ADF}">
      <dgm:prSet/>
      <dgm:spPr/>
      <dgm:t>
        <a:bodyPr/>
        <a:lstStyle/>
        <a:p>
          <a:endParaRPr lang="es-MX" sz="3600" b="1">
            <a:solidFill>
              <a:schemeClr val="tx1"/>
            </a:solidFill>
            <a:effectLst/>
            <a:latin typeface="Arial Narrow" panose="020B0606020202030204" pitchFamily="34" charset="0"/>
          </a:endParaRPr>
        </a:p>
      </dgm:t>
    </dgm:pt>
    <dgm:pt modelId="{F8D9D166-8663-43E5-B4A6-DE7BF9BF5DBE}" type="sibTrans" cxnId="{F1739710-3869-4301-BBE7-4F81B11B5ADF}">
      <dgm:prSet/>
      <dgm:spPr/>
      <dgm:t>
        <a:bodyPr/>
        <a:lstStyle/>
        <a:p>
          <a:endParaRPr lang="es-MX" sz="3600" b="1">
            <a:solidFill>
              <a:schemeClr val="tx1"/>
            </a:solidFill>
            <a:effectLst/>
            <a:latin typeface="Arial Narrow" panose="020B0606020202030204" pitchFamily="34" charset="0"/>
          </a:endParaRPr>
        </a:p>
      </dgm:t>
    </dgm:pt>
    <dgm:pt modelId="{5AFEB988-85D1-4954-9259-1D0229B39841}">
      <dgm:prSet phldrT="[Texto]" custT="1"/>
      <dgm:spPr/>
      <dgm:t>
        <a:bodyPr/>
        <a:lstStyle/>
        <a:p>
          <a:r>
            <a:rPr lang="es-MX" sz="1200" b="1" dirty="0" smtClean="0">
              <a:solidFill>
                <a:schemeClr val="tx1"/>
              </a:solidFill>
              <a:effectLst/>
              <a:latin typeface="Arial Narrow" panose="020B0606020202030204" pitchFamily="34" charset="0"/>
            </a:rPr>
            <a:t>La pequeña y mediana empresa necesita certificarse u Homologarse</a:t>
          </a:r>
          <a:endParaRPr lang="es-MX" sz="1200" b="1" dirty="0">
            <a:solidFill>
              <a:schemeClr val="tx1"/>
            </a:solidFill>
            <a:effectLst/>
            <a:latin typeface="Arial Narrow" panose="020B0606020202030204" pitchFamily="34" charset="0"/>
          </a:endParaRPr>
        </a:p>
      </dgm:t>
    </dgm:pt>
    <dgm:pt modelId="{EF9DA867-FD8D-46E2-8571-3BA5C29798DA}" type="parTrans" cxnId="{A1B8B6B0-6786-4528-A60F-8EC730C6AF28}">
      <dgm:prSet/>
      <dgm:spPr/>
      <dgm:t>
        <a:bodyPr/>
        <a:lstStyle/>
        <a:p>
          <a:endParaRPr lang="es-MX" sz="3600" b="1">
            <a:solidFill>
              <a:schemeClr val="tx1"/>
            </a:solidFill>
            <a:effectLst/>
            <a:latin typeface="Arial Narrow" panose="020B0606020202030204" pitchFamily="34" charset="0"/>
          </a:endParaRPr>
        </a:p>
      </dgm:t>
    </dgm:pt>
    <dgm:pt modelId="{D67924F0-375B-4707-A3A0-5EFBFB8CFA54}" type="sibTrans" cxnId="{A1B8B6B0-6786-4528-A60F-8EC730C6AF28}">
      <dgm:prSet/>
      <dgm:spPr/>
      <dgm:t>
        <a:bodyPr/>
        <a:lstStyle/>
        <a:p>
          <a:endParaRPr lang="es-MX" sz="3600" b="1">
            <a:solidFill>
              <a:schemeClr val="tx1"/>
            </a:solidFill>
            <a:effectLst/>
            <a:latin typeface="Arial Narrow" panose="020B0606020202030204" pitchFamily="34" charset="0"/>
          </a:endParaRPr>
        </a:p>
      </dgm:t>
    </dgm:pt>
    <dgm:pt modelId="{79D1B630-E618-4AB6-AC17-56DBF8B69F3C}">
      <dgm:prSet phldrT="[Texto]" custT="1"/>
      <dgm:spPr/>
      <dgm:t>
        <a:bodyPr/>
        <a:lstStyle/>
        <a:p>
          <a:r>
            <a:rPr lang="es-MX" sz="1200" b="1" dirty="0" smtClean="0">
              <a:solidFill>
                <a:schemeClr val="tx1"/>
              </a:solidFill>
              <a:effectLst/>
              <a:latin typeface="Arial Narrow" panose="020B0606020202030204" pitchFamily="34" charset="0"/>
            </a:rPr>
            <a:t>Contratar a una Empresa Consultora externa genera una mayo inversión.</a:t>
          </a:r>
          <a:endParaRPr lang="es-MX" sz="1200" b="1" dirty="0">
            <a:solidFill>
              <a:schemeClr val="tx1"/>
            </a:solidFill>
            <a:effectLst/>
            <a:latin typeface="Arial Narrow" panose="020B0606020202030204" pitchFamily="34" charset="0"/>
          </a:endParaRPr>
        </a:p>
      </dgm:t>
    </dgm:pt>
    <dgm:pt modelId="{3D9AA7B8-D289-4FB7-AFD3-76EC1175EABF}" type="parTrans" cxnId="{7589D47A-D839-43C5-8FEC-A8E995787A06}">
      <dgm:prSet/>
      <dgm:spPr/>
      <dgm:t>
        <a:bodyPr/>
        <a:lstStyle/>
        <a:p>
          <a:endParaRPr lang="es-MX" sz="3600" b="1">
            <a:solidFill>
              <a:schemeClr val="tx1"/>
            </a:solidFill>
            <a:effectLst/>
            <a:latin typeface="Arial Narrow" panose="020B0606020202030204" pitchFamily="34" charset="0"/>
          </a:endParaRPr>
        </a:p>
      </dgm:t>
    </dgm:pt>
    <dgm:pt modelId="{769E1C4A-D042-49F5-A567-9B2409314557}" type="sibTrans" cxnId="{7589D47A-D839-43C5-8FEC-A8E995787A06}">
      <dgm:prSet/>
      <dgm:spPr/>
      <dgm:t>
        <a:bodyPr/>
        <a:lstStyle/>
        <a:p>
          <a:endParaRPr lang="es-MX" sz="3600" b="1">
            <a:solidFill>
              <a:schemeClr val="tx1"/>
            </a:solidFill>
            <a:effectLst/>
            <a:latin typeface="Arial Narrow" panose="020B0606020202030204" pitchFamily="34" charset="0"/>
          </a:endParaRPr>
        </a:p>
      </dgm:t>
    </dgm:pt>
    <dgm:pt modelId="{80AEC06A-BCB6-4115-90FC-71141E25D7D8}">
      <dgm:prSet phldrT="[Texto]" custT="1"/>
      <dgm:spPr/>
      <dgm:t>
        <a:bodyPr/>
        <a:lstStyle/>
        <a:p>
          <a:r>
            <a:rPr lang="es-MX" sz="1200" b="1" dirty="0" smtClean="0">
              <a:solidFill>
                <a:schemeClr val="tx1"/>
              </a:solidFill>
              <a:effectLst/>
              <a:latin typeface="Arial Narrow" panose="020B0606020202030204" pitchFamily="34" charset="0"/>
            </a:rPr>
            <a:t>Actualmente en </a:t>
          </a:r>
          <a:r>
            <a:rPr lang="es-MX" sz="1200" b="1" dirty="0" err="1" smtClean="0">
              <a:solidFill>
                <a:schemeClr val="tx1"/>
              </a:solidFill>
              <a:effectLst/>
              <a:latin typeface="Arial Narrow" panose="020B0606020202030204" pitchFamily="34" charset="0"/>
            </a:rPr>
            <a:t>Ilo</a:t>
          </a:r>
          <a:r>
            <a:rPr lang="es-MX" sz="1200" b="1" dirty="0" smtClean="0">
              <a:solidFill>
                <a:schemeClr val="tx1"/>
              </a:solidFill>
              <a:effectLst/>
              <a:latin typeface="Arial Narrow" panose="020B0606020202030204" pitchFamily="34" charset="0"/>
            </a:rPr>
            <a:t> no hay Consultoras</a:t>
          </a:r>
          <a:r>
            <a:rPr lang="es-MX" sz="1000" b="1" dirty="0" smtClean="0">
              <a:solidFill>
                <a:schemeClr val="tx1"/>
              </a:solidFill>
              <a:effectLst/>
              <a:latin typeface="Arial Narrow" panose="020B0606020202030204" pitchFamily="34" charset="0"/>
            </a:rPr>
            <a:t>.</a:t>
          </a:r>
          <a:endParaRPr lang="es-MX" sz="1000" b="1" dirty="0">
            <a:solidFill>
              <a:schemeClr val="tx1"/>
            </a:solidFill>
            <a:effectLst/>
            <a:latin typeface="Arial Narrow" panose="020B0606020202030204" pitchFamily="34" charset="0"/>
          </a:endParaRPr>
        </a:p>
      </dgm:t>
    </dgm:pt>
    <dgm:pt modelId="{702125C6-CBC3-4DB5-A64E-AD2B45DDADD1}" type="parTrans" cxnId="{0749695C-E935-474B-9A32-5F59734B315E}">
      <dgm:prSet/>
      <dgm:spPr/>
      <dgm:t>
        <a:bodyPr/>
        <a:lstStyle/>
        <a:p>
          <a:endParaRPr lang="es-MX" sz="3600" b="1">
            <a:solidFill>
              <a:schemeClr val="tx1"/>
            </a:solidFill>
            <a:effectLst/>
            <a:latin typeface="Arial Narrow" panose="020B0606020202030204" pitchFamily="34" charset="0"/>
          </a:endParaRPr>
        </a:p>
      </dgm:t>
    </dgm:pt>
    <dgm:pt modelId="{366786C9-BE16-405E-990A-CB8C436DD179}" type="sibTrans" cxnId="{0749695C-E935-474B-9A32-5F59734B315E}">
      <dgm:prSet/>
      <dgm:spPr/>
      <dgm:t>
        <a:bodyPr/>
        <a:lstStyle/>
        <a:p>
          <a:endParaRPr lang="es-MX" sz="3600" b="1">
            <a:solidFill>
              <a:schemeClr val="tx1"/>
            </a:solidFill>
            <a:effectLst/>
            <a:latin typeface="Arial Narrow" panose="020B0606020202030204" pitchFamily="34" charset="0"/>
          </a:endParaRPr>
        </a:p>
      </dgm:t>
    </dgm:pt>
    <dgm:pt modelId="{DC9A30F1-8976-45DC-AAA7-D14A9676344B}">
      <dgm:prSet phldrT="[Texto]" custT="1"/>
      <dgm:spPr/>
      <dgm:t>
        <a:bodyPr/>
        <a:lstStyle/>
        <a:p>
          <a:r>
            <a:rPr lang="es-MX" sz="1200" b="1" dirty="0" smtClean="0">
              <a:solidFill>
                <a:schemeClr val="tx1"/>
              </a:solidFill>
              <a:effectLst/>
              <a:latin typeface="Arial Narrow" panose="020B0606020202030204" pitchFamily="34" charset="0"/>
            </a:rPr>
            <a:t>En </a:t>
          </a:r>
          <a:r>
            <a:rPr lang="es-MX" sz="1200" b="1" dirty="0" err="1" smtClean="0">
              <a:solidFill>
                <a:schemeClr val="tx1"/>
              </a:solidFill>
              <a:effectLst/>
              <a:latin typeface="Arial Narrow" panose="020B0606020202030204" pitchFamily="34" charset="0"/>
            </a:rPr>
            <a:t>Ilo</a:t>
          </a:r>
          <a:r>
            <a:rPr lang="es-MX" sz="1200" b="1" dirty="0" smtClean="0">
              <a:solidFill>
                <a:schemeClr val="tx1"/>
              </a:solidFill>
              <a:effectLst/>
              <a:latin typeface="Arial Narrow" panose="020B0606020202030204" pitchFamily="34" charset="0"/>
            </a:rPr>
            <a:t> no hay Empresas consultoras</a:t>
          </a:r>
          <a:endParaRPr lang="es-MX" sz="1200" b="1" dirty="0">
            <a:solidFill>
              <a:schemeClr val="tx1"/>
            </a:solidFill>
            <a:effectLst/>
            <a:latin typeface="Arial Narrow" panose="020B0606020202030204" pitchFamily="34" charset="0"/>
          </a:endParaRPr>
        </a:p>
      </dgm:t>
    </dgm:pt>
    <dgm:pt modelId="{09637C9B-28D8-4C44-8859-74E2A9B0C856}" type="parTrans" cxnId="{FE2D9B41-9863-4CB6-9AD8-B6AAA93F3EFB}">
      <dgm:prSet/>
      <dgm:spPr/>
      <dgm:t>
        <a:bodyPr/>
        <a:lstStyle/>
        <a:p>
          <a:endParaRPr lang="es-MX" sz="3600" b="1">
            <a:solidFill>
              <a:schemeClr val="tx1"/>
            </a:solidFill>
            <a:effectLst/>
            <a:latin typeface="Arial Narrow" panose="020B0606020202030204" pitchFamily="34" charset="0"/>
          </a:endParaRPr>
        </a:p>
      </dgm:t>
    </dgm:pt>
    <dgm:pt modelId="{1F2E23C3-4B1D-4464-A0C2-84FC06A2A499}" type="sibTrans" cxnId="{FE2D9B41-9863-4CB6-9AD8-B6AAA93F3EFB}">
      <dgm:prSet/>
      <dgm:spPr/>
      <dgm:t>
        <a:bodyPr/>
        <a:lstStyle/>
        <a:p>
          <a:endParaRPr lang="es-MX" sz="3600" b="1">
            <a:solidFill>
              <a:schemeClr val="tx1"/>
            </a:solidFill>
            <a:effectLst/>
            <a:latin typeface="Arial Narrow" panose="020B0606020202030204" pitchFamily="34" charset="0"/>
          </a:endParaRPr>
        </a:p>
      </dgm:t>
    </dgm:pt>
    <dgm:pt modelId="{AE14F659-9772-458C-9012-25D7CBF473F1}">
      <dgm:prSet phldrT="[Texto]" custT="1"/>
      <dgm:spPr/>
      <dgm:t>
        <a:bodyPr/>
        <a:lstStyle/>
        <a:p>
          <a:r>
            <a:rPr lang="es-MX" sz="1050" b="1" dirty="0" smtClean="0">
              <a:solidFill>
                <a:schemeClr val="tx1"/>
              </a:solidFill>
              <a:effectLst/>
              <a:latin typeface="Arial Narrow" panose="020B0606020202030204" pitchFamily="34" charset="0"/>
            </a:rPr>
            <a:t>Las grandes empresas exigen empresas homologadas y confiables.</a:t>
          </a:r>
          <a:endParaRPr lang="es-MX" sz="1050" b="1" dirty="0">
            <a:solidFill>
              <a:schemeClr val="tx1"/>
            </a:solidFill>
            <a:effectLst/>
            <a:latin typeface="Arial Narrow" panose="020B0606020202030204" pitchFamily="34" charset="0"/>
          </a:endParaRPr>
        </a:p>
      </dgm:t>
    </dgm:pt>
    <dgm:pt modelId="{BFEE07C2-C103-4302-8BBE-D53B62377B96}" type="parTrans" cxnId="{B29F52CE-4025-493D-8C3A-AD3BE42EB240}">
      <dgm:prSet/>
      <dgm:spPr/>
      <dgm:t>
        <a:bodyPr/>
        <a:lstStyle/>
        <a:p>
          <a:endParaRPr lang="es-MX" sz="3600" b="1">
            <a:solidFill>
              <a:schemeClr val="tx1"/>
            </a:solidFill>
            <a:effectLst/>
            <a:latin typeface="Arial Narrow" panose="020B0606020202030204" pitchFamily="34" charset="0"/>
          </a:endParaRPr>
        </a:p>
      </dgm:t>
    </dgm:pt>
    <dgm:pt modelId="{B4522E83-FF0F-42B2-B0B9-92A7F860A9A1}" type="sibTrans" cxnId="{B29F52CE-4025-493D-8C3A-AD3BE42EB240}">
      <dgm:prSet/>
      <dgm:spPr/>
      <dgm:t>
        <a:bodyPr/>
        <a:lstStyle/>
        <a:p>
          <a:endParaRPr lang="es-MX" sz="3600" b="1">
            <a:solidFill>
              <a:schemeClr val="tx1"/>
            </a:solidFill>
            <a:effectLst/>
            <a:latin typeface="Arial Narrow" panose="020B0606020202030204" pitchFamily="34" charset="0"/>
          </a:endParaRPr>
        </a:p>
      </dgm:t>
    </dgm:pt>
    <dgm:pt modelId="{4D548E3F-4CD7-4336-9969-B47AE1352D4C}">
      <dgm:prSet phldrT="[Texto]" custT="1"/>
      <dgm:spPr/>
      <dgm:t>
        <a:bodyPr/>
        <a:lstStyle/>
        <a:p>
          <a:r>
            <a:rPr lang="es-MX" sz="1200" b="1" dirty="0" smtClean="0">
              <a:solidFill>
                <a:schemeClr val="tx1"/>
              </a:solidFill>
              <a:effectLst/>
              <a:latin typeface="Arial Narrow" panose="020B0606020202030204" pitchFamily="34" charset="0"/>
            </a:rPr>
            <a:t>EFECTOS</a:t>
          </a:r>
          <a:endParaRPr lang="es-MX" sz="1200" b="1" dirty="0">
            <a:solidFill>
              <a:schemeClr val="tx1"/>
            </a:solidFill>
            <a:effectLst/>
            <a:latin typeface="Arial Narrow" panose="020B0606020202030204" pitchFamily="34" charset="0"/>
          </a:endParaRPr>
        </a:p>
      </dgm:t>
    </dgm:pt>
    <dgm:pt modelId="{0C9E0FD3-0E04-4DBF-965C-FDA1E30E6166}" type="parTrans" cxnId="{10BA83D3-7B32-4D04-8FD8-2A1892FBCCF0}">
      <dgm:prSet/>
      <dgm:spPr/>
      <dgm:t>
        <a:bodyPr/>
        <a:lstStyle/>
        <a:p>
          <a:endParaRPr lang="es-MX" sz="3600" b="1">
            <a:solidFill>
              <a:schemeClr val="tx1"/>
            </a:solidFill>
            <a:effectLst/>
            <a:latin typeface="Arial Narrow" panose="020B0606020202030204" pitchFamily="34" charset="0"/>
          </a:endParaRPr>
        </a:p>
      </dgm:t>
    </dgm:pt>
    <dgm:pt modelId="{ACA9B65F-0193-453A-B364-0E9ADCC56E31}" type="sibTrans" cxnId="{10BA83D3-7B32-4D04-8FD8-2A1892FBCCF0}">
      <dgm:prSet/>
      <dgm:spPr/>
      <dgm:t>
        <a:bodyPr/>
        <a:lstStyle/>
        <a:p>
          <a:endParaRPr lang="es-MX" sz="3600" b="1">
            <a:solidFill>
              <a:schemeClr val="tx1"/>
            </a:solidFill>
            <a:effectLst/>
            <a:latin typeface="Arial Narrow" panose="020B0606020202030204" pitchFamily="34" charset="0"/>
          </a:endParaRPr>
        </a:p>
      </dgm:t>
    </dgm:pt>
    <dgm:pt modelId="{280C467B-B6A6-4BE5-88AD-8D927DABA03B}">
      <dgm:prSet phldrT="[Texto]" custT="1"/>
      <dgm:spPr/>
      <dgm:t>
        <a:bodyPr/>
        <a:lstStyle/>
        <a:p>
          <a:r>
            <a:rPr lang="es-MX" sz="1200" b="1" dirty="0" smtClean="0">
              <a:solidFill>
                <a:schemeClr val="tx1"/>
              </a:solidFill>
              <a:effectLst/>
              <a:latin typeface="Arial Narrow" panose="020B0606020202030204" pitchFamily="34" charset="0"/>
            </a:rPr>
            <a:t>Las pequeñas y medianas empresas no encuentran servicio de consultoría en I</a:t>
          </a:r>
          <a:r>
            <a:rPr lang="es-MX" sz="1200" b="1" dirty="0" err="1" smtClean="0">
              <a:solidFill>
                <a:schemeClr val="tx1"/>
              </a:solidFill>
              <a:effectLst/>
              <a:latin typeface="Arial Narrow" panose="020B0606020202030204" pitchFamily="34" charset="0"/>
            </a:rPr>
            <a:t>lo</a:t>
          </a:r>
          <a:r>
            <a:rPr lang="es-MX" sz="1200" b="1" dirty="0" smtClean="0">
              <a:solidFill>
                <a:schemeClr val="tx1"/>
              </a:solidFill>
              <a:effectLst/>
              <a:latin typeface="Arial Narrow" panose="020B0606020202030204" pitchFamily="34" charset="0"/>
            </a:rPr>
            <a:t> </a:t>
          </a:r>
          <a:endParaRPr lang="es-MX" sz="1200" b="1" dirty="0">
            <a:solidFill>
              <a:schemeClr val="tx1"/>
            </a:solidFill>
            <a:effectLst/>
            <a:latin typeface="Arial Narrow" panose="020B0606020202030204" pitchFamily="34" charset="0"/>
          </a:endParaRPr>
        </a:p>
      </dgm:t>
    </dgm:pt>
    <dgm:pt modelId="{BB8F580E-A82F-4A7B-8232-487FCD94C018}" type="parTrans" cxnId="{696A9B4C-D5BE-40CE-8648-78428EB9E533}">
      <dgm:prSet/>
      <dgm:spPr/>
      <dgm:t>
        <a:bodyPr/>
        <a:lstStyle/>
        <a:p>
          <a:endParaRPr lang="es-MX" sz="3600" b="1">
            <a:solidFill>
              <a:schemeClr val="tx1"/>
            </a:solidFill>
            <a:effectLst/>
            <a:latin typeface="Arial Narrow" panose="020B0606020202030204" pitchFamily="34" charset="0"/>
          </a:endParaRPr>
        </a:p>
      </dgm:t>
    </dgm:pt>
    <dgm:pt modelId="{0E6B9A18-1069-4053-AD38-A80796392D8A}" type="sibTrans" cxnId="{696A9B4C-D5BE-40CE-8648-78428EB9E533}">
      <dgm:prSet/>
      <dgm:spPr/>
      <dgm:t>
        <a:bodyPr/>
        <a:lstStyle/>
        <a:p>
          <a:endParaRPr lang="es-MX" sz="3600" b="1">
            <a:solidFill>
              <a:schemeClr val="tx1"/>
            </a:solidFill>
            <a:effectLst/>
            <a:latin typeface="Arial Narrow" panose="020B0606020202030204" pitchFamily="34" charset="0"/>
          </a:endParaRPr>
        </a:p>
      </dgm:t>
    </dgm:pt>
    <dgm:pt modelId="{B43D33F4-35AE-4433-82E4-02F2D34CAC91}" type="pres">
      <dgm:prSet presAssocID="{352304C0-0D3F-4533-BF2D-694A29C26FB2}" presName="diagram" presStyleCnt="0">
        <dgm:presLayoutVars>
          <dgm:dir/>
          <dgm:resizeHandles/>
        </dgm:presLayoutVars>
      </dgm:prSet>
      <dgm:spPr/>
      <dgm:t>
        <a:bodyPr/>
        <a:lstStyle/>
        <a:p>
          <a:endParaRPr lang="es-MX"/>
        </a:p>
      </dgm:t>
    </dgm:pt>
    <dgm:pt modelId="{31AFA732-169C-4196-BB0E-0452F0337D67}" type="pres">
      <dgm:prSet presAssocID="{F20B7B13-319E-4C33-AFDB-2848D1A1221A}" presName="firstNode" presStyleLbl="node1" presStyleIdx="0" presStyleCnt="9" custScaleX="138486" custScaleY="112772" custLinFactNeighborY="11710">
        <dgm:presLayoutVars>
          <dgm:bulletEnabled val="1"/>
        </dgm:presLayoutVars>
      </dgm:prSet>
      <dgm:spPr/>
      <dgm:t>
        <a:bodyPr/>
        <a:lstStyle/>
        <a:p>
          <a:endParaRPr lang="es-MX"/>
        </a:p>
      </dgm:t>
    </dgm:pt>
    <dgm:pt modelId="{EF64D6B4-A15D-4AD4-96D7-0B6BAE5A39CC}" type="pres">
      <dgm:prSet presAssocID="{954F30BD-4E85-4DD7-A173-D2C1640A0DB7}" presName="sibTrans" presStyleLbl="sibTrans2D1" presStyleIdx="0" presStyleCnt="8" custLinFactNeighborX="-7022" custLinFactNeighborY="4637"/>
      <dgm:spPr/>
      <dgm:t>
        <a:bodyPr/>
        <a:lstStyle/>
        <a:p>
          <a:endParaRPr lang="es-MX"/>
        </a:p>
      </dgm:t>
    </dgm:pt>
    <dgm:pt modelId="{8BA41EEE-2FDA-4E1F-8F90-5C282B614F31}" type="pres">
      <dgm:prSet presAssocID="{3C6A8B33-779E-41AF-806C-30CA02E5768C}" presName="middleNode" presStyleCnt="0"/>
      <dgm:spPr/>
      <dgm:t>
        <a:bodyPr/>
        <a:lstStyle/>
        <a:p>
          <a:endParaRPr lang="es-MX"/>
        </a:p>
      </dgm:t>
    </dgm:pt>
    <dgm:pt modelId="{FBD85004-1E66-49F9-833F-43CC31C0DF66}" type="pres">
      <dgm:prSet presAssocID="{3C6A8B33-779E-41AF-806C-30CA02E5768C}" presName="padding" presStyleLbl="node1" presStyleIdx="0" presStyleCnt="9"/>
      <dgm:spPr/>
      <dgm:t>
        <a:bodyPr/>
        <a:lstStyle/>
        <a:p>
          <a:endParaRPr lang="es-MX"/>
        </a:p>
      </dgm:t>
    </dgm:pt>
    <dgm:pt modelId="{690C8182-2AD0-4CB7-8D71-D1C23912F8B2}" type="pres">
      <dgm:prSet presAssocID="{3C6A8B33-779E-41AF-806C-30CA02E5768C}" presName="shape" presStyleLbl="node1" presStyleIdx="1" presStyleCnt="9" custScaleX="123062" custScaleY="101055">
        <dgm:presLayoutVars>
          <dgm:bulletEnabled val="1"/>
        </dgm:presLayoutVars>
      </dgm:prSet>
      <dgm:spPr/>
      <dgm:t>
        <a:bodyPr/>
        <a:lstStyle/>
        <a:p>
          <a:endParaRPr lang="es-MX"/>
        </a:p>
      </dgm:t>
    </dgm:pt>
    <dgm:pt modelId="{A3310829-0365-4CF5-905A-B93BEE37B63B}" type="pres">
      <dgm:prSet presAssocID="{F8D9D166-8663-43E5-B4A6-DE7BF9BF5DBE}" presName="sibTrans" presStyleLbl="sibTrans2D1" presStyleIdx="1" presStyleCnt="8" custLinFactNeighborY="-16728"/>
      <dgm:spPr/>
      <dgm:t>
        <a:bodyPr/>
        <a:lstStyle/>
        <a:p>
          <a:endParaRPr lang="es-MX"/>
        </a:p>
      </dgm:t>
    </dgm:pt>
    <dgm:pt modelId="{16D3F6D7-89FC-494A-8F41-D982E00D9514}" type="pres">
      <dgm:prSet presAssocID="{5AFEB988-85D1-4954-9259-1D0229B39841}" presName="middleNode" presStyleCnt="0"/>
      <dgm:spPr/>
      <dgm:t>
        <a:bodyPr/>
        <a:lstStyle/>
        <a:p>
          <a:endParaRPr lang="es-MX"/>
        </a:p>
      </dgm:t>
    </dgm:pt>
    <dgm:pt modelId="{BBA16DF2-46CB-4779-A6E9-1756B7F31E83}" type="pres">
      <dgm:prSet presAssocID="{5AFEB988-85D1-4954-9259-1D0229B39841}" presName="padding" presStyleLbl="node1" presStyleIdx="1" presStyleCnt="9"/>
      <dgm:spPr/>
      <dgm:t>
        <a:bodyPr/>
        <a:lstStyle/>
        <a:p>
          <a:endParaRPr lang="es-MX"/>
        </a:p>
      </dgm:t>
    </dgm:pt>
    <dgm:pt modelId="{E31F27DA-0F87-42D4-AA36-389E40C4BFE6}" type="pres">
      <dgm:prSet presAssocID="{5AFEB988-85D1-4954-9259-1D0229B39841}" presName="shape" presStyleLbl="node1" presStyleIdx="2" presStyleCnt="9" custScaleX="191279" custScaleY="187681">
        <dgm:presLayoutVars>
          <dgm:bulletEnabled val="1"/>
        </dgm:presLayoutVars>
      </dgm:prSet>
      <dgm:spPr/>
      <dgm:t>
        <a:bodyPr/>
        <a:lstStyle/>
        <a:p>
          <a:endParaRPr lang="es-MX"/>
        </a:p>
      </dgm:t>
    </dgm:pt>
    <dgm:pt modelId="{8F0F1D2F-D772-4B28-832B-FE34E40E3994}" type="pres">
      <dgm:prSet presAssocID="{D67924F0-375B-4707-A3A0-5EFBFB8CFA54}" presName="sibTrans" presStyleLbl="sibTrans2D1" presStyleIdx="2" presStyleCnt="8" custAng="10800000" custLinFactY="-200000" custLinFactNeighborX="71622" custLinFactNeighborY="-214249"/>
      <dgm:spPr/>
      <dgm:t>
        <a:bodyPr/>
        <a:lstStyle/>
        <a:p>
          <a:endParaRPr lang="es-MX"/>
        </a:p>
      </dgm:t>
    </dgm:pt>
    <dgm:pt modelId="{7CFCDF1A-5BD0-4195-B0A2-B27CD2CFF687}" type="pres">
      <dgm:prSet presAssocID="{79D1B630-E618-4AB6-AC17-56DBF8B69F3C}" presName="middleNode" presStyleCnt="0"/>
      <dgm:spPr/>
      <dgm:t>
        <a:bodyPr/>
        <a:lstStyle/>
        <a:p>
          <a:endParaRPr lang="es-MX"/>
        </a:p>
      </dgm:t>
    </dgm:pt>
    <dgm:pt modelId="{55374A43-14A9-4BDA-AB58-1923DCCD682A}" type="pres">
      <dgm:prSet presAssocID="{79D1B630-E618-4AB6-AC17-56DBF8B69F3C}" presName="padding" presStyleLbl="node1" presStyleIdx="2" presStyleCnt="9"/>
      <dgm:spPr/>
      <dgm:t>
        <a:bodyPr/>
        <a:lstStyle/>
        <a:p>
          <a:endParaRPr lang="es-MX"/>
        </a:p>
      </dgm:t>
    </dgm:pt>
    <dgm:pt modelId="{2A4B632B-09D8-404A-8BCE-0A0CA1325C36}" type="pres">
      <dgm:prSet presAssocID="{79D1B630-E618-4AB6-AC17-56DBF8B69F3C}" presName="shape" presStyleLbl="node1" presStyleIdx="3" presStyleCnt="9" custScaleX="195219" custScaleY="187013">
        <dgm:presLayoutVars>
          <dgm:bulletEnabled val="1"/>
        </dgm:presLayoutVars>
      </dgm:prSet>
      <dgm:spPr/>
      <dgm:t>
        <a:bodyPr/>
        <a:lstStyle/>
        <a:p>
          <a:endParaRPr lang="es-MX"/>
        </a:p>
      </dgm:t>
    </dgm:pt>
    <dgm:pt modelId="{8EEC467A-997B-4B4A-A840-6B1AE048CDC6}" type="pres">
      <dgm:prSet presAssocID="{769E1C4A-D042-49F5-A567-9B2409314557}" presName="sibTrans" presStyleLbl="sibTrans2D1" presStyleIdx="3" presStyleCnt="8" custAng="10800000" custLinFactNeighborX="3581" custLinFactNeighborY="-7961"/>
      <dgm:spPr/>
      <dgm:t>
        <a:bodyPr/>
        <a:lstStyle/>
        <a:p>
          <a:endParaRPr lang="es-MX"/>
        </a:p>
      </dgm:t>
    </dgm:pt>
    <dgm:pt modelId="{4592D7A4-5DDE-43E5-A035-4C873A8058EA}" type="pres">
      <dgm:prSet presAssocID="{80AEC06A-BCB6-4115-90FC-71141E25D7D8}" presName="middleNode" presStyleCnt="0"/>
      <dgm:spPr/>
      <dgm:t>
        <a:bodyPr/>
        <a:lstStyle/>
        <a:p>
          <a:endParaRPr lang="es-MX"/>
        </a:p>
      </dgm:t>
    </dgm:pt>
    <dgm:pt modelId="{A80E9962-BABB-421C-ABCC-999855556FC4}" type="pres">
      <dgm:prSet presAssocID="{80AEC06A-BCB6-4115-90FC-71141E25D7D8}" presName="padding" presStyleLbl="node1" presStyleIdx="3" presStyleCnt="9"/>
      <dgm:spPr/>
      <dgm:t>
        <a:bodyPr/>
        <a:lstStyle/>
        <a:p>
          <a:endParaRPr lang="es-MX"/>
        </a:p>
      </dgm:t>
    </dgm:pt>
    <dgm:pt modelId="{1EFC8FDE-FB6D-4D7B-9F23-B96E271ACEC6}" type="pres">
      <dgm:prSet presAssocID="{80AEC06A-BCB6-4115-90FC-71141E25D7D8}" presName="shape" presStyleLbl="node1" presStyleIdx="4" presStyleCnt="9" custScaleX="167688" custScaleY="128341">
        <dgm:presLayoutVars>
          <dgm:bulletEnabled val="1"/>
        </dgm:presLayoutVars>
      </dgm:prSet>
      <dgm:spPr/>
      <dgm:t>
        <a:bodyPr/>
        <a:lstStyle/>
        <a:p>
          <a:endParaRPr lang="es-MX"/>
        </a:p>
      </dgm:t>
    </dgm:pt>
    <dgm:pt modelId="{FD05B339-378B-409E-84ED-DA2C17956EE1}" type="pres">
      <dgm:prSet presAssocID="{366786C9-BE16-405E-990A-CB8C436DD179}" presName="sibTrans" presStyleLbl="sibTrans2D1" presStyleIdx="4" presStyleCnt="8" custLinFactNeighborY="17444"/>
      <dgm:spPr/>
      <dgm:t>
        <a:bodyPr/>
        <a:lstStyle/>
        <a:p>
          <a:endParaRPr lang="es-MX"/>
        </a:p>
      </dgm:t>
    </dgm:pt>
    <dgm:pt modelId="{F4C0D349-CE64-40F4-BA86-CA5FD9CACCDD}" type="pres">
      <dgm:prSet presAssocID="{DC9A30F1-8976-45DC-AAA7-D14A9676344B}" presName="middleNode" presStyleCnt="0"/>
      <dgm:spPr/>
      <dgm:t>
        <a:bodyPr/>
        <a:lstStyle/>
        <a:p>
          <a:endParaRPr lang="es-MX"/>
        </a:p>
      </dgm:t>
    </dgm:pt>
    <dgm:pt modelId="{5499B75F-E7A4-4033-B775-F633632DEC30}" type="pres">
      <dgm:prSet presAssocID="{DC9A30F1-8976-45DC-AAA7-D14A9676344B}" presName="padding" presStyleLbl="node1" presStyleIdx="4" presStyleCnt="9"/>
      <dgm:spPr/>
      <dgm:t>
        <a:bodyPr/>
        <a:lstStyle/>
        <a:p>
          <a:endParaRPr lang="es-MX"/>
        </a:p>
      </dgm:t>
    </dgm:pt>
    <dgm:pt modelId="{215CFF33-D0B3-40E7-8A70-63CF3D94DD88}" type="pres">
      <dgm:prSet presAssocID="{DC9A30F1-8976-45DC-AAA7-D14A9676344B}" presName="shape" presStyleLbl="node1" presStyleIdx="5" presStyleCnt="9" custScaleX="167688" custScaleY="141535" custLinFactNeighborX="-1659">
        <dgm:presLayoutVars>
          <dgm:bulletEnabled val="1"/>
        </dgm:presLayoutVars>
      </dgm:prSet>
      <dgm:spPr/>
      <dgm:t>
        <a:bodyPr/>
        <a:lstStyle/>
        <a:p>
          <a:endParaRPr lang="es-MX"/>
        </a:p>
      </dgm:t>
    </dgm:pt>
    <dgm:pt modelId="{15827492-C638-461E-AC3E-9B2567BF86AB}" type="pres">
      <dgm:prSet presAssocID="{1F2E23C3-4B1D-4464-A0C2-84FC06A2A499}" presName="sibTrans" presStyleLbl="sibTrans2D1" presStyleIdx="5" presStyleCnt="8" custLinFactY="183719" custLinFactNeighborX="-78784" custLinFactNeighborY="200000"/>
      <dgm:spPr/>
      <dgm:t>
        <a:bodyPr/>
        <a:lstStyle/>
        <a:p>
          <a:endParaRPr lang="es-MX"/>
        </a:p>
      </dgm:t>
    </dgm:pt>
    <dgm:pt modelId="{54575E65-8B0A-49DD-8A96-15B8D10791E9}" type="pres">
      <dgm:prSet presAssocID="{AE14F659-9772-458C-9012-25D7CBF473F1}" presName="middleNode" presStyleCnt="0"/>
      <dgm:spPr/>
      <dgm:t>
        <a:bodyPr/>
        <a:lstStyle/>
        <a:p>
          <a:endParaRPr lang="es-MX"/>
        </a:p>
      </dgm:t>
    </dgm:pt>
    <dgm:pt modelId="{2AB0C9A1-8CAA-4BED-B168-B605BFC10D1B}" type="pres">
      <dgm:prSet presAssocID="{AE14F659-9772-458C-9012-25D7CBF473F1}" presName="padding" presStyleLbl="node1" presStyleIdx="5" presStyleCnt="9"/>
      <dgm:spPr/>
      <dgm:t>
        <a:bodyPr/>
        <a:lstStyle/>
        <a:p>
          <a:endParaRPr lang="es-MX"/>
        </a:p>
      </dgm:t>
    </dgm:pt>
    <dgm:pt modelId="{1268CA58-1864-4CCC-825A-147CCA8BA7E3}" type="pres">
      <dgm:prSet presAssocID="{AE14F659-9772-458C-9012-25D7CBF473F1}" presName="shape" presStyleLbl="node1" presStyleIdx="6" presStyleCnt="9" custScaleX="168876" custScaleY="153668">
        <dgm:presLayoutVars>
          <dgm:bulletEnabled val="1"/>
        </dgm:presLayoutVars>
      </dgm:prSet>
      <dgm:spPr/>
      <dgm:t>
        <a:bodyPr/>
        <a:lstStyle/>
        <a:p>
          <a:endParaRPr lang="es-MX"/>
        </a:p>
      </dgm:t>
    </dgm:pt>
    <dgm:pt modelId="{753D74D3-29FB-4BEE-B0D3-B62A5277ED43}" type="pres">
      <dgm:prSet presAssocID="{B4522E83-FF0F-42B2-B0B9-92A7F860A9A1}" presName="sibTrans" presStyleLbl="sibTrans2D1" presStyleIdx="6" presStyleCnt="8" custLinFactNeighborY="-1720"/>
      <dgm:spPr/>
      <dgm:t>
        <a:bodyPr/>
        <a:lstStyle/>
        <a:p>
          <a:endParaRPr lang="es-MX"/>
        </a:p>
      </dgm:t>
    </dgm:pt>
    <dgm:pt modelId="{84F5BEE7-2A72-4C44-BA13-C19415F538F4}" type="pres">
      <dgm:prSet presAssocID="{4D548E3F-4CD7-4336-9969-B47AE1352D4C}" presName="middleNode" presStyleCnt="0"/>
      <dgm:spPr/>
      <dgm:t>
        <a:bodyPr/>
        <a:lstStyle/>
        <a:p>
          <a:endParaRPr lang="es-MX"/>
        </a:p>
      </dgm:t>
    </dgm:pt>
    <dgm:pt modelId="{459D48AE-2790-4DE8-B6B0-BA1BA2678BA4}" type="pres">
      <dgm:prSet presAssocID="{4D548E3F-4CD7-4336-9969-B47AE1352D4C}" presName="padding" presStyleLbl="node1" presStyleIdx="6" presStyleCnt="9"/>
      <dgm:spPr/>
      <dgm:t>
        <a:bodyPr/>
        <a:lstStyle/>
        <a:p>
          <a:endParaRPr lang="es-MX"/>
        </a:p>
      </dgm:t>
    </dgm:pt>
    <dgm:pt modelId="{6822895E-8E02-431F-B580-F826C5E77891}" type="pres">
      <dgm:prSet presAssocID="{4D548E3F-4CD7-4336-9969-B47AE1352D4C}" presName="shape" presStyleLbl="node1" presStyleIdx="7" presStyleCnt="9" custScaleX="132528" custScaleY="101060" custLinFactNeighborX="1659" custLinFactNeighborY="-24040">
        <dgm:presLayoutVars>
          <dgm:bulletEnabled val="1"/>
        </dgm:presLayoutVars>
      </dgm:prSet>
      <dgm:spPr/>
      <dgm:t>
        <a:bodyPr/>
        <a:lstStyle/>
        <a:p>
          <a:endParaRPr lang="es-MX"/>
        </a:p>
      </dgm:t>
    </dgm:pt>
    <dgm:pt modelId="{40531EC2-9CEE-4810-A68C-910F0C364F41}" type="pres">
      <dgm:prSet presAssocID="{ACA9B65F-0193-453A-B364-0E9ADCC56E31}" presName="sibTrans" presStyleLbl="sibTrans2D1" presStyleIdx="7" presStyleCnt="8" custLinFactNeighborX="-3580" custLinFactNeighborY="-296"/>
      <dgm:spPr/>
      <dgm:t>
        <a:bodyPr/>
        <a:lstStyle/>
        <a:p>
          <a:endParaRPr lang="es-MX"/>
        </a:p>
      </dgm:t>
    </dgm:pt>
    <dgm:pt modelId="{5E20C797-02FF-43EE-8CB8-1A9B40F9BA05}" type="pres">
      <dgm:prSet presAssocID="{280C467B-B6A6-4BE5-88AD-8D927DABA03B}" presName="lastNode" presStyleLbl="node1" presStyleIdx="8" presStyleCnt="9" custScaleX="136300" custScaleY="131991" custLinFactNeighborX="2234" custLinFactNeighborY="-19916">
        <dgm:presLayoutVars>
          <dgm:bulletEnabled val="1"/>
        </dgm:presLayoutVars>
      </dgm:prSet>
      <dgm:spPr/>
      <dgm:t>
        <a:bodyPr/>
        <a:lstStyle/>
        <a:p>
          <a:endParaRPr lang="es-MX"/>
        </a:p>
      </dgm:t>
    </dgm:pt>
  </dgm:ptLst>
  <dgm:cxnLst>
    <dgm:cxn modelId="{7589D47A-D839-43C5-8FEC-A8E995787A06}" srcId="{352304C0-0D3F-4533-BF2D-694A29C26FB2}" destId="{79D1B630-E618-4AB6-AC17-56DBF8B69F3C}" srcOrd="3" destOrd="0" parTransId="{3D9AA7B8-D289-4FB7-AFD3-76EC1175EABF}" sibTransId="{769E1C4A-D042-49F5-A567-9B2409314557}"/>
    <dgm:cxn modelId="{A9ADF664-8DEC-4E76-BEDC-47B339A13DC3}" type="presOf" srcId="{F20B7B13-319E-4C33-AFDB-2848D1A1221A}" destId="{31AFA732-169C-4196-BB0E-0452F0337D67}" srcOrd="0" destOrd="0" presId="urn:microsoft.com/office/officeart/2005/8/layout/bProcess2"/>
    <dgm:cxn modelId="{CB3CC50E-0EF3-4D3B-A71E-901C68D69EC8}" type="presOf" srcId="{D67924F0-375B-4707-A3A0-5EFBFB8CFA54}" destId="{8F0F1D2F-D772-4B28-832B-FE34E40E3994}" srcOrd="0" destOrd="0" presId="urn:microsoft.com/office/officeart/2005/8/layout/bProcess2"/>
    <dgm:cxn modelId="{1F8F9F31-0B59-46D8-B48E-82D22D639E9A}" type="presOf" srcId="{366786C9-BE16-405E-990A-CB8C436DD179}" destId="{FD05B339-378B-409E-84ED-DA2C17956EE1}" srcOrd="0" destOrd="0" presId="urn:microsoft.com/office/officeart/2005/8/layout/bProcess2"/>
    <dgm:cxn modelId="{7943734D-0157-4182-A9D0-CF5CCECD58CF}" type="presOf" srcId="{1F2E23C3-4B1D-4464-A0C2-84FC06A2A499}" destId="{15827492-C638-461E-AC3E-9B2567BF86AB}" srcOrd="0" destOrd="0" presId="urn:microsoft.com/office/officeart/2005/8/layout/bProcess2"/>
    <dgm:cxn modelId="{E40481C9-A8E6-47E9-8748-7D6D4A08A0D8}" type="presOf" srcId="{769E1C4A-D042-49F5-A567-9B2409314557}" destId="{8EEC467A-997B-4B4A-A840-6B1AE048CDC6}" srcOrd="0" destOrd="0" presId="urn:microsoft.com/office/officeart/2005/8/layout/bProcess2"/>
    <dgm:cxn modelId="{696A9B4C-D5BE-40CE-8648-78428EB9E533}" srcId="{352304C0-0D3F-4533-BF2D-694A29C26FB2}" destId="{280C467B-B6A6-4BE5-88AD-8D927DABA03B}" srcOrd="8" destOrd="0" parTransId="{BB8F580E-A82F-4A7B-8232-487FCD94C018}" sibTransId="{0E6B9A18-1069-4053-AD38-A80796392D8A}"/>
    <dgm:cxn modelId="{F0173E71-3A99-4919-A478-7CAE77A9BF18}" type="presOf" srcId="{3C6A8B33-779E-41AF-806C-30CA02E5768C}" destId="{690C8182-2AD0-4CB7-8D71-D1C23912F8B2}" srcOrd="0" destOrd="0" presId="urn:microsoft.com/office/officeart/2005/8/layout/bProcess2"/>
    <dgm:cxn modelId="{499F14E9-2914-4040-BACC-DC9D44167ABE}" type="presOf" srcId="{4D548E3F-4CD7-4336-9969-B47AE1352D4C}" destId="{6822895E-8E02-431F-B580-F826C5E77891}" srcOrd="0" destOrd="0" presId="urn:microsoft.com/office/officeart/2005/8/layout/bProcess2"/>
    <dgm:cxn modelId="{10BA83D3-7B32-4D04-8FD8-2A1892FBCCF0}" srcId="{352304C0-0D3F-4533-BF2D-694A29C26FB2}" destId="{4D548E3F-4CD7-4336-9969-B47AE1352D4C}" srcOrd="7" destOrd="0" parTransId="{0C9E0FD3-0E04-4DBF-965C-FDA1E30E6166}" sibTransId="{ACA9B65F-0193-453A-B364-0E9ADCC56E31}"/>
    <dgm:cxn modelId="{52C85576-232A-415D-873E-354D8E9F4F89}" type="presOf" srcId="{AE14F659-9772-458C-9012-25D7CBF473F1}" destId="{1268CA58-1864-4CCC-825A-147CCA8BA7E3}" srcOrd="0" destOrd="0" presId="urn:microsoft.com/office/officeart/2005/8/layout/bProcess2"/>
    <dgm:cxn modelId="{F1739710-3869-4301-BBE7-4F81B11B5ADF}" srcId="{352304C0-0D3F-4533-BF2D-694A29C26FB2}" destId="{3C6A8B33-779E-41AF-806C-30CA02E5768C}" srcOrd="1" destOrd="0" parTransId="{D311F78F-CDA0-4CCD-945B-F1BEA1D7C174}" sibTransId="{F8D9D166-8663-43E5-B4A6-DE7BF9BF5DBE}"/>
    <dgm:cxn modelId="{0749695C-E935-474B-9A32-5F59734B315E}" srcId="{352304C0-0D3F-4533-BF2D-694A29C26FB2}" destId="{80AEC06A-BCB6-4115-90FC-71141E25D7D8}" srcOrd="4" destOrd="0" parTransId="{702125C6-CBC3-4DB5-A64E-AD2B45DDADD1}" sibTransId="{366786C9-BE16-405E-990A-CB8C436DD179}"/>
    <dgm:cxn modelId="{5978949E-CEA3-471E-BBC1-18343123EEB5}" srcId="{352304C0-0D3F-4533-BF2D-694A29C26FB2}" destId="{F20B7B13-319E-4C33-AFDB-2848D1A1221A}" srcOrd="0" destOrd="0" parTransId="{1F0451A9-F43B-4C44-823A-3BA47CD889ED}" sibTransId="{954F30BD-4E85-4DD7-A173-D2C1640A0DB7}"/>
    <dgm:cxn modelId="{B9613BE4-EA94-4F36-BDF1-AE458D5FCF67}" type="presOf" srcId="{5AFEB988-85D1-4954-9259-1D0229B39841}" destId="{E31F27DA-0F87-42D4-AA36-389E40C4BFE6}" srcOrd="0" destOrd="0" presId="urn:microsoft.com/office/officeart/2005/8/layout/bProcess2"/>
    <dgm:cxn modelId="{82843EA7-4211-440E-8E4E-7987F3F81C67}" type="presOf" srcId="{80AEC06A-BCB6-4115-90FC-71141E25D7D8}" destId="{1EFC8FDE-FB6D-4D7B-9F23-B96E271ACEC6}" srcOrd="0" destOrd="0" presId="urn:microsoft.com/office/officeart/2005/8/layout/bProcess2"/>
    <dgm:cxn modelId="{B29F52CE-4025-493D-8C3A-AD3BE42EB240}" srcId="{352304C0-0D3F-4533-BF2D-694A29C26FB2}" destId="{AE14F659-9772-458C-9012-25D7CBF473F1}" srcOrd="6" destOrd="0" parTransId="{BFEE07C2-C103-4302-8BBE-D53B62377B96}" sibTransId="{B4522E83-FF0F-42B2-B0B9-92A7F860A9A1}"/>
    <dgm:cxn modelId="{75A717F6-8B4A-4CFD-9308-FEE79A16E0D8}" type="presOf" srcId="{79D1B630-E618-4AB6-AC17-56DBF8B69F3C}" destId="{2A4B632B-09D8-404A-8BCE-0A0CA1325C36}" srcOrd="0" destOrd="0" presId="urn:microsoft.com/office/officeart/2005/8/layout/bProcess2"/>
    <dgm:cxn modelId="{A915CBEE-EC85-4661-8157-F8FAA582302D}" type="presOf" srcId="{352304C0-0D3F-4533-BF2D-694A29C26FB2}" destId="{B43D33F4-35AE-4433-82E4-02F2D34CAC91}" srcOrd="0" destOrd="0" presId="urn:microsoft.com/office/officeart/2005/8/layout/bProcess2"/>
    <dgm:cxn modelId="{167FA28B-AE1E-47A7-B418-067A6BAB0F9E}" type="presOf" srcId="{280C467B-B6A6-4BE5-88AD-8D927DABA03B}" destId="{5E20C797-02FF-43EE-8CB8-1A9B40F9BA05}" srcOrd="0" destOrd="0" presId="urn:microsoft.com/office/officeart/2005/8/layout/bProcess2"/>
    <dgm:cxn modelId="{D2D0B4A7-10DA-4BFA-9AA6-31B3117DCCAB}" type="presOf" srcId="{ACA9B65F-0193-453A-B364-0E9ADCC56E31}" destId="{40531EC2-9CEE-4810-A68C-910F0C364F41}" srcOrd="0" destOrd="0" presId="urn:microsoft.com/office/officeart/2005/8/layout/bProcess2"/>
    <dgm:cxn modelId="{A1B8B6B0-6786-4528-A60F-8EC730C6AF28}" srcId="{352304C0-0D3F-4533-BF2D-694A29C26FB2}" destId="{5AFEB988-85D1-4954-9259-1D0229B39841}" srcOrd="2" destOrd="0" parTransId="{EF9DA867-FD8D-46E2-8571-3BA5C29798DA}" sibTransId="{D67924F0-375B-4707-A3A0-5EFBFB8CFA54}"/>
    <dgm:cxn modelId="{13C4DAE0-73A6-4759-A9C8-37181FC88C48}" type="presOf" srcId="{B4522E83-FF0F-42B2-B0B9-92A7F860A9A1}" destId="{753D74D3-29FB-4BEE-B0D3-B62A5277ED43}" srcOrd="0" destOrd="0" presId="urn:microsoft.com/office/officeart/2005/8/layout/bProcess2"/>
    <dgm:cxn modelId="{9E30D203-EF32-4F07-AD40-673C40BDC91B}" type="presOf" srcId="{954F30BD-4E85-4DD7-A173-D2C1640A0DB7}" destId="{EF64D6B4-A15D-4AD4-96D7-0B6BAE5A39CC}" srcOrd="0" destOrd="0" presId="urn:microsoft.com/office/officeart/2005/8/layout/bProcess2"/>
    <dgm:cxn modelId="{FE2D9B41-9863-4CB6-9AD8-B6AAA93F3EFB}" srcId="{352304C0-0D3F-4533-BF2D-694A29C26FB2}" destId="{DC9A30F1-8976-45DC-AAA7-D14A9676344B}" srcOrd="5" destOrd="0" parTransId="{09637C9B-28D8-4C44-8859-74E2A9B0C856}" sibTransId="{1F2E23C3-4B1D-4464-A0C2-84FC06A2A499}"/>
    <dgm:cxn modelId="{726D7B4B-A100-4C38-B430-908B5450BB44}" type="presOf" srcId="{DC9A30F1-8976-45DC-AAA7-D14A9676344B}" destId="{215CFF33-D0B3-40E7-8A70-63CF3D94DD88}" srcOrd="0" destOrd="0" presId="urn:microsoft.com/office/officeart/2005/8/layout/bProcess2"/>
    <dgm:cxn modelId="{0C11ED45-8B16-4C8C-8E4E-DF0596A708A7}" type="presOf" srcId="{F8D9D166-8663-43E5-B4A6-DE7BF9BF5DBE}" destId="{A3310829-0365-4CF5-905A-B93BEE37B63B}" srcOrd="0" destOrd="0" presId="urn:microsoft.com/office/officeart/2005/8/layout/bProcess2"/>
    <dgm:cxn modelId="{DD6DAB48-419E-4B35-B714-9899D9610AD6}" type="presParOf" srcId="{B43D33F4-35AE-4433-82E4-02F2D34CAC91}" destId="{31AFA732-169C-4196-BB0E-0452F0337D67}" srcOrd="0" destOrd="0" presId="urn:microsoft.com/office/officeart/2005/8/layout/bProcess2"/>
    <dgm:cxn modelId="{0C00C8E1-FB8E-4F5A-A05C-B49BC92641D8}" type="presParOf" srcId="{B43D33F4-35AE-4433-82E4-02F2D34CAC91}" destId="{EF64D6B4-A15D-4AD4-96D7-0B6BAE5A39CC}" srcOrd="1" destOrd="0" presId="urn:microsoft.com/office/officeart/2005/8/layout/bProcess2"/>
    <dgm:cxn modelId="{0FCD90D4-AD97-4D82-AE51-B89B55F73299}" type="presParOf" srcId="{B43D33F4-35AE-4433-82E4-02F2D34CAC91}" destId="{8BA41EEE-2FDA-4E1F-8F90-5C282B614F31}" srcOrd="2" destOrd="0" presId="urn:microsoft.com/office/officeart/2005/8/layout/bProcess2"/>
    <dgm:cxn modelId="{001F6B70-18B2-4D36-B83D-7A91A01ACDB6}" type="presParOf" srcId="{8BA41EEE-2FDA-4E1F-8F90-5C282B614F31}" destId="{FBD85004-1E66-49F9-833F-43CC31C0DF66}" srcOrd="0" destOrd="0" presId="urn:microsoft.com/office/officeart/2005/8/layout/bProcess2"/>
    <dgm:cxn modelId="{2FD46316-8DB1-4666-A11C-05006398C4F7}" type="presParOf" srcId="{8BA41EEE-2FDA-4E1F-8F90-5C282B614F31}" destId="{690C8182-2AD0-4CB7-8D71-D1C23912F8B2}" srcOrd="1" destOrd="0" presId="urn:microsoft.com/office/officeart/2005/8/layout/bProcess2"/>
    <dgm:cxn modelId="{78482BBC-10C9-4A68-8823-C3A4BADFD333}" type="presParOf" srcId="{B43D33F4-35AE-4433-82E4-02F2D34CAC91}" destId="{A3310829-0365-4CF5-905A-B93BEE37B63B}" srcOrd="3" destOrd="0" presId="urn:microsoft.com/office/officeart/2005/8/layout/bProcess2"/>
    <dgm:cxn modelId="{6C75D18A-7B24-4014-8CF8-B9B161465D31}" type="presParOf" srcId="{B43D33F4-35AE-4433-82E4-02F2D34CAC91}" destId="{16D3F6D7-89FC-494A-8F41-D982E00D9514}" srcOrd="4" destOrd="0" presId="urn:microsoft.com/office/officeart/2005/8/layout/bProcess2"/>
    <dgm:cxn modelId="{96C3C636-2FEB-44C7-8DC2-E15A5311B5AB}" type="presParOf" srcId="{16D3F6D7-89FC-494A-8F41-D982E00D9514}" destId="{BBA16DF2-46CB-4779-A6E9-1756B7F31E83}" srcOrd="0" destOrd="0" presId="urn:microsoft.com/office/officeart/2005/8/layout/bProcess2"/>
    <dgm:cxn modelId="{6A9659AB-2DB1-4698-A834-3D2F69D73C91}" type="presParOf" srcId="{16D3F6D7-89FC-494A-8F41-D982E00D9514}" destId="{E31F27DA-0F87-42D4-AA36-389E40C4BFE6}" srcOrd="1" destOrd="0" presId="urn:microsoft.com/office/officeart/2005/8/layout/bProcess2"/>
    <dgm:cxn modelId="{4B9FB2E7-5F68-49F6-B977-C7DD35845A9F}" type="presParOf" srcId="{B43D33F4-35AE-4433-82E4-02F2D34CAC91}" destId="{8F0F1D2F-D772-4B28-832B-FE34E40E3994}" srcOrd="5" destOrd="0" presId="urn:microsoft.com/office/officeart/2005/8/layout/bProcess2"/>
    <dgm:cxn modelId="{15BD88EA-E877-4EC0-807E-B372A63FE210}" type="presParOf" srcId="{B43D33F4-35AE-4433-82E4-02F2D34CAC91}" destId="{7CFCDF1A-5BD0-4195-B0A2-B27CD2CFF687}" srcOrd="6" destOrd="0" presId="urn:microsoft.com/office/officeart/2005/8/layout/bProcess2"/>
    <dgm:cxn modelId="{9F7EAFAD-7B11-4A6B-8AB3-87E999FC3CE3}" type="presParOf" srcId="{7CFCDF1A-5BD0-4195-B0A2-B27CD2CFF687}" destId="{55374A43-14A9-4BDA-AB58-1923DCCD682A}" srcOrd="0" destOrd="0" presId="urn:microsoft.com/office/officeart/2005/8/layout/bProcess2"/>
    <dgm:cxn modelId="{A807D990-3DFD-491F-AC75-85F0B7408475}" type="presParOf" srcId="{7CFCDF1A-5BD0-4195-B0A2-B27CD2CFF687}" destId="{2A4B632B-09D8-404A-8BCE-0A0CA1325C36}" srcOrd="1" destOrd="0" presId="urn:microsoft.com/office/officeart/2005/8/layout/bProcess2"/>
    <dgm:cxn modelId="{21AA9E00-B64F-45BC-8BC5-5F6FB9DB5754}" type="presParOf" srcId="{B43D33F4-35AE-4433-82E4-02F2D34CAC91}" destId="{8EEC467A-997B-4B4A-A840-6B1AE048CDC6}" srcOrd="7" destOrd="0" presId="urn:microsoft.com/office/officeart/2005/8/layout/bProcess2"/>
    <dgm:cxn modelId="{6E17B63F-2FE6-434A-A91C-2152ED8C76E2}" type="presParOf" srcId="{B43D33F4-35AE-4433-82E4-02F2D34CAC91}" destId="{4592D7A4-5DDE-43E5-A035-4C873A8058EA}" srcOrd="8" destOrd="0" presId="urn:microsoft.com/office/officeart/2005/8/layout/bProcess2"/>
    <dgm:cxn modelId="{06C61752-7BEA-4931-92ED-F09FFB5DDF40}" type="presParOf" srcId="{4592D7A4-5DDE-43E5-A035-4C873A8058EA}" destId="{A80E9962-BABB-421C-ABCC-999855556FC4}" srcOrd="0" destOrd="0" presId="urn:microsoft.com/office/officeart/2005/8/layout/bProcess2"/>
    <dgm:cxn modelId="{ADF6341B-4341-41B8-9140-A7A912C65318}" type="presParOf" srcId="{4592D7A4-5DDE-43E5-A035-4C873A8058EA}" destId="{1EFC8FDE-FB6D-4D7B-9F23-B96E271ACEC6}" srcOrd="1" destOrd="0" presId="urn:microsoft.com/office/officeart/2005/8/layout/bProcess2"/>
    <dgm:cxn modelId="{196EE62D-79B9-4AD0-BFE2-8FE882ACE179}" type="presParOf" srcId="{B43D33F4-35AE-4433-82E4-02F2D34CAC91}" destId="{FD05B339-378B-409E-84ED-DA2C17956EE1}" srcOrd="9" destOrd="0" presId="urn:microsoft.com/office/officeart/2005/8/layout/bProcess2"/>
    <dgm:cxn modelId="{1BB2232A-65DC-4770-BF5B-4400A3B659D0}" type="presParOf" srcId="{B43D33F4-35AE-4433-82E4-02F2D34CAC91}" destId="{F4C0D349-CE64-40F4-BA86-CA5FD9CACCDD}" srcOrd="10" destOrd="0" presId="urn:microsoft.com/office/officeart/2005/8/layout/bProcess2"/>
    <dgm:cxn modelId="{7ECD4D4B-FB8D-486F-AB39-1CC0C8B199B9}" type="presParOf" srcId="{F4C0D349-CE64-40F4-BA86-CA5FD9CACCDD}" destId="{5499B75F-E7A4-4033-B775-F633632DEC30}" srcOrd="0" destOrd="0" presId="urn:microsoft.com/office/officeart/2005/8/layout/bProcess2"/>
    <dgm:cxn modelId="{1F9F6BB2-2670-4581-A352-D25E8CDA89C1}" type="presParOf" srcId="{F4C0D349-CE64-40F4-BA86-CA5FD9CACCDD}" destId="{215CFF33-D0B3-40E7-8A70-63CF3D94DD88}" srcOrd="1" destOrd="0" presId="urn:microsoft.com/office/officeart/2005/8/layout/bProcess2"/>
    <dgm:cxn modelId="{1AA7DC54-B7EE-4470-9082-2A884875F5B9}" type="presParOf" srcId="{B43D33F4-35AE-4433-82E4-02F2D34CAC91}" destId="{15827492-C638-461E-AC3E-9B2567BF86AB}" srcOrd="11" destOrd="0" presId="urn:microsoft.com/office/officeart/2005/8/layout/bProcess2"/>
    <dgm:cxn modelId="{5755EE9B-D53F-450A-9719-21674274C9AC}" type="presParOf" srcId="{B43D33F4-35AE-4433-82E4-02F2D34CAC91}" destId="{54575E65-8B0A-49DD-8A96-15B8D10791E9}" srcOrd="12" destOrd="0" presId="urn:microsoft.com/office/officeart/2005/8/layout/bProcess2"/>
    <dgm:cxn modelId="{F7C8C9E6-6A72-49C1-85EC-6AB39CFBF28B}" type="presParOf" srcId="{54575E65-8B0A-49DD-8A96-15B8D10791E9}" destId="{2AB0C9A1-8CAA-4BED-B168-B605BFC10D1B}" srcOrd="0" destOrd="0" presId="urn:microsoft.com/office/officeart/2005/8/layout/bProcess2"/>
    <dgm:cxn modelId="{7B83B6BB-1C42-4FD5-B84C-5455D0F4E4AA}" type="presParOf" srcId="{54575E65-8B0A-49DD-8A96-15B8D10791E9}" destId="{1268CA58-1864-4CCC-825A-147CCA8BA7E3}" srcOrd="1" destOrd="0" presId="urn:microsoft.com/office/officeart/2005/8/layout/bProcess2"/>
    <dgm:cxn modelId="{6013E929-7F6E-46D8-8543-45D3F03300B6}" type="presParOf" srcId="{B43D33F4-35AE-4433-82E4-02F2D34CAC91}" destId="{753D74D3-29FB-4BEE-B0D3-B62A5277ED43}" srcOrd="13" destOrd="0" presId="urn:microsoft.com/office/officeart/2005/8/layout/bProcess2"/>
    <dgm:cxn modelId="{2A8BD5C4-3150-4FDD-81FE-4238FDBD814D}" type="presParOf" srcId="{B43D33F4-35AE-4433-82E4-02F2D34CAC91}" destId="{84F5BEE7-2A72-4C44-BA13-C19415F538F4}" srcOrd="14" destOrd="0" presId="urn:microsoft.com/office/officeart/2005/8/layout/bProcess2"/>
    <dgm:cxn modelId="{F17DA8DC-30FF-4249-8475-35AD5553EAA9}" type="presParOf" srcId="{84F5BEE7-2A72-4C44-BA13-C19415F538F4}" destId="{459D48AE-2790-4DE8-B6B0-BA1BA2678BA4}" srcOrd="0" destOrd="0" presId="urn:microsoft.com/office/officeart/2005/8/layout/bProcess2"/>
    <dgm:cxn modelId="{A72F84CA-A182-4AE2-A23B-105570FAB4EF}" type="presParOf" srcId="{84F5BEE7-2A72-4C44-BA13-C19415F538F4}" destId="{6822895E-8E02-431F-B580-F826C5E77891}" srcOrd="1" destOrd="0" presId="urn:microsoft.com/office/officeart/2005/8/layout/bProcess2"/>
    <dgm:cxn modelId="{E3C776E1-EF44-4664-B60A-A534778DE68B}" type="presParOf" srcId="{B43D33F4-35AE-4433-82E4-02F2D34CAC91}" destId="{40531EC2-9CEE-4810-A68C-910F0C364F41}" srcOrd="15" destOrd="0" presId="urn:microsoft.com/office/officeart/2005/8/layout/bProcess2"/>
    <dgm:cxn modelId="{1978AA23-9E65-43CA-902E-7F9A744D7448}" type="presParOf" srcId="{B43D33F4-35AE-4433-82E4-02F2D34CAC91}" destId="{5E20C797-02FF-43EE-8CB8-1A9B40F9BA05}" srcOrd="16" destOrd="0" presId="urn:microsoft.com/office/officeart/2005/8/layout/bProcess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2304C0-0D3F-4533-BF2D-694A29C26FB2}" type="doc">
      <dgm:prSet loTypeId="urn:microsoft.com/office/officeart/2005/8/layout/bProcess2" loCatId="process" qsTypeId="urn:microsoft.com/office/officeart/2005/8/quickstyle/3d3" qsCatId="3D" csTypeId="urn:microsoft.com/office/officeart/2005/8/colors/colorful4" csCatId="colorful" phldr="1"/>
      <dgm:spPr/>
      <dgm:t>
        <a:bodyPr/>
        <a:lstStyle/>
        <a:p>
          <a:endParaRPr lang="es-MX"/>
        </a:p>
      </dgm:t>
    </dgm:pt>
    <dgm:pt modelId="{F20B7B13-319E-4C33-AFDB-2848D1A1221A}">
      <dgm:prSet phldrT="[Texto]" custT="1"/>
      <dgm:spPr/>
      <dgm:t>
        <a:bodyPr/>
        <a:lstStyle/>
        <a:p>
          <a:r>
            <a:rPr lang="es-MX" sz="1400" b="1" dirty="0" smtClean="0">
              <a:solidFill>
                <a:schemeClr val="tx1"/>
              </a:solidFill>
              <a:effectLst/>
              <a:latin typeface="Arial Narrow" panose="020B0606020202030204" pitchFamily="34" charset="0"/>
            </a:rPr>
            <a:t>Clientes Satisfechos y con más oportunidades.</a:t>
          </a:r>
          <a:endParaRPr lang="es-MX" sz="1400" b="1" dirty="0">
            <a:solidFill>
              <a:schemeClr val="tx1"/>
            </a:solidFill>
            <a:effectLst/>
            <a:latin typeface="Arial Narrow" panose="020B0606020202030204" pitchFamily="34" charset="0"/>
          </a:endParaRPr>
        </a:p>
      </dgm:t>
    </dgm:pt>
    <dgm:pt modelId="{1F0451A9-F43B-4C44-823A-3BA47CD889ED}" type="parTrans" cxnId="{5978949E-CEA3-471E-BBC1-18343123EEB5}">
      <dgm:prSet/>
      <dgm:spPr/>
      <dgm:t>
        <a:bodyPr/>
        <a:lstStyle/>
        <a:p>
          <a:endParaRPr lang="es-MX" sz="4000" b="1">
            <a:solidFill>
              <a:schemeClr val="tx1"/>
            </a:solidFill>
            <a:effectLst/>
            <a:latin typeface="Arial Narrow" panose="020B0606020202030204" pitchFamily="34" charset="0"/>
          </a:endParaRPr>
        </a:p>
      </dgm:t>
    </dgm:pt>
    <dgm:pt modelId="{954F30BD-4E85-4DD7-A173-D2C1640A0DB7}" type="sibTrans" cxnId="{5978949E-CEA3-471E-BBC1-18343123EEB5}">
      <dgm:prSet/>
      <dgm:spPr/>
      <dgm:t>
        <a:bodyPr/>
        <a:lstStyle/>
        <a:p>
          <a:endParaRPr lang="es-MX" sz="4000" b="1">
            <a:solidFill>
              <a:schemeClr val="tx1"/>
            </a:solidFill>
            <a:effectLst/>
            <a:latin typeface="Arial Narrow" panose="020B0606020202030204" pitchFamily="34" charset="0"/>
          </a:endParaRPr>
        </a:p>
      </dgm:t>
    </dgm:pt>
    <dgm:pt modelId="{3C6A8B33-779E-41AF-806C-30CA02E5768C}">
      <dgm:prSet phldrT="[Texto]" custT="1"/>
      <dgm:spPr/>
      <dgm:t>
        <a:bodyPr/>
        <a:lstStyle/>
        <a:p>
          <a:r>
            <a:rPr lang="es-MX" sz="1400" b="1" dirty="0" smtClean="0">
              <a:solidFill>
                <a:schemeClr val="tx1"/>
              </a:solidFill>
              <a:effectLst/>
              <a:latin typeface="Arial Narrow" panose="020B0606020202030204" pitchFamily="34" charset="0"/>
            </a:rPr>
            <a:t>CAUSAS</a:t>
          </a:r>
          <a:endParaRPr lang="es-MX" sz="2400" b="1" dirty="0">
            <a:solidFill>
              <a:schemeClr val="tx1"/>
            </a:solidFill>
            <a:effectLst/>
            <a:latin typeface="Arial Narrow" panose="020B0606020202030204" pitchFamily="34" charset="0"/>
          </a:endParaRPr>
        </a:p>
      </dgm:t>
    </dgm:pt>
    <dgm:pt modelId="{D311F78F-CDA0-4CCD-945B-F1BEA1D7C174}" type="parTrans" cxnId="{F1739710-3869-4301-BBE7-4F81B11B5ADF}">
      <dgm:prSet/>
      <dgm:spPr/>
      <dgm:t>
        <a:bodyPr/>
        <a:lstStyle/>
        <a:p>
          <a:endParaRPr lang="es-MX" sz="4000" b="1">
            <a:solidFill>
              <a:schemeClr val="tx1"/>
            </a:solidFill>
            <a:effectLst/>
            <a:latin typeface="Arial Narrow" panose="020B0606020202030204" pitchFamily="34" charset="0"/>
          </a:endParaRPr>
        </a:p>
      </dgm:t>
    </dgm:pt>
    <dgm:pt modelId="{F8D9D166-8663-43E5-B4A6-DE7BF9BF5DBE}" type="sibTrans" cxnId="{F1739710-3869-4301-BBE7-4F81B11B5ADF}">
      <dgm:prSet/>
      <dgm:spPr/>
      <dgm:t>
        <a:bodyPr/>
        <a:lstStyle/>
        <a:p>
          <a:endParaRPr lang="es-MX" sz="4000" b="1">
            <a:solidFill>
              <a:schemeClr val="tx1"/>
            </a:solidFill>
            <a:effectLst/>
            <a:latin typeface="Arial Narrow" panose="020B0606020202030204" pitchFamily="34" charset="0"/>
          </a:endParaRPr>
        </a:p>
      </dgm:t>
    </dgm:pt>
    <dgm:pt modelId="{5AFEB988-85D1-4954-9259-1D0229B39841}">
      <dgm:prSet phldrT="[Texto]" custT="1"/>
      <dgm:spPr/>
      <dgm:t>
        <a:bodyPr/>
        <a:lstStyle/>
        <a:p>
          <a:r>
            <a:rPr lang="es-MX" sz="1400" b="1" dirty="0">
              <a:solidFill>
                <a:schemeClr val="tx1"/>
              </a:solidFill>
              <a:effectLst/>
              <a:latin typeface="Arial Narrow" panose="020B0606020202030204" pitchFamily="34" charset="0"/>
            </a:rPr>
            <a:t>Ademas de consultoria pra certidficaciones, tambien habra homologaciones,capacutaciones, cursos.</a:t>
          </a:r>
        </a:p>
      </dgm:t>
    </dgm:pt>
    <dgm:pt modelId="{EF9DA867-FD8D-46E2-8571-3BA5C29798DA}" type="parTrans" cxnId="{A1B8B6B0-6786-4528-A60F-8EC730C6AF28}">
      <dgm:prSet/>
      <dgm:spPr/>
      <dgm:t>
        <a:bodyPr/>
        <a:lstStyle/>
        <a:p>
          <a:endParaRPr lang="es-MX" sz="4000" b="1">
            <a:solidFill>
              <a:schemeClr val="tx1"/>
            </a:solidFill>
            <a:effectLst/>
            <a:latin typeface="Arial Narrow" panose="020B0606020202030204" pitchFamily="34" charset="0"/>
          </a:endParaRPr>
        </a:p>
      </dgm:t>
    </dgm:pt>
    <dgm:pt modelId="{D67924F0-375B-4707-A3A0-5EFBFB8CFA54}" type="sibTrans" cxnId="{A1B8B6B0-6786-4528-A60F-8EC730C6AF28}">
      <dgm:prSet/>
      <dgm:spPr/>
      <dgm:t>
        <a:bodyPr/>
        <a:lstStyle/>
        <a:p>
          <a:endParaRPr lang="es-MX" sz="4000" b="1">
            <a:solidFill>
              <a:schemeClr val="tx1"/>
            </a:solidFill>
            <a:effectLst/>
            <a:latin typeface="Arial Narrow" panose="020B0606020202030204" pitchFamily="34" charset="0"/>
          </a:endParaRPr>
        </a:p>
      </dgm:t>
    </dgm:pt>
    <dgm:pt modelId="{79D1B630-E618-4AB6-AC17-56DBF8B69F3C}">
      <dgm:prSet phldrT="[Texto]" custT="1"/>
      <dgm:spPr/>
      <dgm:t>
        <a:bodyPr/>
        <a:lstStyle/>
        <a:p>
          <a:r>
            <a:rPr lang="es-MX" sz="1400" b="1" dirty="0">
              <a:solidFill>
                <a:schemeClr val="tx1"/>
              </a:solidFill>
              <a:effectLst/>
              <a:latin typeface="Arial Narrow" panose="020B0606020202030204" pitchFamily="34" charset="0"/>
            </a:rPr>
            <a:t>Elabprar los Brochures con la informacion necesaria.</a:t>
          </a:r>
        </a:p>
      </dgm:t>
    </dgm:pt>
    <dgm:pt modelId="{3D9AA7B8-D289-4FB7-AFD3-76EC1175EABF}" type="parTrans" cxnId="{7589D47A-D839-43C5-8FEC-A8E995787A06}">
      <dgm:prSet/>
      <dgm:spPr/>
      <dgm:t>
        <a:bodyPr/>
        <a:lstStyle/>
        <a:p>
          <a:endParaRPr lang="es-MX" sz="4000" b="1">
            <a:solidFill>
              <a:schemeClr val="tx1"/>
            </a:solidFill>
            <a:effectLst/>
            <a:latin typeface="Arial Narrow" panose="020B0606020202030204" pitchFamily="34" charset="0"/>
          </a:endParaRPr>
        </a:p>
      </dgm:t>
    </dgm:pt>
    <dgm:pt modelId="{769E1C4A-D042-49F5-A567-9B2409314557}" type="sibTrans" cxnId="{7589D47A-D839-43C5-8FEC-A8E995787A06}">
      <dgm:prSet/>
      <dgm:spPr/>
      <dgm:t>
        <a:bodyPr/>
        <a:lstStyle/>
        <a:p>
          <a:endParaRPr lang="es-MX" sz="4000" b="1">
            <a:solidFill>
              <a:schemeClr val="tx1"/>
            </a:solidFill>
            <a:effectLst/>
            <a:latin typeface="Arial Narrow" panose="020B0606020202030204" pitchFamily="34" charset="0"/>
          </a:endParaRPr>
        </a:p>
      </dgm:t>
    </dgm:pt>
    <dgm:pt modelId="{80AEC06A-BCB6-4115-90FC-71141E25D7D8}">
      <dgm:prSet phldrT="[Texto]" custT="1"/>
      <dgm:spPr/>
      <dgm:t>
        <a:bodyPr/>
        <a:lstStyle/>
        <a:p>
          <a:r>
            <a:rPr lang="es-MX" sz="1400" b="1" dirty="0" smtClean="0">
              <a:solidFill>
                <a:schemeClr val="tx1"/>
              </a:solidFill>
              <a:effectLst/>
              <a:latin typeface="Arial Narrow" panose="020B0606020202030204" pitchFamily="34" charset="0"/>
            </a:rPr>
            <a:t>La consultoría ofrecera varias formas de pago</a:t>
          </a:r>
          <a:r>
            <a:rPr lang="es-MX" sz="1050" b="1" dirty="0" smtClean="0">
              <a:solidFill>
                <a:schemeClr val="tx1"/>
              </a:solidFill>
              <a:effectLst/>
              <a:latin typeface="Arial Narrow" panose="020B0606020202030204" pitchFamily="34" charset="0"/>
            </a:rPr>
            <a:t>.</a:t>
          </a:r>
          <a:endParaRPr lang="es-MX" sz="1050" b="1" dirty="0">
            <a:solidFill>
              <a:schemeClr val="tx1"/>
            </a:solidFill>
            <a:effectLst/>
            <a:latin typeface="Arial Narrow" panose="020B0606020202030204" pitchFamily="34" charset="0"/>
          </a:endParaRPr>
        </a:p>
      </dgm:t>
    </dgm:pt>
    <dgm:pt modelId="{702125C6-CBC3-4DB5-A64E-AD2B45DDADD1}" type="parTrans" cxnId="{0749695C-E935-474B-9A32-5F59734B315E}">
      <dgm:prSet/>
      <dgm:spPr/>
      <dgm:t>
        <a:bodyPr/>
        <a:lstStyle/>
        <a:p>
          <a:endParaRPr lang="es-MX" sz="4000" b="1">
            <a:solidFill>
              <a:schemeClr val="tx1"/>
            </a:solidFill>
            <a:effectLst/>
            <a:latin typeface="Arial Narrow" panose="020B0606020202030204" pitchFamily="34" charset="0"/>
          </a:endParaRPr>
        </a:p>
      </dgm:t>
    </dgm:pt>
    <dgm:pt modelId="{366786C9-BE16-405E-990A-CB8C436DD179}" type="sibTrans" cxnId="{0749695C-E935-474B-9A32-5F59734B315E}">
      <dgm:prSet/>
      <dgm:spPr/>
      <dgm:t>
        <a:bodyPr/>
        <a:lstStyle/>
        <a:p>
          <a:endParaRPr lang="es-MX" sz="4000" b="1">
            <a:solidFill>
              <a:schemeClr val="tx1"/>
            </a:solidFill>
            <a:effectLst/>
            <a:latin typeface="Arial Narrow" panose="020B0606020202030204" pitchFamily="34" charset="0"/>
          </a:endParaRPr>
        </a:p>
      </dgm:t>
    </dgm:pt>
    <dgm:pt modelId="{DC9A30F1-8976-45DC-AAA7-D14A9676344B}">
      <dgm:prSet phldrT="[Texto]" custT="1"/>
      <dgm:spPr/>
      <dgm:t>
        <a:bodyPr/>
        <a:lstStyle/>
        <a:p>
          <a:r>
            <a:rPr lang="es-MX" sz="1400" b="1" dirty="0">
              <a:solidFill>
                <a:schemeClr val="tx1"/>
              </a:solidFill>
              <a:effectLst/>
              <a:latin typeface="Arial Narrow" panose="020B0606020202030204" pitchFamily="34" charset="0"/>
            </a:rPr>
            <a:t>Los usuarios disponmdran de una colsultotra de su zona</a:t>
          </a:r>
        </a:p>
      </dgm:t>
    </dgm:pt>
    <dgm:pt modelId="{09637C9B-28D8-4C44-8859-74E2A9B0C856}" type="parTrans" cxnId="{FE2D9B41-9863-4CB6-9AD8-B6AAA93F3EFB}">
      <dgm:prSet/>
      <dgm:spPr/>
      <dgm:t>
        <a:bodyPr/>
        <a:lstStyle/>
        <a:p>
          <a:endParaRPr lang="es-MX" sz="4000" b="1">
            <a:solidFill>
              <a:schemeClr val="tx1"/>
            </a:solidFill>
            <a:effectLst/>
            <a:latin typeface="Arial Narrow" panose="020B0606020202030204" pitchFamily="34" charset="0"/>
          </a:endParaRPr>
        </a:p>
      </dgm:t>
    </dgm:pt>
    <dgm:pt modelId="{1F2E23C3-4B1D-4464-A0C2-84FC06A2A499}" type="sibTrans" cxnId="{FE2D9B41-9863-4CB6-9AD8-B6AAA93F3EFB}">
      <dgm:prSet/>
      <dgm:spPr/>
      <dgm:t>
        <a:bodyPr/>
        <a:lstStyle/>
        <a:p>
          <a:endParaRPr lang="es-MX" sz="4000" b="1">
            <a:solidFill>
              <a:schemeClr val="tx1"/>
            </a:solidFill>
            <a:effectLst/>
            <a:latin typeface="Arial Narrow" panose="020B0606020202030204" pitchFamily="34" charset="0"/>
          </a:endParaRPr>
        </a:p>
      </dgm:t>
    </dgm:pt>
    <dgm:pt modelId="{AE14F659-9772-458C-9012-25D7CBF473F1}">
      <dgm:prSet phldrT="[Texto]" custT="1"/>
      <dgm:spPr/>
      <dgm:t>
        <a:bodyPr/>
        <a:lstStyle/>
        <a:p>
          <a:r>
            <a:rPr lang="es-MX" sz="1400" b="1" dirty="0">
              <a:solidFill>
                <a:schemeClr val="tx1"/>
              </a:solidFill>
              <a:effectLst/>
              <a:latin typeface="Arial Narrow" panose="020B0606020202030204" pitchFamily="34" charset="0"/>
            </a:rPr>
            <a:t>Los usuarios tendrán seguimiento constante durante su sericio.</a:t>
          </a:r>
        </a:p>
      </dgm:t>
    </dgm:pt>
    <dgm:pt modelId="{BFEE07C2-C103-4302-8BBE-D53B62377B96}" type="parTrans" cxnId="{B29F52CE-4025-493D-8C3A-AD3BE42EB240}">
      <dgm:prSet/>
      <dgm:spPr/>
      <dgm:t>
        <a:bodyPr/>
        <a:lstStyle/>
        <a:p>
          <a:endParaRPr lang="es-MX" sz="4000" b="1">
            <a:solidFill>
              <a:schemeClr val="tx1"/>
            </a:solidFill>
            <a:effectLst/>
            <a:latin typeface="Arial Narrow" panose="020B0606020202030204" pitchFamily="34" charset="0"/>
          </a:endParaRPr>
        </a:p>
      </dgm:t>
    </dgm:pt>
    <dgm:pt modelId="{B4522E83-FF0F-42B2-B0B9-92A7F860A9A1}" type="sibTrans" cxnId="{B29F52CE-4025-493D-8C3A-AD3BE42EB240}">
      <dgm:prSet/>
      <dgm:spPr/>
      <dgm:t>
        <a:bodyPr/>
        <a:lstStyle/>
        <a:p>
          <a:endParaRPr lang="es-MX" sz="4000" b="1">
            <a:solidFill>
              <a:schemeClr val="tx1"/>
            </a:solidFill>
            <a:effectLst/>
            <a:latin typeface="Arial Narrow" panose="020B0606020202030204" pitchFamily="34" charset="0"/>
          </a:endParaRPr>
        </a:p>
      </dgm:t>
    </dgm:pt>
    <dgm:pt modelId="{4D548E3F-4CD7-4336-9969-B47AE1352D4C}">
      <dgm:prSet phldrT="[Texto]" custT="1"/>
      <dgm:spPr/>
      <dgm:t>
        <a:bodyPr/>
        <a:lstStyle/>
        <a:p>
          <a:r>
            <a:rPr lang="es-MX" sz="1400" b="1" dirty="0" smtClean="0">
              <a:solidFill>
                <a:schemeClr val="tx1"/>
              </a:solidFill>
              <a:effectLst/>
              <a:latin typeface="Arial Narrow" panose="020B0606020202030204" pitchFamily="34" charset="0"/>
            </a:rPr>
            <a:t>EFECTOS</a:t>
          </a:r>
          <a:endParaRPr lang="es-MX" sz="1400" b="1" dirty="0">
            <a:solidFill>
              <a:schemeClr val="tx1"/>
            </a:solidFill>
            <a:effectLst/>
            <a:latin typeface="Arial Narrow" panose="020B0606020202030204" pitchFamily="34" charset="0"/>
          </a:endParaRPr>
        </a:p>
      </dgm:t>
    </dgm:pt>
    <dgm:pt modelId="{0C9E0FD3-0E04-4DBF-965C-FDA1E30E6166}" type="parTrans" cxnId="{10BA83D3-7B32-4D04-8FD8-2A1892FBCCF0}">
      <dgm:prSet/>
      <dgm:spPr/>
      <dgm:t>
        <a:bodyPr/>
        <a:lstStyle/>
        <a:p>
          <a:endParaRPr lang="es-MX" sz="4000" b="1">
            <a:solidFill>
              <a:schemeClr val="tx1"/>
            </a:solidFill>
            <a:effectLst/>
            <a:latin typeface="Arial Narrow" panose="020B0606020202030204" pitchFamily="34" charset="0"/>
          </a:endParaRPr>
        </a:p>
      </dgm:t>
    </dgm:pt>
    <dgm:pt modelId="{ACA9B65F-0193-453A-B364-0E9ADCC56E31}" type="sibTrans" cxnId="{10BA83D3-7B32-4D04-8FD8-2A1892FBCCF0}">
      <dgm:prSet/>
      <dgm:spPr/>
      <dgm:t>
        <a:bodyPr/>
        <a:lstStyle/>
        <a:p>
          <a:endParaRPr lang="es-MX" sz="4000" b="1">
            <a:solidFill>
              <a:schemeClr val="tx1"/>
            </a:solidFill>
            <a:effectLst/>
            <a:latin typeface="Arial Narrow" panose="020B0606020202030204" pitchFamily="34" charset="0"/>
          </a:endParaRPr>
        </a:p>
      </dgm:t>
    </dgm:pt>
    <dgm:pt modelId="{280C467B-B6A6-4BE5-88AD-8D927DABA03B}">
      <dgm:prSet phldrT="[Texto]" custT="1"/>
      <dgm:spPr/>
      <dgm:t>
        <a:bodyPr/>
        <a:lstStyle/>
        <a:p>
          <a:r>
            <a:rPr lang="es-MX" sz="1400" b="1" dirty="0">
              <a:solidFill>
                <a:schemeClr val="tx1"/>
              </a:solidFill>
              <a:effectLst/>
              <a:latin typeface="Arial Narrow" panose="020B0606020202030204" pitchFamily="34" charset="0"/>
            </a:rPr>
            <a:t>Se contratará profesionales especializado para los servicios.</a:t>
          </a:r>
        </a:p>
      </dgm:t>
    </dgm:pt>
    <dgm:pt modelId="{BB8F580E-A82F-4A7B-8232-487FCD94C018}" type="parTrans" cxnId="{696A9B4C-D5BE-40CE-8648-78428EB9E533}">
      <dgm:prSet/>
      <dgm:spPr/>
      <dgm:t>
        <a:bodyPr/>
        <a:lstStyle/>
        <a:p>
          <a:endParaRPr lang="es-MX" sz="4000" b="1">
            <a:solidFill>
              <a:schemeClr val="tx1"/>
            </a:solidFill>
            <a:effectLst/>
            <a:latin typeface="Arial Narrow" panose="020B0606020202030204" pitchFamily="34" charset="0"/>
          </a:endParaRPr>
        </a:p>
      </dgm:t>
    </dgm:pt>
    <dgm:pt modelId="{0E6B9A18-1069-4053-AD38-A80796392D8A}" type="sibTrans" cxnId="{696A9B4C-D5BE-40CE-8648-78428EB9E533}">
      <dgm:prSet/>
      <dgm:spPr/>
      <dgm:t>
        <a:bodyPr/>
        <a:lstStyle/>
        <a:p>
          <a:endParaRPr lang="es-MX" sz="4000" b="1">
            <a:solidFill>
              <a:schemeClr val="tx1"/>
            </a:solidFill>
            <a:effectLst/>
            <a:latin typeface="Arial Narrow" panose="020B0606020202030204" pitchFamily="34" charset="0"/>
          </a:endParaRPr>
        </a:p>
      </dgm:t>
    </dgm:pt>
    <dgm:pt modelId="{B43D33F4-35AE-4433-82E4-02F2D34CAC91}" type="pres">
      <dgm:prSet presAssocID="{352304C0-0D3F-4533-BF2D-694A29C26FB2}" presName="diagram" presStyleCnt="0">
        <dgm:presLayoutVars>
          <dgm:dir/>
          <dgm:resizeHandles/>
        </dgm:presLayoutVars>
      </dgm:prSet>
      <dgm:spPr/>
      <dgm:t>
        <a:bodyPr/>
        <a:lstStyle/>
        <a:p>
          <a:endParaRPr lang="es-MX"/>
        </a:p>
      </dgm:t>
    </dgm:pt>
    <dgm:pt modelId="{31AFA732-169C-4196-BB0E-0452F0337D67}" type="pres">
      <dgm:prSet presAssocID="{F20B7B13-319E-4C33-AFDB-2848D1A1221A}" presName="firstNode" presStyleLbl="node1" presStyleIdx="0" presStyleCnt="9" custScaleX="152506" custScaleY="112772" custLinFactNeighborY="11710">
        <dgm:presLayoutVars>
          <dgm:bulletEnabled val="1"/>
        </dgm:presLayoutVars>
      </dgm:prSet>
      <dgm:spPr/>
      <dgm:t>
        <a:bodyPr/>
        <a:lstStyle/>
        <a:p>
          <a:endParaRPr lang="es-MX"/>
        </a:p>
      </dgm:t>
    </dgm:pt>
    <dgm:pt modelId="{EF64D6B4-A15D-4AD4-96D7-0B6BAE5A39CC}" type="pres">
      <dgm:prSet presAssocID="{954F30BD-4E85-4DD7-A173-D2C1640A0DB7}" presName="sibTrans" presStyleLbl="sibTrans2D1" presStyleIdx="0" presStyleCnt="8" custLinFactNeighborX="-7022" custLinFactNeighborY="1108"/>
      <dgm:spPr/>
      <dgm:t>
        <a:bodyPr/>
        <a:lstStyle/>
        <a:p>
          <a:endParaRPr lang="es-MX"/>
        </a:p>
      </dgm:t>
    </dgm:pt>
    <dgm:pt modelId="{8BA41EEE-2FDA-4E1F-8F90-5C282B614F31}" type="pres">
      <dgm:prSet presAssocID="{3C6A8B33-779E-41AF-806C-30CA02E5768C}" presName="middleNode" presStyleCnt="0"/>
      <dgm:spPr/>
      <dgm:t>
        <a:bodyPr/>
        <a:lstStyle/>
        <a:p>
          <a:endParaRPr lang="es-MX"/>
        </a:p>
      </dgm:t>
    </dgm:pt>
    <dgm:pt modelId="{FBD85004-1E66-49F9-833F-43CC31C0DF66}" type="pres">
      <dgm:prSet presAssocID="{3C6A8B33-779E-41AF-806C-30CA02E5768C}" presName="padding" presStyleLbl="node1" presStyleIdx="0" presStyleCnt="9"/>
      <dgm:spPr/>
      <dgm:t>
        <a:bodyPr/>
        <a:lstStyle/>
        <a:p>
          <a:endParaRPr lang="es-MX"/>
        </a:p>
      </dgm:t>
    </dgm:pt>
    <dgm:pt modelId="{690C8182-2AD0-4CB7-8D71-D1C23912F8B2}" type="pres">
      <dgm:prSet presAssocID="{3C6A8B33-779E-41AF-806C-30CA02E5768C}" presName="shape" presStyleLbl="node1" presStyleIdx="1" presStyleCnt="9" custScaleX="149754" custScaleY="101055" custLinFactNeighborY="-12962">
        <dgm:presLayoutVars>
          <dgm:bulletEnabled val="1"/>
        </dgm:presLayoutVars>
      </dgm:prSet>
      <dgm:spPr/>
      <dgm:t>
        <a:bodyPr/>
        <a:lstStyle/>
        <a:p>
          <a:endParaRPr lang="es-MX"/>
        </a:p>
      </dgm:t>
    </dgm:pt>
    <dgm:pt modelId="{A3310829-0365-4CF5-905A-B93BEE37B63B}" type="pres">
      <dgm:prSet presAssocID="{F8D9D166-8663-43E5-B4A6-DE7BF9BF5DBE}" presName="sibTrans" presStyleLbl="sibTrans2D1" presStyleIdx="1" presStyleCnt="8" custLinFactNeighborX="-7531" custLinFactNeighborY="-19258"/>
      <dgm:spPr/>
      <dgm:t>
        <a:bodyPr/>
        <a:lstStyle/>
        <a:p>
          <a:endParaRPr lang="es-MX"/>
        </a:p>
      </dgm:t>
    </dgm:pt>
    <dgm:pt modelId="{16D3F6D7-89FC-494A-8F41-D982E00D9514}" type="pres">
      <dgm:prSet presAssocID="{5AFEB988-85D1-4954-9259-1D0229B39841}" presName="middleNode" presStyleCnt="0"/>
      <dgm:spPr/>
      <dgm:t>
        <a:bodyPr/>
        <a:lstStyle/>
        <a:p>
          <a:endParaRPr lang="es-MX"/>
        </a:p>
      </dgm:t>
    </dgm:pt>
    <dgm:pt modelId="{BBA16DF2-46CB-4779-A6E9-1756B7F31E83}" type="pres">
      <dgm:prSet presAssocID="{5AFEB988-85D1-4954-9259-1D0229B39841}" presName="padding" presStyleLbl="node1" presStyleIdx="1" presStyleCnt="9"/>
      <dgm:spPr/>
      <dgm:t>
        <a:bodyPr/>
        <a:lstStyle/>
        <a:p>
          <a:endParaRPr lang="es-MX"/>
        </a:p>
      </dgm:t>
    </dgm:pt>
    <dgm:pt modelId="{E31F27DA-0F87-42D4-AA36-389E40C4BFE6}" type="pres">
      <dgm:prSet presAssocID="{5AFEB988-85D1-4954-9259-1D0229B39841}" presName="shape" presStyleLbl="node1" presStyleIdx="2" presStyleCnt="9" custAng="0" custScaleX="236686" custScaleY="222894" custLinFactNeighborY="-24072">
        <dgm:presLayoutVars>
          <dgm:bulletEnabled val="1"/>
        </dgm:presLayoutVars>
      </dgm:prSet>
      <dgm:spPr/>
      <dgm:t>
        <a:bodyPr/>
        <a:lstStyle/>
        <a:p>
          <a:endParaRPr lang="es-MX"/>
        </a:p>
      </dgm:t>
    </dgm:pt>
    <dgm:pt modelId="{8F0F1D2F-D772-4B28-832B-FE34E40E3994}" type="pres">
      <dgm:prSet presAssocID="{D67924F0-375B-4707-A3A0-5EFBFB8CFA54}" presName="sibTrans" presStyleLbl="sibTrans2D1" presStyleIdx="2" presStyleCnt="8" custAng="10800000" custLinFactY="-200000" custLinFactNeighborX="38225" custLinFactNeighborY="-214249"/>
      <dgm:spPr/>
      <dgm:t>
        <a:bodyPr/>
        <a:lstStyle/>
        <a:p>
          <a:endParaRPr lang="es-MX"/>
        </a:p>
      </dgm:t>
    </dgm:pt>
    <dgm:pt modelId="{7CFCDF1A-5BD0-4195-B0A2-B27CD2CFF687}" type="pres">
      <dgm:prSet presAssocID="{79D1B630-E618-4AB6-AC17-56DBF8B69F3C}" presName="middleNode" presStyleCnt="0"/>
      <dgm:spPr/>
      <dgm:t>
        <a:bodyPr/>
        <a:lstStyle/>
        <a:p>
          <a:endParaRPr lang="es-MX"/>
        </a:p>
      </dgm:t>
    </dgm:pt>
    <dgm:pt modelId="{55374A43-14A9-4BDA-AB58-1923DCCD682A}" type="pres">
      <dgm:prSet presAssocID="{79D1B630-E618-4AB6-AC17-56DBF8B69F3C}" presName="padding" presStyleLbl="node1" presStyleIdx="2" presStyleCnt="9"/>
      <dgm:spPr/>
      <dgm:t>
        <a:bodyPr/>
        <a:lstStyle/>
        <a:p>
          <a:endParaRPr lang="es-MX"/>
        </a:p>
      </dgm:t>
    </dgm:pt>
    <dgm:pt modelId="{2A4B632B-09D8-404A-8BCE-0A0CA1325C36}" type="pres">
      <dgm:prSet presAssocID="{79D1B630-E618-4AB6-AC17-56DBF8B69F3C}" presName="shape" presStyleLbl="node1" presStyleIdx="3" presStyleCnt="9" custScaleX="195219" custScaleY="187013">
        <dgm:presLayoutVars>
          <dgm:bulletEnabled val="1"/>
        </dgm:presLayoutVars>
      </dgm:prSet>
      <dgm:spPr/>
      <dgm:t>
        <a:bodyPr/>
        <a:lstStyle/>
        <a:p>
          <a:endParaRPr lang="es-MX"/>
        </a:p>
      </dgm:t>
    </dgm:pt>
    <dgm:pt modelId="{8EEC467A-997B-4B4A-A840-6B1AE048CDC6}" type="pres">
      <dgm:prSet presAssocID="{769E1C4A-D042-49F5-A567-9B2409314557}" presName="sibTrans" presStyleLbl="sibTrans2D1" presStyleIdx="3" presStyleCnt="8" custAng="10800000" custLinFactNeighborX="3581" custLinFactNeighborY="-7961"/>
      <dgm:spPr/>
      <dgm:t>
        <a:bodyPr/>
        <a:lstStyle/>
        <a:p>
          <a:endParaRPr lang="es-MX"/>
        </a:p>
      </dgm:t>
    </dgm:pt>
    <dgm:pt modelId="{4592D7A4-5DDE-43E5-A035-4C873A8058EA}" type="pres">
      <dgm:prSet presAssocID="{80AEC06A-BCB6-4115-90FC-71141E25D7D8}" presName="middleNode" presStyleCnt="0"/>
      <dgm:spPr/>
      <dgm:t>
        <a:bodyPr/>
        <a:lstStyle/>
        <a:p>
          <a:endParaRPr lang="es-MX"/>
        </a:p>
      </dgm:t>
    </dgm:pt>
    <dgm:pt modelId="{A80E9962-BABB-421C-ABCC-999855556FC4}" type="pres">
      <dgm:prSet presAssocID="{80AEC06A-BCB6-4115-90FC-71141E25D7D8}" presName="padding" presStyleLbl="node1" presStyleIdx="3" presStyleCnt="9"/>
      <dgm:spPr/>
      <dgm:t>
        <a:bodyPr/>
        <a:lstStyle/>
        <a:p>
          <a:endParaRPr lang="es-MX"/>
        </a:p>
      </dgm:t>
    </dgm:pt>
    <dgm:pt modelId="{1EFC8FDE-FB6D-4D7B-9F23-B96E271ACEC6}" type="pres">
      <dgm:prSet presAssocID="{80AEC06A-BCB6-4115-90FC-71141E25D7D8}" presName="shape" presStyleLbl="node1" presStyleIdx="4" presStyleCnt="9" custScaleX="204312" custScaleY="143761">
        <dgm:presLayoutVars>
          <dgm:bulletEnabled val="1"/>
        </dgm:presLayoutVars>
      </dgm:prSet>
      <dgm:spPr/>
      <dgm:t>
        <a:bodyPr/>
        <a:lstStyle/>
        <a:p>
          <a:endParaRPr lang="es-MX"/>
        </a:p>
      </dgm:t>
    </dgm:pt>
    <dgm:pt modelId="{FD05B339-378B-409E-84ED-DA2C17956EE1}" type="pres">
      <dgm:prSet presAssocID="{366786C9-BE16-405E-990A-CB8C436DD179}" presName="sibTrans" presStyleLbl="sibTrans2D1" presStyleIdx="4" presStyleCnt="8" custLinFactNeighborY="17444"/>
      <dgm:spPr/>
      <dgm:t>
        <a:bodyPr/>
        <a:lstStyle/>
        <a:p>
          <a:endParaRPr lang="es-MX"/>
        </a:p>
      </dgm:t>
    </dgm:pt>
    <dgm:pt modelId="{F4C0D349-CE64-40F4-BA86-CA5FD9CACCDD}" type="pres">
      <dgm:prSet presAssocID="{DC9A30F1-8976-45DC-AAA7-D14A9676344B}" presName="middleNode" presStyleCnt="0"/>
      <dgm:spPr/>
      <dgm:t>
        <a:bodyPr/>
        <a:lstStyle/>
        <a:p>
          <a:endParaRPr lang="es-MX"/>
        </a:p>
      </dgm:t>
    </dgm:pt>
    <dgm:pt modelId="{5499B75F-E7A4-4033-B775-F633632DEC30}" type="pres">
      <dgm:prSet presAssocID="{DC9A30F1-8976-45DC-AAA7-D14A9676344B}" presName="padding" presStyleLbl="node1" presStyleIdx="4" presStyleCnt="9"/>
      <dgm:spPr/>
      <dgm:t>
        <a:bodyPr/>
        <a:lstStyle/>
        <a:p>
          <a:endParaRPr lang="es-MX"/>
        </a:p>
      </dgm:t>
    </dgm:pt>
    <dgm:pt modelId="{215CFF33-D0B3-40E7-8A70-63CF3D94DD88}" type="pres">
      <dgm:prSet presAssocID="{DC9A30F1-8976-45DC-AAA7-D14A9676344B}" presName="shape" presStyleLbl="node1" presStyleIdx="5" presStyleCnt="9" custScaleX="189137" custScaleY="170475" custLinFactNeighborX="-1659">
        <dgm:presLayoutVars>
          <dgm:bulletEnabled val="1"/>
        </dgm:presLayoutVars>
      </dgm:prSet>
      <dgm:spPr/>
      <dgm:t>
        <a:bodyPr/>
        <a:lstStyle/>
        <a:p>
          <a:endParaRPr lang="es-MX"/>
        </a:p>
      </dgm:t>
    </dgm:pt>
    <dgm:pt modelId="{15827492-C638-461E-AC3E-9B2567BF86AB}" type="pres">
      <dgm:prSet presAssocID="{1F2E23C3-4B1D-4464-A0C2-84FC06A2A499}" presName="sibTrans" presStyleLbl="sibTrans2D1" presStyleIdx="5" presStyleCnt="8" custLinFactY="183719" custLinFactNeighborX="-37037" custLinFactNeighborY="200000"/>
      <dgm:spPr/>
      <dgm:t>
        <a:bodyPr/>
        <a:lstStyle/>
        <a:p>
          <a:endParaRPr lang="es-MX"/>
        </a:p>
      </dgm:t>
    </dgm:pt>
    <dgm:pt modelId="{54575E65-8B0A-49DD-8A96-15B8D10791E9}" type="pres">
      <dgm:prSet presAssocID="{AE14F659-9772-458C-9012-25D7CBF473F1}" presName="middleNode" presStyleCnt="0"/>
      <dgm:spPr/>
      <dgm:t>
        <a:bodyPr/>
        <a:lstStyle/>
        <a:p>
          <a:endParaRPr lang="es-MX"/>
        </a:p>
      </dgm:t>
    </dgm:pt>
    <dgm:pt modelId="{2AB0C9A1-8CAA-4BED-B168-B605BFC10D1B}" type="pres">
      <dgm:prSet presAssocID="{AE14F659-9772-458C-9012-25D7CBF473F1}" presName="padding" presStyleLbl="node1" presStyleIdx="5" presStyleCnt="9"/>
      <dgm:spPr/>
      <dgm:t>
        <a:bodyPr/>
        <a:lstStyle/>
        <a:p>
          <a:endParaRPr lang="es-MX"/>
        </a:p>
      </dgm:t>
    </dgm:pt>
    <dgm:pt modelId="{1268CA58-1864-4CCC-825A-147CCA8BA7E3}" type="pres">
      <dgm:prSet presAssocID="{AE14F659-9772-458C-9012-25D7CBF473F1}" presName="shape" presStyleLbl="node1" presStyleIdx="6" presStyleCnt="9" custScaleX="206720" custScaleY="186421">
        <dgm:presLayoutVars>
          <dgm:bulletEnabled val="1"/>
        </dgm:presLayoutVars>
      </dgm:prSet>
      <dgm:spPr/>
      <dgm:t>
        <a:bodyPr/>
        <a:lstStyle/>
        <a:p>
          <a:endParaRPr lang="es-MX"/>
        </a:p>
      </dgm:t>
    </dgm:pt>
    <dgm:pt modelId="{753D74D3-29FB-4BEE-B0D3-B62A5277ED43}" type="pres">
      <dgm:prSet presAssocID="{B4522E83-FF0F-42B2-B0B9-92A7F860A9A1}" presName="sibTrans" presStyleLbl="sibTrans2D1" presStyleIdx="6" presStyleCnt="8" custLinFactNeighborY="-1720"/>
      <dgm:spPr/>
      <dgm:t>
        <a:bodyPr/>
        <a:lstStyle/>
        <a:p>
          <a:endParaRPr lang="es-MX"/>
        </a:p>
      </dgm:t>
    </dgm:pt>
    <dgm:pt modelId="{84F5BEE7-2A72-4C44-BA13-C19415F538F4}" type="pres">
      <dgm:prSet presAssocID="{4D548E3F-4CD7-4336-9969-B47AE1352D4C}" presName="middleNode" presStyleCnt="0"/>
      <dgm:spPr/>
      <dgm:t>
        <a:bodyPr/>
        <a:lstStyle/>
        <a:p>
          <a:endParaRPr lang="es-MX"/>
        </a:p>
      </dgm:t>
    </dgm:pt>
    <dgm:pt modelId="{459D48AE-2790-4DE8-B6B0-BA1BA2678BA4}" type="pres">
      <dgm:prSet presAssocID="{4D548E3F-4CD7-4336-9969-B47AE1352D4C}" presName="padding" presStyleLbl="node1" presStyleIdx="6" presStyleCnt="9"/>
      <dgm:spPr/>
      <dgm:t>
        <a:bodyPr/>
        <a:lstStyle/>
        <a:p>
          <a:endParaRPr lang="es-MX"/>
        </a:p>
      </dgm:t>
    </dgm:pt>
    <dgm:pt modelId="{6822895E-8E02-431F-B580-F826C5E77891}" type="pres">
      <dgm:prSet presAssocID="{4D548E3F-4CD7-4336-9969-B47AE1352D4C}" presName="shape" presStyleLbl="node1" presStyleIdx="7" presStyleCnt="9" custScaleX="162345" custScaleY="101060" custLinFactNeighborX="1659" custLinFactNeighborY="-24040">
        <dgm:presLayoutVars>
          <dgm:bulletEnabled val="1"/>
        </dgm:presLayoutVars>
      </dgm:prSet>
      <dgm:spPr/>
      <dgm:t>
        <a:bodyPr/>
        <a:lstStyle/>
        <a:p>
          <a:endParaRPr lang="es-MX"/>
        </a:p>
      </dgm:t>
    </dgm:pt>
    <dgm:pt modelId="{40531EC2-9CEE-4810-A68C-910F0C364F41}" type="pres">
      <dgm:prSet presAssocID="{ACA9B65F-0193-453A-B364-0E9ADCC56E31}" presName="sibTrans" presStyleLbl="sibTrans2D1" presStyleIdx="7" presStyleCnt="8" custLinFactNeighborX="-3580" custLinFactNeighborY="-296"/>
      <dgm:spPr/>
      <dgm:t>
        <a:bodyPr/>
        <a:lstStyle/>
        <a:p>
          <a:endParaRPr lang="es-MX"/>
        </a:p>
      </dgm:t>
    </dgm:pt>
    <dgm:pt modelId="{5E20C797-02FF-43EE-8CB8-1A9B40F9BA05}" type="pres">
      <dgm:prSet presAssocID="{280C467B-B6A6-4BE5-88AD-8D927DABA03B}" presName="lastNode" presStyleLbl="node1" presStyleIdx="8" presStyleCnt="9" custScaleX="136300" custScaleY="131991" custLinFactNeighborX="2234" custLinFactNeighborY="-19916">
        <dgm:presLayoutVars>
          <dgm:bulletEnabled val="1"/>
        </dgm:presLayoutVars>
      </dgm:prSet>
      <dgm:spPr/>
      <dgm:t>
        <a:bodyPr/>
        <a:lstStyle/>
        <a:p>
          <a:endParaRPr lang="es-MX"/>
        </a:p>
      </dgm:t>
    </dgm:pt>
  </dgm:ptLst>
  <dgm:cxnLst>
    <dgm:cxn modelId="{A1B8B6B0-6786-4528-A60F-8EC730C6AF28}" srcId="{352304C0-0D3F-4533-BF2D-694A29C26FB2}" destId="{5AFEB988-85D1-4954-9259-1D0229B39841}" srcOrd="2" destOrd="0" parTransId="{EF9DA867-FD8D-46E2-8571-3BA5C29798DA}" sibTransId="{D67924F0-375B-4707-A3A0-5EFBFB8CFA54}"/>
    <dgm:cxn modelId="{3EFF64D8-B3C5-4DBE-9B60-7FA42E7BAD79}" type="presOf" srcId="{769E1C4A-D042-49F5-A567-9B2409314557}" destId="{8EEC467A-997B-4B4A-A840-6B1AE048CDC6}" srcOrd="0" destOrd="0" presId="urn:microsoft.com/office/officeart/2005/8/layout/bProcess2"/>
    <dgm:cxn modelId="{A12CA915-E2E6-486A-86CE-9BBCFD046E34}" type="presOf" srcId="{B4522E83-FF0F-42B2-B0B9-92A7F860A9A1}" destId="{753D74D3-29FB-4BEE-B0D3-B62A5277ED43}" srcOrd="0" destOrd="0" presId="urn:microsoft.com/office/officeart/2005/8/layout/bProcess2"/>
    <dgm:cxn modelId="{A61D4F61-611D-4513-9564-C7A28E412129}" type="presOf" srcId="{352304C0-0D3F-4533-BF2D-694A29C26FB2}" destId="{B43D33F4-35AE-4433-82E4-02F2D34CAC91}" srcOrd="0" destOrd="0" presId="urn:microsoft.com/office/officeart/2005/8/layout/bProcess2"/>
    <dgm:cxn modelId="{FE2D9B41-9863-4CB6-9AD8-B6AAA93F3EFB}" srcId="{352304C0-0D3F-4533-BF2D-694A29C26FB2}" destId="{DC9A30F1-8976-45DC-AAA7-D14A9676344B}" srcOrd="5" destOrd="0" parTransId="{09637C9B-28D8-4C44-8859-74E2A9B0C856}" sibTransId="{1F2E23C3-4B1D-4464-A0C2-84FC06A2A499}"/>
    <dgm:cxn modelId="{696A9B4C-D5BE-40CE-8648-78428EB9E533}" srcId="{352304C0-0D3F-4533-BF2D-694A29C26FB2}" destId="{280C467B-B6A6-4BE5-88AD-8D927DABA03B}" srcOrd="8" destOrd="0" parTransId="{BB8F580E-A82F-4A7B-8232-487FCD94C018}" sibTransId="{0E6B9A18-1069-4053-AD38-A80796392D8A}"/>
    <dgm:cxn modelId="{10BA83D3-7B32-4D04-8FD8-2A1892FBCCF0}" srcId="{352304C0-0D3F-4533-BF2D-694A29C26FB2}" destId="{4D548E3F-4CD7-4336-9969-B47AE1352D4C}" srcOrd="7" destOrd="0" parTransId="{0C9E0FD3-0E04-4DBF-965C-FDA1E30E6166}" sibTransId="{ACA9B65F-0193-453A-B364-0E9ADCC56E31}"/>
    <dgm:cxn modelId="{943DF86F-01E5-4496-942E-77476F1FF545}" type="presOf" srcId="{3C6A8B33-779E-41AF-806C-30CA02E5768C}" destId="{690C8182-2AD0-4CB7-8D71-D1C23912F8B2}" srcOrd="0" destOrd="0" presId="urn:microsoft.com/office/officeart/2005/8/layout/bProcess2"/>
    <dgm:cxn modelId="{6F5022BD-9344-4EFD-ABB8-762944A6B37C}" type="presOf" srcId="{80AEC06A-BCB6-4115-90FC-71141E25D7D8}" destId="{1EFC8FDE-FB6D-4D7B-9F23-B96E271ACEC6}" srcOrd="0" destOrd="0" presId="urn:microsoft.com/office/officeart/2005/8/layout/bProcess2"/>
    <dgm:cxn modelId="{524294D2-7538-4F73-AEEA-750ED8EB2A61}" type="presOf" srcId="{954F30BD-4E85-4DD7-A173-D2C1640A0DB7}" destId="{EF64D6B4-A15D-4AD4-96D7-0B6BAE5A39CC}" srcOrd="0" destOrd="0" presId="urn:microsoft.com/office/officeart/2005/8/layout/bProcess2"/>
    <dgm:cxn modelId="{F1739710-3869-4301-BBE7-4F81B11B5ADF}" srcId="{352304C0-0D3F-4533-BF2D-694A29C26FB2}" destId="{3C6A8B33-779E-41AF-806C-30CA02E5768C}" srcOrd="1" destOrd="0" parTransId="{D311F78F-CDA0-4CCD-945B-F1BEA1D7C174}" sibTransId="{F8D9D166-8663-43E5-B4A6-DE7BF9BF5DBE}"/>
    <dgm:cxn modelId="{097F2179-AE0A-49CD-A0B4-C2875DA86C10}" type="presOf" srcId="{D67924F0-375B-4707-A3A0-5EFBFB8CFA54}" destId="{8F0F1D2F-D772-4B28-832B-FE34E40E3994}" srcOrd="0" destOrd="0" presId="urn:microsoft.com/office/officeart/2005/8/layout/bProcess2"/>
    <dgm:cxn modelId="{7589D47A-D839-43C5-8FEC-A8E995787A06}" srcId="{352304C0-0D3F-4533-BF2D-694A29C26FB2}" destId="{79D1B630-E618-4AB6-AC17-56DBF8B69F3C}" srcOrd="3" destOrd="0" parTransId="{3D9AA7B8-D289-4FB7-AFD3-76EC1175EABF}" sibTransId="{769E1C4A-D042-49F5-A567-9B2409314557}"/>
    <dgm:cxn modelId="{9C878539-592F-4BE1-A5EF-DED870BBD1D2}" type="presOf" srcId="{F20B7B13-319E-4C33-AFDB-2848D1A1221A}" destId="{31AFA732-169C-4196-BB0E-0452F0337D67}" srcOrd="0" destOrd="0" presId="urn:microsoft.com/office/officeart/2005/8/layout/bProcess2"/>
    <dgm:cxn modelId="{0973F6ED-22EF-41AB-A85A-D72BAC1E4605}" type="presOf" srcId="{DC9A30F1-8976-45DC-AAA7-D14A9676344B}" destId="{215CFF33-D0B3-40E7-8A70-63CF3D94DD88}" srcOrd="0" destOrd="0" presId="urn:microsoft.com/office/officeart/2005/8/layout/bProcess2"/>
    <dgm:cxn modelId="{5978949E-CEA3-471E-BBC1-18343123EEB5}" srcId="{352304C0-0D3F-4533-BF2D-694A29C26FB2}" destId="{F20B7B13-319E-4C33-AFDB-2848D1A1221A}" srcOrd="0" destOrd="0" parTransId="{1F0451A9-F43B-4C44-823A-3BA47CD889ED}" sibTransId="{954F30BD-4E85-4DD7-A173-D2C1640A0DB7}"/>
    <dgm:cxn modelId="{361D7875-8AB3-444B-BD87-302E46528C8E}" type="presOf" srcId="{AE14F659-9772-458C-9012-25D7CBF473F1}" destId="{1268CA58-1864-4CCC-825A-147CCA8BA7E3}" srcOrd="0" destOrd="0" presId="urn:microsoft.com/office/officeart/2005/8/layout/bProcess2"/>
    <dgm:cxn modelId="{B29F52CE-4025-493D-8C3A-AD3BE42EB240}" srcId="{352304C0-0D3F-4533-BF2D-694A29C26FB2}" destId="{AE14F659-9772-458C-9012-25D7CBF473F1}" srcOrd="6" destOrd="0" parTransId="{BFEE07C2-C103-4302-8BBE-D53B62377B96}" sibTransId="{B4522E83-FF0F-42B2-B0B9-92A7F860A9A1}"/>
    <dgm:cxn modelId="{0749695C-E935-474B-9A32-5F59734B315E}" srcId="{352304C0-0D3F-4533-BF2D-694A29C26FB2}" destId="{80AEC06A-BCB6-4115-90FC-71141E25D7D8}" srcOrd="4" destOrd="0" parTransId="{702125C6-CBC3-4DB5-A64E-AD2B45DDADD1}" sibTransId="{366786C9-BE16-405E-990A-CB8C436DD179}"/>
    <dgm:cxn modelId="{9F884252-D653-4D5A-A0E1-A6A4F77939B0}" type="presOf" srcId="{79D1B630-E618-4AB6-AC17-56DBF8B69F3C}" destId="{2A4B632B-09D8-404A-8BCE-0A0CA1325C36}" srcOrd="0" destOrd="0" presId="urn:microsoft.com/office/officeart/2005/8/layout/bProcess2"/>
    <dgm:cxn modelId="{3ABCE6E4-8E85-44DD-878D-DAC2C6EC7D10}" type="presOf" srcId="{F8D9D166-8663-43E5-B4A6-DE7BF9BF5DBE}" destId="{A3310829-0365-4CF5-905A-B93BEE37B63B}" srcOrd="0" destOrd="0" presId="urn:microsoft.com/office/officeart/2005/8/layout/bProcess2"/>
    <dgm:cxn modelId="{8033D978-0F6F-4443-87E2-90BDC1C73AE7}" type="presOf" srcId="{1F2E23C3-4B1D-4464-A0C2-84FC06A2A499}" destId="{15827492-C638-461E-AC3E-9B2567BF86AB}" srcOrd="0" destOrd="0" presId="urn:microsoft.com/office/officeart/2005/8/layout/bProcess2"/>
    <dgm:cxn modelId="{0CCFC855-0D6C-42A1-BE4D-B5B516CD5D2C}" type="presOf" srcId="{366786C9-BE16-405E-990A-CB8C436DD179}" destId="{FD05B339-378B-409E-84ED-DA2C17956EE1}" srcOrd="0" destOrd="0" presId="urn:microsoft.com/office/officeart/2005/8/layout/bProcess2"/>
    <dgm:cxn modelId="{BBC6F86E-15E7-468B-89B4-34999EA69494}" type="presOf" srcId="{ACA9B65F-0193-453A-B364-0E9ADCC56E31}" destId="{40531EC2-9CEE-4810-A68C-910F0C364F41}" srcOrd="0" destOrd="0" presId="urn:microsoft.com/office/officeart/2005/8/layout/bProcess2"/>
    <dgm:cxn modelId="{2147641B-2F0D-488E-B24D-577DBBD6899D}" type="presOf" srcId="{4D548E3F-4CD7-4336-9969-B47AE1352D4C}" destId="{6822895E-8E02-431F-B580-F826C5E77891}" srcOrd="0" destOrd="0" presId="urn:microsoft.com/office/officeart/2005/8/layout/bProcess2"/>
    <dgm:cxn modelId="{E377C50A-587B-49E7-877D-F21F3D521AF6}" type="presOf" srcId="{5AFEB988-85D1-4954-9259-1D0229B39841}" destId="{E31F27DA-0F87-42D4-AA36-389E40C4BFE6}" srcOrd="0" destOrd="0" presId="urn:microsoft.com/office/officeart/2005/8/layout/bProcess2"/>
    <dgm:cxn modelId="{2441DF7C-218D-43D7-8C03-A4265EA6F01B}" type="presOf" srcId="{280C467B-B6A6-4BE5-88AD-8D927DABA03B}" destId="{5E20C797-02FF-43EE-8CB8-1A9B40F9BA05}" srcOrd="0" destOrd="0" presId="urn:microsoft.com/office/officeart/2005/8/layout/bProcess2"/>
    <dgm:cxn modelId="{CCB5DDA4-B62C-404B-8525-2AD13CBF11EF}" type="presParOf" srcId="{B43D33F4-35AE-4433-82E4-02F2D34CAC91}" destId="{31AFA732-169C-4196-BB0E-0452F0337D67}" srcOrd="0" destOrd="0" presId="urn:microsoft.com/office/officeart/2005/8/layout/bProcess2"/>
    <dgm:cxn modelId="{6F8C2345-733C-4DF4-AB61-F48E45ADF1A8}" type="presParOf" srcId="{B43D33F4-35AE-4433-82E4-02F2D34CAC91}" destId="{EF64D6B4-A15D-4AD4-96D7-0B6BAE5A39CC}" srcOrd="1" destOrd="0" presId="urn:microsoft.com/office/officeart/2005/8/layout/bProcess2"/>
    <dgm:cxn modelId="{591A5F08-04A7-4DD9-8A3D-D86CE2EC147A}" type="presParOf" srcId="{B43D33F4-35AE-4433-82E4-02F2D34CAC91}" destId="{8BA41EEE-2FDA-4E1F-8F90-5C282B614F31}" srcOrd="2" destOrd="0" presId="urn:microsoft.com/office/officeart/2005/8/layout/bProcess2"/>
    <dgm:cxn modelId="{A2499021-CF26-4084-826C-E41724263A5E}" type="presParOf" srcId="{8BA41EEE-2FDA-4E1F-8F90-5C282B614F31}" destId="{FBD85004-1E66-49F9-833F-43CC31C0DF66}" srcOrd="0" destOrd="0" presId="urn:microsoft.com/office/officeart/2005/8/layout/bProcess2"/>
    <dgm:cxn modelId="{35ECEC80-BB05-4DA2-890F-7310E1B0CCBB}" type="presParOf" srcId="{8BA41EEE-2FDA-4E1F-8F90-5C282B614F31}" destId="{690C8182-2AD0-4CB7-8D71-D1C23912F8B2}" srcOrd="1" destOrd="0" presId="urn:microsoft.com/office/officeart/2005/8/layout/bProcess2"/>
    <dgm:cxn modelId="{C933267D-4510-4C7C-BA3C-E4037E7C26DB}" type="presParOf" srcId="{B43D33F4-35AE-4433-82E4-02F2D34CAC91}" destId="{A3310829-0365-4CF5-905A-B93BEE37B63B}" srcOrd="3" destOrd="0" presId="urn:microsoft.com/office/officeart/2005/8/layout/bProcess2"/>
    <dgm:cxn modelId="{F4E43A7D-10F5-41E4-960E-BE47459728A8}" type="presParOf" srcId="{B43D33F4-35AE-4433-82E4-02F2D34CAC91}" destId="{16D3F6D7-89FC-494A-8F41-D982E00D9514}" srcOrd="4" destOrd="0" presId="urn:microsoft.com/office/officeart/2005/8/layout/bProcess2"/>
    <dgm:cxn modelId="{6BC43822-0A3C-4745-BD67-4F0B9C4C4B56}" type="presParOf" srcId="{16D3F6D7-89FC-494A-8F41-D982E00D9514}" destId="{BBA16DF2-46CB-4779-A6E9-1756B7F31E83}" srcOrd="0" destOrd="0" presId="urn:microsoft.com/office/officeart/2005/8/layout/bProcess2"/>
    <dgm:cxn modelId="{375DD13D-BACD-49D3-8734-3F91243F0862}" type="presParOf" srcId="{16D3F6D7-89FC-494A-8F41-D982E00D9514}" destId="{E31F27DA-0F87-42D4-AA36-389E40C4BFE6}" srcOrd="1" destOrd="0" presId="urn:microsoft.com/office/officeart/2005/8/layout/bProcess2"/>
    <dgm:cxn modelId="{C5D2BFAB-0998-443F-9805-98F7E5BF4447}" type="presParOf" srcId="{B43D33F4-35AE-4433-82E4-02F2D34CAC91}" destId="{8F0F1D2F-D772-4B28-832B-FE34E40E3994}" srcOrd="5" destOrd="0" presId="urn:microsoft.com/office/officeart/2005/8/layout/bProcess2"/>
    <dgm:cxn modelId="{2B8BF8C5-BCE6-4F59-A8A2-8FA336063695}" type="presParOf" srcId="{B43D33F4-35AE-4433-82E4-02F2D34CAC91}" destId="{7CFCDF1A-5BD0-4195-B0A2-B27CD2CFF687}" srcOrd="6" destOrd="0" presId="urn:microsoft.com/office/officeart/2005/8/layout/bProcess2"/>
    <dgm:cxn modelId="{866C0A84-2067-42F8-B9B3-B97505A6EC4E}" type="presParOf" srcId="{7CFCDF1A-5BD0-4195-B0A2-B27CD2CFF687}" destId="{55374A43-14A9-4BDA-AB58-1923DCCD682A}" srcOrd="0" destOrd="0" presId="urn:microsoft.com/office/officeart/2005/8/layout/bProcess2"/>
    <dgm:cxn modelId="{475A04A3-2986-46B5-9B8F-E4CD3219051A}" type="presParOf" srcId="{7CFCDF1A-5BD0-4195-B0A2-B27CD2CFF687}" destId="{2A4B632B-09D8-404A-8BCE-0A0CA1325C36}" srcOrd="1" destOrd="0" presId="urn:microsoft.com/office/officeart/2005/8/layout/bProcess2"/>
    <dgm:cxn modelId="{11B8AD90-8093-4239-A785-06912A743CFA}" type="presParOf" srcId="{B43D33F4-35AE-4433-82E4-02F2D34CAC91}" destId="{8EEC467A-997B-4B4A-A840-6B1AE048CDC6}" srcOrd="7" destOrd="0" presId="urn:microsoft.com/office/officeart/2005/8/layout/bProcess2"/>
    <dgm:cxn modelId="{F5AF89DF-525D-4459-995C-CBBDBFD083B5}" type="presParOf" srcId="{B43D33F4-35AE-4433-82E4-02F2D34CAC91}" destId="{4592D7A4-5DDE-43E5-A035-4C873A8058EA}" srcOrd="8" destOrd="0" presId="urn:microsoft.com/office/officeart/2005/8/layout/bProcess2"/>
    <dgm:cxn modelId="{8D80266A-93DA-46B6-93A3-8E1A8BD6F6D6}" type="presParOf" srcId="{4592D7A4-5DDE-43E5-A035-4C873A8058EA}" destId="{A80E9962-BABB-421C-ABCC-999855556FC4}" srcOrd="0" destOrd="0" presId="urn:microsoft.com/office/officeart/2005/8/layout/bProcess2"/>
    <dgm:cxn modelId="{804BA131-F8A4-46B7-857A-7BF508FA35CE}" type="presParOf" srcId="{4592D7A4-5DDE-43E5-A035-4C873A8058EA}" destId="{1EFC8FDE-FB6D-4D7B-9F23-B96E271ACEC6}" srcOrd="1" destOrd="0" presId="urn:microsoft.com/office/officeart/2005/8/layout/bProcess2"/>
    <dgm:cxn modelId="{1BF33A65-E5AA-4362-A9BB-69BF976657E8}" type="presParOf" srcId="{B43D33F4-35AE-4433-82E4-02F2D34CAC91}" destId="{FD05B339-378B-409E-84ED-DA2C17956EE1}" srcOrd="9" destOrd="0" presId="urn:microsoft.com/office/officeart/2005/8/layout/bProcess2"/>
    <dgm:cxn modelId="{622F1595-98E7-47DA-8435-DA199DE27AEB}" type="presParOf" srcId="{B43D33F4-35AE-4433-82E4-02F2D34CAC91}" destId="{F4C0D349-CE64-40F4-BA86-CA5FD9CACCDD}" srcOrd="10" destOrd="0" presId="urn:microsoft.com/office/officeart/2005/8/layout/bProcess2"/>
    <dgm:cxn modelId="{B4F31AD8-9F5B-48BC-BF0C-B4B55FD04975}" type="presParOf" srcId="{F4C0D349-CE64-40F4-BA86-CA5FD9CACCDD}" destId="{5499B75F-E7A4-4033-B775-F633632DEC30}" srcOrd="0" destOrd="0" presId="urn:microsoft.com/office/officeart/2005/8/layout/bProcess2"/>
    <dgm:cxn modelId="{9551E70E-BDE6-4993-AEF5-A07DBA3B96BF}" type="presParOf" srcId="{F4C0D349-CE64-40F4-BA86-CA5FD9CACCDD}" destId="{215CFF33-D0B3-40E7-8A70-63CF3D94DD88}" srcOrd="1" destOrd="0" presId="urn:microsoft.com/office/officeart/2005/8/layout/bProcess2"/>
    <dgm:cxn modelId="{43A66676-2ED5-4A72-A1FD-1A1B07659C4C}" type="presParOf" srcId="{B43D33F4-35AE-4433-82E4-02F2D34CAC91}" destId="{15827492-C638-461E-AC3E-9B2567BF86AB}" srcOrd="11" destOrd="0" presId="urn:microsoft.com/office/officeart/2005/8/layout/bProcess2"/>
    <dgm:cxn modelId="{9BC12C86-0213-4AB2-81FF-447F70072DA9}" type="presParOf" srcId="{B43D33F4-35AE-4433-82E4-02F2D34CAC91}" destId="{54575E65-8B0A-49DD-8A96-15B8D10791E9}" srcOrd="12" destOrd="0" presId="urn:microsoft.com/office/officeart/2005/8/layout/bProcess2"/>
    <dgm:cxn modelId="{EDB15A93-504A-42BB-824B-CB7E2526C246}" type="presParOf" srcId="{54575E65-8B0A-49DD-8A96-15B8D10791E9}" destId="{2AB0C9A1-8CAA-4BED-B168-B605BFC10D1B}" srcOrd="0" destOrd="0" presId="urn:microsoft.com/office/officeart/2005/8/layout/bProcess2"/>
    <dgm:cxn modelId="{954C2822-2894-41BF-831C-0F7B5B828E69}" type="presParOf" srcId="{54575E65-8B0A-49DD-8A96-15B8D10791E9}" destId="{1268CA58-1864-4CCC-825A-147CCA8BA7E3}" srcOrd="1" destOrd="0" presId="urn:microsoft.com/office/officeart/2005/8/layout/bProcess2"/>
    <dgm:cxn modelId="{22521A8E-8505-48B8-A337-8EF7B1440116}" type="presParOf" srcId="{B43D33F4-35AE-4433-82E4-02F2D34CAC91}" destId="{753D74D3-29FB-4BEE-B0D3-B62A5277ED43}" srcOrd="13" destOrd="0" presId="urn:microsoft.com/office/officeart/2005/8/layout/bProcess2"/>
    <dgm:cxn modelId="{0B4831A5-E5EC-4ED2-8208-29260DBCBC3C}" type="presParOf" srcId="{B43D33F4-35AE-4433-82E4-02F2D34CAC91}" destId="{84F5BEE7-2A72-4C44-BA13-C19415F538F4}" srcOrd="14" destOrd="0" presId="urn:microsoft.com/office/officeart/2005/8/layout/bProcess2"/>
    <dgm:cxn modelId="{5F4B32AF-F2CF-4AC6-9A8B-6204A914D083}" type="presParOf" srcId="{84F5BEE7-2A72-4C44-BA13-C19415F538F4}" destId="{459D48AE-2790-4DE8-B6B0-BA1BA2678BA4}" srcOrd="0" destOrd="0" presId="urn:microsoft.com/office/officeart/2005/8/layout/bProcess2"/>
    <dgm:cxn modelId="{7D2AB530-7535-488B-B80E-B6A03661B9A9}" type="presParOf" srcId="{84F5BEE7-2A72-4C44-BA13-C19415F538F4}" destId="{6822895E-8E02-431F-B580-F826C5E77891}" srcOrd="1" destOrd="0" presId="urn:microsoft.com/office/officeart/2005/8/layout/bProcess2"/>
    <dgm:cxn modelId="{7E6129F1-CB49-4FEC-ABEB-C661166A41D6}" type="presParOf" srcId="{B43D33F4-35AE-4433-82E4-02F2D34CAC91}" destId="{40531EC2-9CEE-4810-A68C-910F0C364F41}" srcOrd="15" destOrd="0" presId="urn:microsoft.com/office/officeart/2005/8/layout/bProcess2"/>
    <dgm:cxn modelId="{32AB4D93-F026-46E4-B3D4-837EE5B09003}" type="presParOf" srcId="{B43D33F4-35AE-4433-82E4-02F2D34CAC91}" destId="{5E20C797-02FF-43EE-8CB8-1A9B40F9BA05}" srcOrd="16" destOrd="0" presId="urn:microsoft.com/office/officeart/2005/8/layout/bProcess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FA732-169C-4196-BB0E-0452F0337D67}">
      <dsp:nvSpPr>
        <dsp:cNvPr id="0" name=""/>
        <dsp:cNvSpPr/>
      </dsp:nvSpPr>
      <dsp:spPr>
        <a:xfrm>
          <a:off x="1258964" y="138809"/>
          <a:ext cx="1594573" cy="1298493"/>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effectLst/>
              <a:latin typeface="Arial Narrow" panose="020B0606020202030204" pitchFamily="34" charset="0"/>
            </a:rPr>
            <a:t>Las grandes empresas exigen certificaciones.</a:t>
          </a:r>
          <a:endParaRPr lang="es-MX" sz="1200" b="1" kern="1200" dirty="0">
            <a:solidFill>
              <a:schemeClr val="tx1"/>
            </a:solidFill>
            <a:effectLst/>
            <a:latin typeface="Arial Narrow" panose="020B0606020202030204" pitchFamily="34" charset="0"/>
          </a:endParaRPr>
        </a:p>
      </dsp:txBody>
      <dsp:txXfrm>
        <a:off x="1492484" y="328969"/>
        <a:ext cx="1127533" cy="918173"/>
      </dsp:txXfrm>
    </dsp:sp>
    <dsp:sp modelId="{EF64D6B4-A15D-4AD4-96D7-0B6BAE5A39CC}">
      <dsp:nvSpPr>
        <dsp:cNvPr id="0" name=""/>
        <dsp:cNvSpPr/>
      </dsp:nvSpPr>
      <dsp:spPr>
        <a:xfrm rot="10800000">
          <a:off x="1839637" y="1582389"/>
          <a:ext cx="403001" cy="215213"/>
        </a:xfrm>
        <a:prstGeom prst="triangl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90C8182-2AD0-4CB7-8D71-D1C23912F8B2}">
      <dsp:nvSpPr>
        <dsp:cNvPr id="0" name=""/>
        <dsp:cNvSpPr/>
      </dsp:nvSpPr>
      <dsp:spPr>
        <a:xfrm>
          <a:off x="1583689" y="1893134"/>
          <a:ext cx="945123" cy="776108"/>
        </a:xfrm>
        <a:prstGeom prst="ellipse">
          <a:avLst/>
        </a:prstGeom>
        <a:solidFill>
          <a:schemeClr val="accent4">
            <a:hueOff val="1299462"/>
            <a:satOff val="-5996"/>
            <a:lumOff val="22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effectLst/>
              <a:latin typeface="Arial Narrow" panose="020B0606020202030204" pitchFamily="34" charset="0"/>
            </a:rPr>
            <a:t>CAUSAS</a:t>
          </a:r>
          <a:endParaRPr lang="es-MX" sz="2000" b="1" kern="1200" dirty="0">
            <a:solidFill>
              <a:schemeClr val="tx1"/>
            </a:solidFill>
            <a:effectLst/>
            <a:latin typeface="Arial Narrow" panose="020B0606020202030204" pitchFamily="34" charset="0"/>
          </a:endParaRPr>
        </a:p>
      </dsp:txBody>
      <dsp:txXfrm>
        <a:off x="1722099" y="2006792"/>
        <a:ext cx="668303" cy="548792"/>
      </dsp:txXfrm>
    </dsp:sp>
    <dsp:sp modelId="{A3310829-0365-4CF5-905A-B93BEE37B63B}">
      <dsp:nvSpPr>
        <dsp:cNvPr id="0" name=""/>
        <dsp:cNvSpPr/>
      </dsp:nvSpPr>
      <dsp:spPr>
        <a:xfrm rot="10800000">
          <a:off x="1854750" y="2795644"/>
          <a:ext cx="403001" cy="215213"/>
        </a:xfrm>
        <a:prstGeom prst="triangle">
          <a:avLst/>
        </a:prstGeom>
        <a:solidFill>
          <a:schemeClr val="accent4">
            <a:hueOff val="1485099"/>
            <a:satOff val="-6853"/>
            <a:lumOff val="25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E31F27DA-0F87-42D4-AA36-389E40C4BFE6}">
      <dsp:nvSpPr>
        <dsp:cNvPr id="0" name=""/>
        <dsp:cNvSpPr/>
      </dsp:nvSpPr>
      <dsp:spPr>
        <a:xfrm>
          <a:off x="1321734" y="3259906"/>
          <a:ext cx="1469033" cy="1441400"/>
        </a:xfrm>
        <a:prstGeom prst="ellipse">
          <a:avLst/>
        </a:prstGeom>
        <a:solidFill>
          <a:schemeClr val="accent4">
            <a:hueOff val="2598923"/>
            <a:satOff val="-11992"/>
            <a:lumOff val="44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effectLst/>
              <a:latin typeface="Arial Narrow" panose="020B0606020202030204" pitchFamily="34" charset="0"/>
            </a:rPr>
            <a:t>La pequeña y mediana empresa necesita certificarse u Homologarse</a:t>
          </a:r>
          <a:endParaRPr lang="es-MX" sz="1200" b="1" kern="1200" dirty="0">
            <a:solidFill>
              <a:schemeClr val="tx1"/>
            </a:solidFill>
            <a:effectLst/>
            <a:latin typeface="Arial Narrow" panose="020B0606020202030204" pitchFamily="34" charset="0"/>
          </a:endParaRPr>
        </a:p>
      </dsp:txBody>
      <dsp:txXfrm>
        <a:off x="1536869" y="3470994"/>
        <a:ext cx="1038763" cy="1019224"/>
      </dsp:txXfrm>
    </dsp:sp>
    <dsp:sp modelId="{8F0F1D2F-D772-4B28-832B-FE34E40E3994}">
      <dsp:nvSpPr>
        <dsp:cNvPr id="0" name=""/>
        <dsp:cNvSpPr/>
      </dsp:nvSpPr>
      <dsp:spPr>
        <a:xfrm rot="16204154">
          <a:off x="3068741" y="2204850"/>
          <a:ext cx="403001" cy="215213"/>
        </a:xfrm>
        <a:prstGeom prst="triangle">
          <a:avLst/>
        </a:prstGeom>
        <a:solidFill>
          <a:schemeClr val="accent4">
            <a:hueOff val="2970198"/>
            <a:satOff val="-13705"/>
            <a:lumOff val="50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2A4B632B-09D8-404A-8BCE-0A0CA1325C36}">
      <dsp:nvSpPr>
        <dsp:cNvPr id="0" name=""/>
        <dsp:cNvSpPr/>
      </dsp:nvSpPr>
      <dsp:spPr>
        <a:xfrm>
          <a:off x="3429254" y="3265036"/>
          <a:ext cx="1499293" cy="1436270"/>
        </a:xfrm>
        <a:prstGeom prst="ellipse">
          <a:avLst/>
        </a:prstGeom>
        <a:solidFill>
          <a:schemeClr val="accent4">
            <a:hueOff val="3898385"/>
            <a:satOff val="-17988"/>
            <a:lumOff val="66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effectLst/>
              <a:latin typeface="Arial Narrow" panose="020B0606020202030204" pitchFamily="34" charset="0"/>
            </a:rPr>
            <a:t>Contratar a una Empresa Consultora externa genera una mayo inversión.</a:t>
          </a:r>
          <a:endParaRPr lang="es-MX" sz="1200" b="1" kern="1200" dirty="0">
            <a:solidFill>
              <a:schemeClr val="tx1"/>
            </a:solidFill>
            <a:effectLst/>
            <a:latin typeface="Arial Narrow" panose="020B0606020202030204" pitchFamily="34" charset="0"/>
          </a:endParaRPr>
        </a:p>
      </dsp:txBody>
      <dsp:txXfrm>
        <a:off x="3648820" y="3475373"/>
        <a:ext cx="1060161" cy="1015596"/>
      </dsp:txXfrm>
    </dsp:sp>
    <dsp:sp modelId="{8EEC467A-997B-4B4A-A840-6B1AE048CDC6}">
      <dsp:nvSpPr>
        <dsp:cNvPr id="0" name=""/>
        <dsp:cNvSpPr/>
      </dsp:nvSpPr>
      <dsp:spPr>
        <a:xfrm rot="10800000">
          <a:off x="3985106" y="2876313"/>
          <a:ext cx="403001" cy="215213"/>
        </a:xfrm>
        <a:prstGeom prst="triangle">
          <a:avLst/>
        </a:prstGeom>
        <a:solidFill>
          <a:schemeClr val="accent4">
            <a:hueOff val="4455297"/>
            <a:satOff val="-20558"/>
            <a:lumOff val="75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EFC8FDE-FB6D-4D7B-9F23-B96E271ACEC6}">
      <dsp:nvSpPr>
        <dsp:cNvPr id="0" name=""/>
        <dsp:cNvSpPr/>
      </dsp:nvSpPr>
      <dsp:spPr>
        <a:xfrm>
          <a:off x="3534973" y="1793485"/>
          <a:ext cx="1287853" cy="985666"/>
        </a:xfrm>
        <a:prstGeom prst="ellipse">
          <a:avLst/>
        </a:prstGeom>
        <a:solidFill>
          <a:schemeClr val="accent4">
            <a:hueOff val="5197846"/>
            <a:satOff val="-23984"/>
            <a:lumOff val="8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effectLst/>
              <a:latin typeface="Arial Narrow" panose="020B0606020202030204" pitchFamily="34" charset="0"/>
            </a:rPr>
            <a:t>Actualmente en </a:t>
          </a:r>
          <a:r>
            <a:rPr lang="es-MX" sz="1200" b="1" kern="1200" dirty="0" err="1" smtClean="0">
              <a:solidFill>
                <a:schemeClr val="tx1"/>
              </a:solidFill>
              <a:effectLst/>
              <a:latin typeface="Arial Narrow" panose="020B0606020202030204" pitchFamily="34" charset="0"/>
            </a:rPr>
            <a:t>Ilo</a:t>
          </a:r>
          <a:r>
            <a:rPr lang="es-MX" sz="1200" b="1" kern="1200" dirty="0" smtClean="0">
              <a:solidFill>
                <a:schemeClr val="tx1"/>
              </a:solidFill>
              <a:effectLst/>
              <a:latin typeface="Arial Narrow" panose="020B0606020202030204" pitchFamily="34" charset="0"/>
            </a:rPr>
            <a:t> no hay Consultoras</a:t>
          </a:r>
          <a:r>
            <a:rPr lang="es-MX" sz="1000" b="1" kern="1200" dirty="0" smtClean="0">
              <a:solidFill>
                <a:schemeClr val="tx1"/>
              </a:solidFill>
              <a:effectLst/>
              <a:latin typeface="Arial Narrow" panose="020B0606020202030204" pitchFamily="34" charset="0"/>
            </a:rPr>
            <a:t>.</a:t>
          </a:r>
          <a:endParaRPr lang="es-MX" sz="1000" b="1" kern="1200" dirty="0">
            <a:solidFill>
              <a:schemeClr val="tx1"/>
            </a:solidFill>
            <a:effectLst/>
            <a:latin typeface="Arial Narrow" panose="020B0606020202030204" pitchFamily="34" charset="0"/>
          </a:endParaRPr>
        </a:p>
      </dsp:txBody>
      <dsp:txXfrm>
        <a:off x="3723575" y="1937832"/>
        <a:ext cx="910649" cy="696972"/>
      </dsp:txXfrm>
    </dsp:sp>
    <dsp:sp modelId="{FD05B339-378B-409E-84ED-DA2C17956EE1}">
      <dsp:nvSpPr>
        <dsp:cNvPr id="0" name=""/>
        <dsp:cNvSpPr/>
      </dsp:nvSpPr>
      <dsp:spPr>
        <a:xfrm rot="21571822">
          <a:off x="3971187" y="1491034"/>
          <a:ext cx="403001" cy="215213"/>
        </a:xfrm>
        <a:prstGeom prst="triangle">
          <a:avLst/>
        </a:prstGeom>
        <a:solidFill>
          <a:schemeClr val="accent4">
            <a:hueOff val="5940396"/>
            <a:satOff val="-27410"/>
            <a:lumOff val="100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215CFF33-D0B3-40E7-8A70-63CF3D94DD88}">
      <dsp:nvSpPr>
        <dsp:cNvPr id="0" name=""/>
        <dsp:cNvSpPr/>
      </dsp:nvSpPr>
      <dsp:spPr>
        <a:xfrm>
          <a:off x="3522232" y="188385"/>
          <a:ext cx="1287853" cy="1086996"/>
        </a:xfrm>
        <a:prstGeom prst="ellipse">
          <a:avLst/>
        </a:prstGeom>
        <a:solidFill>
          <a:schemeClr val="accent4">
            <a:hueOff val="6497308"/>
            <a:satOff val="-29980"/>
            <a:lumOff val="11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effectLst/>
              <a:latin typeface="Arial Narrow" panose="020B0606020202030204" pitchFamily="34" charset="0"/>
            </a:rPr>
            <a:t>En </a:t>
          </a:r>
          <a:r>
            <a:rPr lang="es-MX" sz="1200" b="1" kern="1200" dirty="0" err="1" smtClean="0">
              <a:solidFill>
                <a:schemeClr val="tx1"/>
              </a:solidFill>
              <a:effectLst/>
              <a:latin typeface="Arial Narrow" panose="020B0606020202030204" pitchFamily="34" charset="0"/>
            </a:rPr>
            <a:t>Ilo</a:t>
          </a:r>
          <a:r>
            <a:rPr lang="es-MX" sz="1200" b="1" kern="1200" dirty="0" smtClean="0">
              <a:solidFill>
                <a:schemeClr val="tx1"/>
              </a:solidFill>
              <a:effectLst/>
              <a:latin typeface="Arial Narrow" panose="020B0606020202030204" pitchFamily="34" charset="0"/>
            </a:rPr>
            <a:t> no hay Empresas consultoras</a:t>
          </a:r>
          <a:endParaRPr lang="es-MX" sz="1200" b="1" kern="1200" dirty="0">
            <a:solidFill>
              <a:schemeClr val="tx1"/>
            </a:solidFill>
            <a:effectLst/>
            <a:latin typeface="Arial Narrow" panose="020B0606020202030204" pitchFamily="34" charset="0"/>
          </a:endParaRPr>
        </a:p>
      </dsp:txBody>
      <dsp:txXfrm>
        <a:off x="3710834" y="347572"/>
        <a:ext cx="910649" cy="768622"/>
      </dsp:txXfrm>
    </dsp:sp>
    <dsp:sp modelId="{15827492-C638-461E-AC3E-9B2567BF86AB}">
      <dsp:nvSpPr>
        <dsp:cNvPr id="0" name=""/>
        <dsp:cNvSpPr/>
      </dsp:nvSpPr>
      <dsp:spPr>
        <a:xfrm rot="5423276">
          <a:off x="4860316" y="2177883"/>
          <a:ext cx="403001" cy="215213"/>
        </a:xfrm>
        <a:prstGeom prst="triangle">
          <a:avLst/>
        </a:prstGeom>
        <a:solidFill>
          <a:schemeClr val="accent4">
            <a:hueOff val="7425494"/>
            <a:satOff val="-34263"/>
            <a:lumOff val="126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268CA58-1864-4CCC-825A-147CCA8BA7E3}">
      <dsp:nvSpPr>
        <dsp:cNvPr id="0" name=""/>
        <dsp:cNvSpPr/>
      </dsp:nvSpPr>
      <dsp:spPr>
        <a:xfrm>
          <a:off x="5640476" y="156167"/>
          <a:ext cx="1296977" cy="1180179"/>
        </a:xfrm>
        <a:prstGeom prst="ellipse">
          <a:avLst/>
        </a:prstGeom>
        <a:solidFill>
          <a:schemeClr val="accent4">
            <a:hueOff val="7796769"/>
            <a:satOff val="-35976"/>
            <a:lumOff val="132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MX" sz="1050" b="1" kern="1200" dirty="0" smtClean="0">
              <a:solidFill>
                <a:schemeClr val="tx1"/>
              </a:solidFill>
              <a:effectLst/>
              <a:latin typeface="Arial Narrow" panose="020B0606020202030204" pitchFamily="34" charset="0"/>
            </a:rPr>
            <a:t>Las grandes empresas exigen empresas homologadas y confiables.</a:t>
          </a:r>
          <a:endParaRPr lang="es-MX" sz="1050" b="1" kern="1200" dirty="0">
            <a:solidFill>
              <a:schemeClr val="tx1"/>
            </a:solidFill>
            <a:effectLst/>
            <a:latin typeface="Arial Narrow" panose="020B0606020202030204" pitchFamily="34" charset="0"/>
          </a:endParaRPr>
        </a:p>
      </dsp:txBody>
      <dsp:txXfrm>
        <a:off x="5830414" y="329000"/>
        <a:ext cx="917101" cy="834513"/>
      </dsp:txXfrm>
    </dsp:sp>
    <dsp:sp modelId="{753D74D3-29FB-4BEE-B0D3-B62A5277ED43}">
      <dsp:nvSpPr>
        <dsp:cNvPr id="0" name=""/>
        <dsp:cNvSpPr/>
      </dsp:nvSpPr>
      <dsp:spPr>
        <a:xfrm rot="10768357">
          <a:off x="6094820" y="1430901"/>
          <a:ext cx="403001" cy="215213"/>
        </a:xfrm>
        <a:prstGeom prst="triangle">
          <a:avLst/>
        </a:prstGeom>
        <a:solidFill>
          <a:schemeClr val="accent4">
            <a:hueOff val="8910593"/>
            <a:satOff val="-41115"/>
            <a:lumOff val="151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822895E-8E02-431F-B580-F826C5E77891}">
      <dsp:nvSpPr>
        <dsp:cNvPr id="0" name=""/>
        <dsp:cNvSpPr/>
      </dsp:nvSpPr>
      <dsp:spPr>
        <a:xfrm>
          <a:off x="5792795" y="1742362"/>
          <a:ext cx="1017822" cy="776146"/>
        </a:xfrm>
        <a:prstGeom prst="ellipse">
          <a:avLst/>
        </a:prstGeom>
        <a:solidFill>
          <a:schemeClr val="accent4">
            <a:hueOff val="9096231"/>
            <a:satOff val="-41972"/>
            <a:lumOff val="154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effectLst/>
              <a:latin typeface="Arial Narrow" panose="020B0606020202030204" pitchFamily="34" charset="0"/>
            </a:rPr>
            <a:t>EFECTOS</a:t>
          </a:r>
          <a:endParaRPr lang="es-MX" sz="1200" b="1" kern="1200" dirty="0">
            <a:solidFill>
              <a:schemeClr val="tx1"/>
            </a:solidFill>
            <a:effectLst/>
            <a:latin typeface="Arial Narrow" panose="020B0606020202030204" pitchFamily="34" charset="0"/>
          </a:endParaRPr>
        </a:p>
      </dsp:txBody>
      <dsp:txXfrm>
        <a:off x="5941852" y="1856026"/>
        <a:ext cx="719708" cy="548818"/>
      </dsp:txXfrm>
    </dsp:sp>
    <dsp:sp modelId="{40531EC2-9CEE-4810-A68C-910F0C364F41}">
      <dsp:nvSpPr>
        <dsp:cNvPr id="0" name=""/>
        <dsp:cNvSpPr/>
      </dsp:nvSpPr>
      <dsp:spPr>
        <a:xfrm rot="10773654">
          <a:off x="6097613" y="2688784"/>
          <a:ext cx="403001" cy="215213"/>
        </a:xfrm>
        <a:prstGeom prst="triangle">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5E20C797-02FF-43EE-8CB8-1A9B40F9BA05}">
      <dsp:nvSpPr>
        <dsp:cNvPr id="0" name=""/>
        <dsp:cNvSpPr/>
      </dsp:nvSpPr>
      <dsp:spPr>
        <a:xfrm>
          <a:off x="5529986" y="3064463"/>
          <a:ext cx="1569403" cy="1519787"/>
        </a:xfrm>
        <a:prstGeom prst="ellipse">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tx1"/>
              </a:solidFill>
              <a:effectLst/>
              <a:latin typeface="Arial Narrow" panose="020B0606020202030204" pitchFamily="34" charset="0"/>
            </a:rPr>
            <a:t>Las pequeñas y medianas empresas no encuentran servicio de consultoría en I</a:t>
          </a:r>
          <a:r>
            <a:rPr lang="es-MX" sz="1200" b="1" kern="1200" dirty="0" err="1" smtClean="0">
              <a:solidFill>
                <a:schemeClr val="tx1"/>
              </a:solidFill>
              <a:effectLst/>
              <a:latin typeface="Arial Narrow" panose="020B0606020202030204" pitchFamily="34" charset="0"/>
            </a:rPr>
            <a:t>lo</a:t>
          </a:r>
          <a:r>
            <a:rPr lang="es-MX" sz="1200" b="1" kern="1200" dirty="0" smtClean="0">
              <a:solidFill>
                <a:schemeClr val="tx1"/>
              </a:solidFill>
              <a:effectLst/>
              <a:latin typeface="Arial Narrow" panose="020B0606020202030204" pitchFamily="34" charset="0"/>
            </a:rPr>
            <a:t> </a:t>
          </a:r>
          <a:endParaRPr lang="es-MX" sz="1200" b="1" kern="1200" dirty="0">
            <a:solidFill>
              <a:schemeClr val="tx1"/>
            </a:solidFill>
            <a:effectLst/>
            <a:latin typeface="Arial Narrow" panose="020B0606020202030204" pitchFamily="34" charset="0"/>
          </a:endParaRPr>
        </a:p>
      </dsp:txBody>
      <dsp:txXfrm>
        <a:off x="5759820" y="3287031"/>
        <a:ext cx="1109735" cy="10746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FA732-169C-4196-BB0E-0452F0337D67}">
      <dsp:nvSpPr>
        <dsp:cNvPr id="0" name=""/>
        <dsp:cNvSpPr/>
      </dsp:nvSpPr>
      <dsp:spPr>
        <a:xfrm>
          <a:off x="952244" y="135061"/>
          <a:ext cx="1757854" cy="1299862"/>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smtClean="0">
              <a:solidFill>
                <a:schemeClr val="tx1"/>
              </a:solidFill>
              <a:effectLst/>
              <a:latin typeface="Arial Narrow" panose="020B0606020202030204" pitchFamily="34" charset="0"/>
            </a:rPr>
            <a:t>Clientes Satisfechos y con más oportunidades.</a:t>
          </a:r>
          <a:endParaRPr lang="es-MX" sz="1400" b="1" kern="1200" dirty="0">
            <a:solidFill>
              <a:schemeClr val="tx1"/>
            </a:solidFill>
            <a:effectLst/>
            <a:latin typeface="Arial Narrow" panose="020B0606020202030204" pitchFamily="34" charset="0"/>
          </a:endParaRPr>
        </a:p>
      </dsp:txBody>
      <dsp:txXfrm>
        <a:off x="1209676" y="325421"/>
        <a:ext cx="1242990" cy="919142"/>
      </dsp:txXfrm>
    </dsp:sp>
    <dsp:sp modelId="{EF64D6B4-A15D-4AD4-96D7-0B6BAE5A39CC}">
      <dsp:nvSpPr>
        <dsp:cNvPr id="0" name=""/>
        <dsp:cNvSpPr/>
      </dsp:nvSpPr>
      <dsp:spPr>
        <a:xfrm rot="10800000">
          <a:off x="1616185" y="1528557"/>
          <a:ext cx="403426" cy="189028"/>
        </a:xfrm>
        <a:prstGeom prst="triangl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90C8182-2AD0-4CB7-8D71-D1C23912F8B2}">
      <dsp:nvSpPr>
        <dsp:cNvPr id="0" name=""/>
        <dsp:cNvSpPr/>
      </dsp:nvSpPr>
      <dsp:spPr>
        <a:xfrm>
          <a:off x="1255506" y="1791581"/>
          <a:ext cx="1151331" cy="776926"/>
        </a:xfrm>
        <a:prstGeom prst="ellipse">
          <a:avLst/>
        </a:prstGeom>
        <a:solidFill>
          <a:schemeClr val="accent4">
            <a:hueOff val="1299462"/>
            <a:satOff val="-5996"/>
            <a:lumOff val="22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smtClean="0">
              <a:solidFill>
                <a:schemeClr val="tx1"/>
              </a:solidFill>
              <a:effectLst/>
              <a:latin typeface="Arial Narrow" panose="020B0606020202030204" pitchFamily="34" charset="0"/>
            </a:rPr>
            <a:t>CAUSAS</a:t>
          </a:r>
          <a:endParaRPr lang="es-MX" sz="2400" b="1" kern="1200" dirty="0">
            <a:solidFill>
              <a:schemeClr val="tx1"/>
            </a:solidFill>
            <a:effectLst/>
            <a:latin typeface="Arial Narrow" panose="020B0606020202030204" pitchFamily="34" charset="0"/>
          </a:endParaRPr>
        </a:p>
      </dsp:txBody>
      <dsp:txXfrm>
        <a:off x="1424115" y="1905359"/>
        <a:ext cx="814113" cy="549370"/>
      </dsp:txXfrm>
    </dsp:sp>
    <dsp:sp modelId="{A3310829-0365-4CF5-905A-B93BEE37B63B}">
      <dsp:nvSpPr>
        <dsp:cNvPr id="0" name=""/>
        <dsp:cNvSpPr/>
      </dsp:nvSpPr>
      <dsp:spPr>
        <a:xfrm rot="10800000">
          <a:off x="1615223" y="2654586"/>
          <a:ext cx="403426" cy="189028"/>
        </a:xfrm>
        <a:prstGeom prst="triangle">
          <a:avLst/>
        </a:prstGeom>
        <a:solidFill>
          <a:schemeClr val="accent4">
            <a:hueOff val="1485099"/>
            <a:satOff val="-6853"/>
            <a:lumOff val="25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E31F27DA-0F87-42D4-AA36-389E40C4BFE6}">
      <dsp:nvSpPr>
        <dsp:cNvPr id="0" name=""/>
        <dsp:cNvSpPr/>
      </dsp:nvSpPr>
      <dsp:spPr>
        <a:xfrm>
          <a:off x="921333" y="3074378"/>
          <a:ext cx="1819677" cy="1713642"/>
        </a:xfrm>
        <a:prstGeom prst="ellipse">
          <a:avLst/>
        </a:prstGeom>
        <a:solidFill>
          <a:schemeClr val="accent4">
            <a:hueOff val="2598923"/>
            <a:satOff val="-11992"/>
            <a:lumOff val="44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a:solidFill>
                <a:schemeClr val="tx1"/>
              </a:solidFill>
              <a:effectLst/>
              <a:latin typeface="Arial Narrow" panose="020B0606020202030204" pitchFamily="34" charset="0"/>
            </a:rPr>
            <a:t>Ademas de consultoria pra certidficaciones, tambien habra homologaciones,capacutaciones, cursos.</a:t>
          </a:r>
        </a:p>
      </dsp:txBody>
      <dsp:txXfrm>
        <a:off x="1187819" y="3325335"/>
        <a:ext cx="1286705" cy="1211728"/>
      </dsp:txXfrm>
    </dsp:sp>
    <dsp:sp modelId="{8F0F1D2F-D772-4B28-832B-FE34E40E3994}">
      <dsp:nvSpPr>
        <dsp:cNvPr id="0" name=""/>
        <dsp:cNvSpPr/>
      </dsp:nvSpPr>
      <dsp:spPr>
        <a:xfrm rot="16685568">
          <a:off x="2921457" y="2338934"/>
          <a:ext cx="403426" cy="189028"/>
        </a:xfrm>
        <a:prstGeom prst="triangle">
          <a:avLst/>
        </a:prstGeom>
        <a:solidFill>
          <a:schemeClr val="accent4">
            <a:hueOff val="2970198"/>
            <a:satOff val="-13705"/>
            <a:lumOff val="50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2A4B632B-09D8-404A-8BCE-0A0CA1325C36}">
      <dsp:nvSpPr>
        <dsp:cNvPr id="0" name=""/>
        <dsp:cNvSpPr/>
      </dsp:nvSpPr>
      <dsp:spPr>
        <a:xfrm>
          <a:off x="3352288" y="3535306"/>
          <a:ext cx="1500873" cy="1437784"/>
        </a:xfrm>
        <a:prstGeom prst="ellipse">
          <a:avLst/>
        </a:prstGeom>
        <a:solidFill>
          <a:schemeClr val="accent4">
            <a:hueOff val="3898385"/>
            <a:satOff val="-17988"/>
            <a:lumOff val="66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a:solidFill>
                <a:schemeClr val="tx1"/>
              </a:solidFill>
              <a:effectLst/>
              <a:latin typeface="Arial Narrow" panose="020B0606020202030204" pitchFamily="34" charset="0"/>
            </a:rPr>
            <a:t>Elabprar los Brochures con la informacion necesaria.</a:t>
          </a:r>
        </a:p>
      </dsp:txBody>
      <dsp:txXfrm>
        <a:off x="3572086" y="3745865"/>
        <a:ext cx="1061277" cy="1016666"/>
      </dsp:txXfrm>
    </dsp:sp>
    <dsp:sp modelId="{8EEC467A-997B-4B4A-A840-6B1AE048CDC6}">
      <dsp:nvSpPr>
        <dsp:cNvPr id="0" name=""/>
        <dsp:cNvSpPr/>
      </dsp:nvSpPr>
      <dsp:spPr>
        <a:xfrm rot="10800000">
          <a:off x="3907781" y="3189764"/>
          <a:ext cx="403426" cy="189028"/>
        </a:xfrm>
        <a:prstGeom prst="triangle">
          <a:avLst/>
        </a:prstGeom>
        <a:solidFill>
          <a:schemeClr val="accent4">
            <a:hueOff val="4455297"/>
            <a:satOff val="-20558"/>
            <a:lumOff val="75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EFC8FDE-FB6D-4D7B-9F23-B96E271ACEC6}">
      <dsp:nvSpPr>
        <dsp:cNvPr id="0" name=""/>
        <dsp:cNvSpPr/>
      </dsp:nvSpPr>
      <dsp:spPr>
        <a:xfrm>
          <a:off x="3317334" y="2002928"/>
          <a:ext cx="1570781" cy="1105256"/>
        </a:xfrm>
        <a:prstGeom prst="ellipse">
          <a:avLst/>
        </a:prstGeom>
        <a:solidFill>
          <a:schemeClr val="accent4">
            <a:hueOff val="5197846"/>
            <a:satOff val="-23984"/>
            <a:lumOff val="8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smtClean="0">
              <a:solidFill>
                <a:schemeClr val="tx1"/>
              </a:solidFill>
              <a:effectLst/>
              <a:latin typeface="Arial Narrow" panose="020B0606020202030204" pitchFamily="34" charset="0"/>
            </a:rPr>
            <a:t>La consultoría ofrecera varias formas de pago</a:t>
          </a:r>
          <a:r>
            <a:rPr lang="es-MX" sz="1050" b="1" kern="1200" dirty="0" smtClean="0">
              <a:solidFill>
                <a:schemeClr val="tx1"/>
              </a:solidFill>
              <a:effectLst/>
              <a:latin typeface="Arial Narrow" panose="020B0606020202030204" pitchFamily="34" charset="0"/>
            </a:rPr>
            <a:t>.</a:t>
          </a:r>
          <a:endParaRPr lang="es-MX" sz="1050" b="1" kern="1200" dirty="0">
            <a:solidFill>
              <a:schemeClr val="tx1"/>
            </a:solidFill>
            <a:effectLst/>
            <a:latin typeface="Arial Narrow" panose="020B0606020202030204" pitchFamily="34" charset="0"/>
          </a:endParaRPr>
        </a:p>
      </dsp:txBody>
      <dsp:txXfrm>
        <a:off x="3547370" y="2164789"/>
        <a:ext cx="1110709" cy="781534"/>
      </dsp:txXfrm>
    </dsp:sp>
    <dsp:sp modelId="{FD05B339-378B-409E-84ED-DA2C17956EE1}">
      <dsp:nvSpPr>
        <dsp:cNvPr id="0" name=""/>
        <dsp:cNvSpPr/>
      </dsp:nvSpPr>
      <dsp:spPr>
        <a:xfrm rot="21573184">
          <a:off x="3894993" y="1759873"/>
          <a:ext cx="403426" cy="189028"/>
        </a:xfrm>
        <a:prstGeom prst="triangle">
          <a:avLst/>
        </a:prstGeom>
        <a:solidFill>
          <a:schemeClr val="accent4">
            <a:hueOff val="5940396"/>
            <a:satOff val="-27410"/>
            <a:lumOff val="100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215CFF33-D0B3-40E7-8A70-63CF3D94DD88}">
      <dsp:nvSpPr>
        <dsp:cNvPr id="0" name=""/>
        <dsp:cNvSpPr/>
      </dsp:nvSpPr>
      <dsp:spPr>
        <a:xfrm>
          <a:off x="3362913" y="265169"/>
          <a:ext cx="1454113" cy="1310637"/>
        </a:xfrm>
        <a:prstGeom prst="ellipse">
          <a:avLst/>
        </a:prstGeom>
        <a:solidFill>
          <a:schemeClr val="accent4">
            <a:hueOff val="6497308"/>
            <a:satOff val="-29980"/>
            <a:lumOff val="11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a:solidFill>
                <a:schemeClr val="tx1"/>
              </a:solidFill>
              <a:effectLst/>
              <a:latin typeface="Arial Narrow" panose="020B0606020202030204" pitchFamily="34" charset="0"/>
            </a:rPr>
            <a:t>Los usuarios disponmdran de una colsultotra de su zona</a:t>
          </a:r>
        </a:p>
      </dsp:txBody>
      <dsp:txXfrm>
        <a:off x="3575863" y="457107"/>
        <a:ext cx="1028213" cy="926761"/>
      </dsp:txXfrm>
    </dsp:sp>
    <dsp:sp modelId="{15827492-C638-461E-AC3E-9B2567BF86AB}">
      <dsp:nvSpPr>
        <dsp:cNvPr id="0" name=""/>
        <dsp:cNvSpPr/>
      </dsp:nvSpPr>
      <dsp:spPr>
        <a:xfrm rot="5497122">
          <a:off x="4874373" y="2403842"/>
          <a:ext cx="403426" cy="189028"/>
        </a:xfrm>
        <a:prstGeom prst="triangle">
          <a:avLst/>
        </a:prstGeom>
        <a:solidFill>
          <a:schemeClr val="accent4">
            <a:hueOff val="7425494"/>
            <a:satOff val="-34263"/>
            <a:lumOff val="126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268CA58-1864-4CCC-825A-147CCA8BA7E3}">
      <dsp:nvSpPr>
        <dsp:cNvPr id="0" name=""/>
        <dsp:cNvSpPr/>
      </dsp:nvSpPr>
      <dsp:spPr>
        <a:xfrm>
          <a:off x="5464439" y="265169"/>
          <a:ext cx="1589294" cy="1433232"/>
        </a:xfrm>
        <a:prstGeom prst="ellipse">
          <a:avLst/>
        </a:prstGeom>
        <a:solidFill>
          <a:schemeClr val="accent4">
            <a:hueOff val="7796769"/>
            <a:satOff val="-35976"/>
            <a:lumOff val="132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a:solidFill>
                <a:schemeClr val="tx1"/>
              </a:solidFill>
              <a:effectLst/>
              <a:latin typeface="Arial Narrow" panose="020B0606020202030204" pitchFamily="34" charset="0"/>
            </a:rPr>
            <a:t>Los usuarios tendrán seguimiento constante durante su sericio.</a:t>
          </a:r>
        </a:p>
      </dsp:txBody>
      <dsp:txXfrm>
        <a:off x="5697186" y="475061"/>
        <a:ext cx="1123800" cy="1013448"/>
      </dsp:txXfrm>
    </dsp:sp>
    <dsp:sp modelId="{753D74D3-29FB-4BEE-B0D3-B62A5277ED43}">
      <dsp:nvSpPr>
        <dsp:cNvPr id="0" name=""/>
        <dsp:cNvSpPr/>
      </dsp:nvSpPr>
      <dsp:spPr>
        <a:xfrm rot="10770992">
          <a:off x="6065180" y="1805513"/>
          <a:ext cx="403426" cy="189028"/>
        </a:xfrm>
        <a:prstGeom prst="triangle">
          <a:avLst/>
        </a:prstGeom>
        <a:solidFill>
          <a:schemeClr val="accent4">
            <a:hueOff val="8910593"/>
            <a:satOff val="-41115"/>
            <a:lumOff val="151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822895E-8E02-431F-B580-F826C5E77891}">
      <dsp:nvSpPr>
        <dsp:cNvPr id="0" name=""/>
        <dsp:cNvSpPr/>
      </dsp:nvSpPr>
      <dsp:spPr>
        <a:xfrm>
          <a:off x="5647774" y="2104846"/>
          <a:ext cx="1248132" cy="776964"/>
        </a:xfrm>
        <a:prstGeom prst="ellipse">
          <a:avLst/>
        </a:prstGeom>
        <a:solidFill>
          <a:schemeClr val="accent4">
            <a:hueOff val="9096231"/>
            <a:satOff val="-41972"/>
            <a:lumOff val="154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smtClean="0">
              <a:solidFill>
                <a:schemeClr val="tx1"/>
              </a:solidFill>
              <a:effectLst/>
              <a:latin typeface="Arial Narrow" panose="020B0606020202030204" pitchFamily="34" charset="0"/>
            </a:rPr>
            <a:t>EFECTOS</a:t>
          </a:r>
          <a:endParaRPr lang="es-MX" sz="1400" b="1" kern="1200" dirty="0">
            <a:solidFill>
              <a:schemeClr val="tx1"/>
            </a:solidFill>
            <a:effectLst/>
            <a:latin typeface="Arial Narrow" panose="020B0606020202030204" pitchFamily="34" charset="0"/>
          </a:endParaRPr>
        </a:p>
      </dsp:txBody>
      <dsp:txXfrm>
        <a:off x="5830559" y="2218630"/>
        <a:ext cx="882562" cy="549396"/>
      </dsp:txXfrm>
    </dsp:sp>
    <dsp:sp modelId="{40531EC2-9CEE-4810-A68C-910F0C364F41}">
      <dsp:nvSpPr>
        <dsp:cNvPr id="0" name=""/>
        <dsp:cNvSpPr/>
      </dsp:nvSpPr>
      <dsp:spPr>
        <a:xfrm rot="10773654">
          <a:off x="6068473" y="3064725"/>
          <a:ext cx="403426" cy="189028"/>
        </a:xfrm>
        <a:prstGeom prst="triangle">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5E20C797-02FF-43EE-8CB8-1A9B40F9BA05}">
      <dsp:nvSpPr>
        <dsp:cNvPr id="0" name=""/>
        <dsp:cNvSpPr/>
      </dsp:nvSpPr>
      <dsp:spPr>
        <a:xfrm>
          <a:off x="5499308" y="3428340"/>
          <a:ext cx="1571057" cy="1521389"/>
        </a:xfrm>
        <a:prstGeom prst="ellipse">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a:solidFill>
                <a:schemeClr val="tx1"/>
              </a:solidFill>
              <a:effectLst/>
              <a:latin typeface="Arial Narrow" panose="020B0606020202030204" pitchFamily="34" charset="0"/>
            </a:rPr>
            <a:t>Se contratará profesionales especializado para los servicios.</a:t>
          </a:r>
        </a:p>
      </dsp:txBody>
      <dsp:txXfrm>
        <a:off x="5729384" y="3651142"/>
        <a:ext cx="1110905" cy="107578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1DA0A8EC-3F36-4CE9-BFC6-4E92558DA769}" type="datetimeFigureOut">
              <a:rPr lang="es-MX" smtClean="0"/>
              <a:t>08/09/2016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AD210AA-3E39-48DF-9AEA-F2A08A11AF5F}" type="slidenum">
              <a:rPr lang="es-MX" smtClean="0"/>
              <a:t>‹Nº›</a:t>
            </a:fld>
            <a:endParaRPr lang="es-MX"/>
          </a:p>
        </p:txBody>
      </p:sp>
    </p:spTree>
    <p:extLst>
      <p:ext uri="{BB962C8B-B14F-4D97-AF65-F5344CB8AC3E}">
        <p14:creationId xmlns:p14="http://schemas.microsoft.com/office/powerpoint/2010/main" val="2104568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1DA0A8EC-3F36-4CE9-BFC6-4E92558DA769}" type="datetimeFigureOut">
              <a:rPr lang="es-MX" smtClean="0"/>
              <a:t>08/09/2016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AD210AA-3E39-48DF-9AEA-F2A08A11AF5F}" type="slidenum">
              <a:rPr lang="es-MX" smtClean="0"/>
              <a:t>‹Nº›</a:t>
            </a:fld>
            <a:endParaRPr lang="es-MX"/>
          </a:p>
        </p:txBody>
      </p:sp>
    </p:spTree>
    <p:extLst>
      <p:ext uri="{BB962C8B-B14F-4D97-AF65-F5344CB8AC3E}">
        <p14:creationId xmlns:p14="http://schemas.microsoft.com/office/powerpoint/2010/main" val="2590238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1DA0A8EC-3F36-4CE9-BFC6-4E92558DA769}" type="datetimeFigureOut">
              <a:rPr lang="es-MX" smtClean="0"/>
              <a:t>08/09/2016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AD210AA-3E39-48DF-9AEA-F2A08A11AF5F}" type="slidenum">
              <a:rPr lang="es-MX" smtClean="0"/>
              <a:t>‹Nº›</a:t>
            </a:fld>
            <a:endParaRPr lang="es-MX"/>
          </a:p>
        </p:txBody>
      </p:sp>
    </p:spTree>
    <p:extLst>
      <p:ext uri="{BB962C8B-B14F-4D97-AF65-F5344CB8AC3E}">
        <p14:creationId xmlns:p14="http://schemas.microsoft.com/office/powerpoint/2010/main" val="303177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1DA0A8EC-3F36-4CE9-BFC6-4E92558DA769}" type="datetimeFigureOut">
              <a:rPr lang="es-MX" smtClean="0"/>
              <a:t>08/09/2016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AD210AA-3E39-48DF-9AEA-F2A08A11AF5F}" type="slidenum">
              <a:rPr lang="es-MX" smtClean="0"/>
              <a:t>‹Nº›</a:t>
            </a:fld>
            <a:endParaRPr lang="es-MX"/>
          </a:p>
        </p:txBody>
      </p:sp>
    </p:spTree>
    <p:extLst>
      <p:ext uri="{BB962C8B-B14F-4D97-AF65-F5344CB8AC3E}">
        <p14:creationId xmlns:p14="http://schemas.microsoft.com/office/powerpoint/2010/main" val="377999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DA0A8EC-3F36-4CE9-BFC6-4E92558DA769}" type="datetimeFigureOut">
              <a:rPr lang="es-MX" smtClean="0"/>
              <a:t>08/09/2016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AD210AA-3E39-48DF-9AEA-F2A08A11AF5F}" type="slidenum">
              <a:rPr lang="es-MX" smtClean="0"/>
              <a:t>‹Nº›</a:t>
            </a:fld>
            <a:endParaRPr lang="es-MX"/>
          </a:p>
        </p:txBody>
      </p:sp>
    </p:spTree>
    <p:extLst>
      <p:ext uri="{BB962C8B-B14F-4D97-AF65-F5344CB8AC3E}">
        <p14:creationId xmlns:p14="http://schemas.microsoft.com/office/powerpoint/2010/main" val="1928705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1DA0A8EC-3F36-4CE9-BFC6-4E92558DA769}" type="datetimeFigureOut">
              <a:rPr lang="es-MX" smtClean="0"/>
              <a:t>08/09/2016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AD210AA-3E39-48DF-9AEA-F2A08A11AF5F}" type="slidenum">
              <a:rPr lang="es-MX" smtClean="0"/>
              <a:t>‹Nº›</a:t>
            </a:fld>
            <a:endParaRPr lang="es-MX"/>
          </a:p>
        </p:txBody>
      </p:sp>
    </p:spTree>
    <p:extLst>
      <p:ext uri="{BB962C8B-B14F-4D97-AF65-F5344CB8AC3E}">
        <p14:creationId xmlns:p14="http://schemas.microsoft.com/office/powerpoint/2010/main" val="109684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1DA0A8EC-3F36-4CE9-BFC6-4E92558DA769}" type="datetimeFigureOut">
              <a:rPr lang="es-MX" smtClean="0"/>
              <a:t>08/09/2016</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AAD210AA-3E39-48DF-9AEA-F2A08A11AF5F}" type="slidenum">
              <a:rPr lang="es-MX" smtClean="0"/>
              <a:t>‹Nº›</a:t>
            </a:fld>
            <a:endParaRPr lang="es-MX"/>
          </a:p>
        </p:txBody>
      </p:sp>
    </p:spTree>
    <p:extLst>
      <p:ext uri="{BB962C8B-B14F-4D97-AF65-F5344CB8AC3E}">
        <p14:creationId xmlns:p14="http://schemas.microsoft.com/office/powerpoint/2010/main" val="739502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1DA0A8EC-3F36-4CE9-BFC6-4E92558DA769}" type="datetimeFigureOut">
              <a:rPr lang="es-MX" smtClean="0"/>
              <a:t>08/09/2016</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AAD210AA-3E39-48DF-9AEA-F2A08A11AF5F}" type="slidenum">
              <a:rPr lang="es-MX" smtClean="0"/>
              <a:t>‹Nº›</a:t>
            </a:fld>
            <a:endParaRPr lang="es-MX"/>
          </a:p>
        </p:txBody>
      </p:sp>
    </p:spTree>
    <p:extLst>
      <p:ext uri="{BB962C8B-B14F-4D97-AF65-F5344CB8AC3E}">
        <p14:creationId xmlns:p14="http://schemas.microsoft.com/office/powerpoint/2010/main" val="3261008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DA0A8EC-3F36-4CE9-BFC6-4E92558DA769}" type="datetimeFigureOut">
              <a:rPr lang="es-MX" smtClean="0"/>
              <a:t>08/09/2016</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AAD210AA-3E39-48DF-9AEA-F2A08A11AF5F}" type="slidenum">
              <a:rPr lang="es-MX" smtClean="0"/>
              <a:t>‹Nº›</a:t>
            </a:fld>
            <a:endParaRPr lang="es-MX"/>
          </a:p>
        </p:txBody>
      </p:sp>
    </p:spTree>
    <p:extLst>
      <p:ext uri="{BB962C8B-B14F-4D97-AF65-F5344CB8AC3E}">
        <p14:creationId xmlns:p14="http://schemas.microsoft.com/office/powerpoint/2010/main" val="2097402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DA0A8EC-3F36-4CE9-BFC6-4E92558DA769}" type="datetimeFigureOut">
              <a:rPr lang="es-MX" smtClean="0"/>
              <a:t>08/09/2016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AD210AA-3E39-48DF-9AEA-F2A08A11AF5F}" type="slidenum">
              <a:rPr lang="es-MX" smtClean="0"/>
              <a:t>‹Nº›</a:t>
            </a:fld>
            <a:endParaRPr lang="es-MX"/>
          </a:p>
        </p:txBody>
      </p:sp>
    </p:spTree>
    <p:extLst>
      <p:ext uri="{BB962C8B-B14F-4D97-AF65-F5344CB8AC3E}">
        <p14:creationId xmlns:p14="http://schemas.microsoft.com/office/powerpoint/2010/main" val="4139259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DA0A8EC-3F36-4CE9-BFC6-4E92558DA769}" type="datetimeFigureOut">
              <a:rPr lang="es-MX" smtClean="0"/>
              <a:t>08/09/2016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AD210AA-3E39-48DF-9AEA-F2A08A11AF5F}" type="slidenum">
              <a:rPr lang="es-MX" smtClean="0"/>
              <a:t>‹Nº›</a:t>
            </a:fld>
            <a:endParaRPr lang="es-MX"/>
          </a:p>
        </p:txBody>
      </p:sp>
    </p:spTree>
    <p:extLst>
      <p:ext uri="{BB962C8B-B14F-4D97-AF65-F5344CB8AC3E}">
        <p14:creationId xmlns:p14="http://schemas.microsoft.com/office/powerpoint/2010/main" val="541792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0A8EC-3F36-4CE9-BFC6-4E92558DA769}" type="datetimeFigureOut">
              <a:rPr lang="es-MX" smtClean="0"/>
              <a:t>08/09/2016</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210AA-3E39-48DF-9AEA-F2A08A11AF5F}" type="slidenum">
              <a:rPr lang="es-MX" smtClean="0"/>
              <a:t>‹Nº›</a:t>
            </a:fld>
            <a:endParaRPr lang="es-MX"/>
          </a:p>
        </p:txBody>
      </p:sp>
    </p:spTree>
    <p:extLst>
      <p:ext uri="{BB962C8B-B14F-4D97-AF65-F5344CB8AC3E}">
        <p14:creationId xmlns:p14="http://schemas.microsoft.com/office/powerpoint/2010/main" val="3067002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png"/><Relationship Id="rId7" Type="http://schemas.openxmlformats.org/officeDocument/2006/relationships/diagramLayout" Target="../diagrams/layout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png"/><Relationship Id="rId7" Type="http://schemas.openxmlformats.org/officeDocument/2006/relationships/diagramLayout" Target="../diagrams/layout2.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6.png"/><Relationship Id="rId10" Type="http://schemas.microsoft.com/office/2007/relationships/diagramDrawing" Target="../diagrams/drawing2.xml"/><Relationship Id="rId4" Type="http://schemas.openxmlformats.org/officeDocument/2006/relationships/image" Target="../media/image5.png"/><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imagenes de empresarios exitos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http://apps.ujcm.edu.pe/assets/logo.jpg"/>
          <p:cNvPicPr/>
          <p:nvPr/>
        </p:nvPicPr>
        <p:blipFill>
          <a:blip r:embed="rId3">
            <a:extLst>
              <a:ext uri="{28A0092B-C50C-407E-A947-70E740481C1C}">
                <a14:useLocalDpi xmlns:a14="http://schemas.microsoft.com/office/drawing/2010/main" val="0"/>
              </a:ext>
            </a:extLst>
          </a:blip>
          <a:srcRect/>
          <a:stretch>
            <a:fillRect/>
          </a:stretch>
        </p:blipFill>
        <p:spPr bwMode="auto">
          <a:xfrm>
            <a:off x="188680" y="221624"/>
            <a:ext cx="1356995" cy="1752600"/>
          </a:xfrm>
          <a:prstGeom prst="rect">
            <a:avLst/>
          </a:prstGeom>
          <a:ln>
            <a:noFill/>
          </a:ln>
          <a:effectLst>
            <a:softEdge rad="112500"/>
          </a:effectLst>
        </p:spPr>
      </p:pic>
      <p:sp>
        <p:nvSpPr>
          <p:cNvPr id="4" name="Rectángulo 3"/>
          <p:cNvSpPr/>
          <p:nvPr/>
        </p:nvSpPr>
        <p:spPr>
          <a:xfrm>
            <a:off x="2713149" y="0"/>
            <a:ext cx="6096000" cy="1375248"/>
          </a:xfrm>
          <a:prstGeom prst="rect">
            <a:avLst/>
          </a:prstGeom>
        </p:spPr>
        <p:txBody>
          <a:bodyPr>
            <a:spAutoFit/>
          </a:bodyPr>
          <a:lstStyle/>
          <a:p>
            <a:pPr algn="ctr">
              <a:lnSpc>
                <a:spcPct val="115000"/>
              </a:lnSpc>
              <a:spcBef>
                <a:spcPts val="1200"/>
              </a:spcBef>
              <a:spcAft>
                <a:spcPts val="800"/>
              </a:spcAft>
            </a:pPr>
            <a:r>
              <a:rPr lang="es-PE" sz="2000" dirty="0" smtClean="0">
                <a:solidFill>
                  <a:schemeClr val="bg1"/>
                </a:solidFill>
                <a:latin typeface="Algerian" panose="04020705040A02060702" pitchFamily="82" charset="0"/>
                <a:ea typeface="Calibri" panose="020F0502020204030204" pitchFamily="34" charset="0"/>
                <a:cs typeface="Arial" panose="020B0604020202020204" pitchFamily="34" charset="0"/>
              </a:rPr>
              <a:t>UNIVERSIDAD PRIVADA JOSÉ CARLOS MARIATEGUI</a:t>
            </a:r>
            <a:endParaRPr lang="es-MX" sz="1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Bef>
                <a:spcPts val="1200"/>
              </a:spcBef>
              <a:spcAft>
                <a:spcPts val="800"/>
              </a:spcAft>
            </a:pPr>
            <a:r>
              <a:rPr lang="es-PE" dirty="0" smtClean="0">
                <a:solidFill>
                  <a:schemeClr val="bg1"/>
                </a:solidFill>
                <a:latin typeface="Algerian" panose="04020705040A02060702" pitchFamily="82" charset="0"/>
                <a:ea typeface="Calibri" panose="020F0502020204030204" pitchFamily="34" charset="0"/>
                <a:cs typeface="Arial" panose="020B0604020202020204" pitchFamily="34" charset="0"/>
              </a:rPr>
              <a:t>CARRERA PROFESIONAL DE INGENIERÍA COMERCIAL</a:t>
            </a:r>
            <a:endParaRPr lang="es-MX" sz="14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2622997" y="2165903"/>
            <a:ext cx="6096000" cy="4198714"/>
          </a:xfrm>
          <a:prstGeom prst="rect">
            <a:avLst/>
          </a:prstGeom>
        </p:spPr>
        <p:txBody>
          <a:bodyPr>
            <a:spAutoFit/>
          </a:bodyPr>
          <a:lstStyle/>
          <a:p>
            <a:pPr marL="270510" algn="ctr">
              <a:lnSpc>
                <a:spcPct val="150000"/>
              </a:lnSpc>
              <a:spcBef>
                <a:spcPts val="1200"/>
              </a:spcBef>
              <a:spcAft>
                <a:spcPts val="1200"/>
              </a:spcAft>
            </a:pPr>
            <a:r>
              <a:rPr lang="es-PE" b="1" dirty="0" smtClean="0">
                <a:solidFill>
                  <a:srgbClr val="00FF00"/>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Arial" panose="020B0604020202020204" pitchFamily="34" charset="0"/>
              </a:rPr>
              <a:t>PLAN PARA LA CREACIÓN DE UNA EMPRESA DE CONSULTORÍA DE SISTEMAS DE GESTIÓN DE CALIDAD, HOMOLOGACIONES Y CAPACITACIONES.</a:t>
            </a:r>
            <a:endParaRPr lang="es-MX" b="1" dirty="0" smtClean="0">
              <a:solidFill>
                <a:srgbClr val="00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Bef>
                <a:spcPts val="1200"/>
              </a:spcBef>
              <a:spcAft>
                <a:spcPts val="800"/>
              </a:spcAft>
            </a:pPr>
            <a:r>
              <a:rPr lang="es-PE" b="1" dirty="0" smtClean="0">
                <a:solidFill>
                  <a:srgbClr val="00FF00"/>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Arial" panose="020B0604020202020204" pitchFamily="34" charset="0"/>
              </a:rPr>
              <a:t>PARA OBTENER EL TITILO PROFESIONAL DE </a:t>
            </a:r>
            <a:endParaRPr lang="es-MX" b="1" dirty="0" smtClean="0">
              <a:solidFill>
                <a:srgbClr val="00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Bef>
                <a:spcPts val="1200"/>
              </a:spcBef>
              <a:spcAft>
                <a:spcPts val="800"/>
              </a:spcAft>
            </a:pPr>
            <a:r>
              <a:rPr lang="es-PE" b="1" dirty="0" smtClean="0">
                <a:solidFill>
                  <a:srgbClr val="00FF00"/>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Arial" panose="020B0604020202020204" pitchFamily="34" charset="0"/>
              </a:rPr>
              <a:t>INGENIERA COMERCIAL</a:t>
            </a:r>
            <a:endParaRPr lang="es-MX" b="1" dirty="0" smtClean="0">
              <a:solidFill>
                <a:srgbClr val="00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Bef>
                <a:spcPts val="1200"/>
              </a:spcBef>
              <a:spcAft>
                <a:spcPts val="800"/>
              </a:spcAft>
            </a:pPr>
            <a:r>
              <a:rPr lang="es-PE" b="1" dirty="0" smtClean="0">
                <a:solidFill>
                  <a:srgbClr val="00FF00"/>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Arial" panose="020B0604020202020204" pitchFamily="34" charset="0"/>
              </a:rPr>
              <a:t> </a:t>
            </a:r>
            <a:endParaRPr lang="es-MX" b="1" dirty="0" smtClean="0">
              <a:solidFill>
                <a:srgbClr val="00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Bef>
                <a:spcPts val="1200"/>
              </a:spcBef>
              <a:spcAft>
                <a:spcPts val="800"/>
              </a:spcAft>
            </a:pPr>
            <a:r>
              <a:rPr lang="es-PE" b="1" dirty="0" smtClean="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Arial" panose="020B0604020202020204" pitchFamily="34" charset="0"/>
              </a:rPr>
              <a:t>AUTORA:</a:t>
            </a:r>
            <a:endParaRPr lang="es-MX" b="1"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ctr">
              <a:lnSpc>
                <a:spcPct val="107000"/>
              </a:lnSpc>
              <a:spcBef>
                <a:spcPts val="1200"/>
              </a:spcBef>
              <a:spcAft>
                <a:spcPts val="800"/>
              </a:spcAft>
              <a:buFont typeface="Symbol" panose="05050102010706020507" pitchFamily="18" charset="2"/>
              <a:buBlip>
                <a:blip r:embed="rId4"/>
              </a:buBlip>
            </a:pPr>
            <a:r>
              <a:rPr lang="es-PE" b="1" dirty="0" smtClean="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Arial" panose="020B0604020202020204" pitchFamily="34" charset="0"/>
              </a:rPr>
              <a:t>CINDY MELANIE ROLDÁN APAZA</a:t>
            </a:r>
            <a:endParaRPr lang="es-MX"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2567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apps.ujcm.edu.pe/assets/logo.jpg"/>
          <p:cNvPicPr/>
          <p:nvPr/>
        </p:nvPicPr>
        <p:blipFill>
          <a:blip r:embed="rId2">
            <a:extLst>
              <a:ext uri="{28A0092B-C50C-407E-A947-70E740481C1C}">
                <a14:useLocalDpi xmlns:a14="http://schemas.microsoft.com/office/drawing/2010/main" val="0"/>
              </a:ext>
            </a:extLst>
          </a:blip>
          <a:srcRect/>
          <a:stretch>
            <a:fillRect/>
          </a:stretch>
        </p:blipFill>
        <p:spPr bwMode="auto">
          <a:xfrm>
            <a:off x="73337" y="260258"/>
            <a:ext cx="1356995"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Resultado de imagen para s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0851"/>
            <a:ext cx="1685719" cy="1590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bureau verit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37" y="4886485"/>
            <a:ext cx="1278585" cy="158648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p:nvPr/>
        </p:nvPicPr>
        <p:blipFill>
          <a:blip r:embed="rId5">
            <a:extLst>
              <a:ext uri="{28A0092B-C50C-407E-A947-70E740481C1C}">
                <a14:useLocalDpi xmlns:a14="http://schemas.microsoft.com/office/drawing/2010/main" val="0"/>
              </a:ext>
            </a:extLst>
          </a:blip>
          <a:srcRect/>
          <a:stretch>
            <a:fillRect/>
          </a:stretch>
        </p:blipFill>
        <p:spPr bwMode="auto">
          <a:xfrm>
            <a:off x="9272789" y="6087949"/>
            <a:ext cx="2829059" cy="770051"/>
          </a:xfrm>
          <a:prstGeom prst="rect">
            <a:avLst/>
          </a:prstGeom>
          <a:noFill/>
          <a:ln>
            <a:noFill/>
          </a:ln>
        </p:spPr>
      </p:pic>
      <p:pic>
        <p:nvPicPr>
          <p:cNvPr id="3" name="Imagen 2"/>
          <p:cNvPicPr>
            <a:picLocks noChangeAspect="1"/>
          </p:cNvPicPr>
          <p:nvPr/>
        </p:nvPicPr>
        <p:blipFill rotWithShape="1">
          <a:blip r:embed="rId6"/>
          <a:srcRect l="35813" t="22843" r="31325" b="39191"/>
          <a:stretch/>
        </p:blipFill>
        <p:spPr>
          <a:xfrm>
            <a:off x="2395470" y="571231"/>
            <a:ext cx="8152327" cy="5295229"/>
          </a:xfrm>
          <a:prstGeom prst="rect">
            <a:avLst/>
          </a:prstGeom>
        </p:spPr>
      </p:pic>
    </p:spTree>
    <p:extLst>
      <p:ext uri="{BB962C8B-B14F-4D97-AF65-F5344CB8AC3E}">
        <p14:creationId xmlns:p14="http://schemas.microsoft.com/office/powerpoint/2010/main" val="2421735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apps.ujcm.edu.pe/assets/logo.jpg"/>
          <p:cNvPicPr/>
          <p:nvPr/>
        </p:nvPicPr>
        <p:blipFill>
          <a:blip r:embed="rId2">
            <a:extLst>
              <a:ext uri="{28A0092B-C50C-407E-A947-70E740481C1C}">
                <a14:useLocalDpi xmlns:a14="http://schemas.microsoft.com/office/drawing/2010/main" val="0"/>
              </a:ext>
            </a:extLst>
          </a:blip>
          <a:srcRect/>
          <a:stretch>
            <a:fillRect/>
          </a:stretch>
        </p:blipFill>
        <p:spPr bwMode="auto">
          <a:xfrm>
            <a:off x="73337" y="260258"/>
            <a:ext cx="1356995"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Resultado de imagen para s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0851"/>
            <a:ext cx="1685719" cy="1590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bureau verit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37" y="4886485"/>
            <a:ext cx="1278585" cy="158648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p:nvPr/>
        </p:nvPicPr>
        <p:blipFill>
          <a:blip r:embed="rId5">
            <a:extLst>
              <a:ext uri="{28A0092B-C50C-407E-A947-70E740481C1C}">
                <a14:useLocalDpi xmlns:a14="http://schemas.microsoft.com/office/drawing/2010/main" val="0"/>
              </a:ext>
            </a:extLst>
          </a:blip>
          <a:srcRect/>
          <a:stretch>
            <a:fillRect/>
          </a:stretch>
        </p:blipFill>
        <p:spPr bwMode="auto">
          <a:xfrm>
            <a:off x="9272789" y="6087949"/>
            <a:ext cx="2829059" cy="770051"/>
          </a:xfrm>
          <a:prstGeom prst="rect">
            <a:avLst/>
          </a:prstGeom>
          <a:noFill/>
          <a:ln>
            <a:noFill/>
          </a:ln>
        </p:spPr>
      </p:pic>
      <p:sp>
        <p:nvSpPr>
          <p:cNvPr id="3" name="Rectángulo 2"/>
          <p:cNvSpPr/>
          <p:nvPr/>
        </p:nvSpPr>
        <p:spPr>
          <a:xfrm>
            <a:off x="2547870" y="1136558"/>
            <a:ext cx="8139448" cy="4226798"/>
          </a:xfrm>
          <a:prstGeom prst="rect">
            <a:avLst/>
          </a:prstGeom>
        </p:spPr>
        <p:txBody>
          <a:bodyPr wrap="square">
            <a:spAutoFit/>
          </a:bodyPr>
          <a:lstStyle/>
          <a:p>
            <a:pPr marL="342900" lvl="0" indent="-342900" algn="just">
              <a:lnSpc>
                <a:spcPct val="200000"/>
              </a:lnSpc>
              <a:spcBef>
                <a:spcPts val="1200"/>
              </a:spcBef>
              <a:spcAft>
                <a:spcPts val="800"/>
              </a:spcAft>
              <a:buFont typeface="+mj-lt"/>
              <a:buAutoNum type="alphaLcParenR"/>
            </a:pPr>
            <a:r>
              <a:rPr lang="es-PE" u="sng" dirty="0" smtClean="0">
                <a:effectLst/>
                <a:latin typeface="Arial" panose="020B0604020202020204" pitchFamily="34" charset="0"/>
                <a:ea typeface="Calibri" panose="020F0502020204030204" pitchFamily="34" charset="0"/>
                <a:cs typeface="Arial" panose="020B0604020202020204" pitchFamily="34" charset="0"/>
              </a:rPr>
              <a:t>Cuanto estaría dispuesto a pagar por un servicio de consultoría para la implementación de certificación de calidad</a:t>
            </a:r>
            <a:endParaRPr lang="es-MX" dirty="0" smtClean="0">
              <a:effectLst/>
              <a:latin typeface="Arial" panose="020B0604020202020204" pitchFamily="34" charset="0"/>
              <a:ea typeface="Calibri" panose="020F0502020204030204" pitchFamily="34" charset="0"/>
              <a:cs typeface="Times New Roman" panose="02020603050405020304" pitchFamily="18" charset="0"/>
            </a:endParaRPr>
          </a:p>
          <a:p>
            <a:pPr marL="449580" algn="just">
              <a:lnSpc>
                <a:spcPct val="200000"/>
              </a:lnSpc>
              <a:spcBef>
                <a:spcPts val="1200"/>
              </a:spcBef>
              <a:spcAft>
                <a:spcPts val="800"/>
              </a:spcAft>
            </a:pPr>
            <a:r>
              <a:rPr lang="es-PE" dirty="0" smtClean="0">
                <a:effectLst/>
                <a:latin typeface="Arial" panose="020B0604020202020204" pitchFamily="34" charset="0"/>
                <a:ea typeface="Calibri" panose="020F0502020204030204" pitchFamily="34" charset="0"/>
                <a:cs typeface="Arial" panose="020B0604020202020204" pitchFamily="34" charset="0"/>
              </a:rPr>
              <a:t>El resultado de la encuesta en esta pregunta fue en el rango de 25 mil a 35 mil soles, el 80% de encuestados optó por esta opción ya que ellos sabes el precio del mercado en este tipo de servicio para la implementación de los sistemas de gestión ambiental, de calidad y Seguridad y Salud ocupacional.</a:t>
            </a:r>
            <a:endParaRPr lang="es-MX"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1243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apps.ujcm.edu.pe/assets/logo.jpg"/>
          <p:cNvPicPr/>
          <p:nvPr/>
        </p:nvPicPr>
        <p:blipFill>
          <a:blip r:embed="rId2">
            <a:extLst>
              <a:ext uri="{28A0092B-C50C-407E-A947-70E740481C1C}">
                <a14:useLocalDpi xmlns:a14="http://schemas.microsoft.com/office/drawing/2010/main" val="0"/>
              </a:ext>
            </a:extLst>
          </a:blip>
          <a:srcRect/>
          <a:stretch>
            <a:fillRect/>
          </a:stretch>
        </p:blipFill>
        <p:spPr bwMode="auto">
          <a:xfrm>
            <a:off x="73337" y="260258"/>
            <a:ext cx="1356995"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Resultado de imagen para s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0851"/>
            <a:ext cx="1685719" cy="1590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bureau verit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37" y="4886485"/>
            <a:ext cx="1278585" cy="158648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p:nvPr/>
        </p:nvPicPr>
        <p:blipFill>
          <a:blip r:embed="rId5">
            <a:extLst>
              <a:ext uri="{28A0092B-C50C-407E-A947-70E740481C1C}">
                <a14:useLocalDpi xmlns:a14="http://schemas.microsoft.com/office/drawing/2010/main" val="0"/>
              </a:ext>
            </a:extLst>
          </a:blip>
          <a:srcRect/>
          <a:stretch>
            <a:fillRect/>
          </a:stretch>
        </p:blipFill>
        <p:spPr bwMode="auto">
          <a:xfrm>
            <a:off x="9272789" y="6087949"/>
            <a:ext cx="2829059" cy="770051"/>
          </a:xfrm>
          <a:prstGeom prst="rect">
            <a:avLst/>
          </a:prstGeom>
          <a:noFill/>
          <a:ln>
            <a:noFill/>
          </a:ln>
        </p:spPr>
      </p:pic>
      <p:graphicFrame>
        <p:nvGraphicFramePr>
          <p:cNvPr id="6" name="Gráfico 5"/>
          <p:cNvGraphicFramePr/>
          <p:nvPr>
            <p:extLst>
              <p:ext uri="{D42A27DB-BD31-4B8C-83A1-F6EECF244321}">
                <p14:modId xmlns:p14="http://schemas.microsoft.com/office/powerpoint/2010/main" val="958897719"/>
              </p:ext>
            </p:extLst>
          </p:nvPr>
        </p:nvGraphicFramePr>
        <p:xfrm>
          <a:off x="3810000" y="2057399"/>
          <a:ext cx="6480220" cy="3854003"/>
        </p:xfrm>
        <a:graphic>
          <a:graphicData uri="http://schemas.openxmlformats.org/drawingml/2006/chart">
            <c:chart xmlns:c="http://schemas.openxmlformats.org/drawingml/2006/chart" xmlns:r="http://schemas.openxmlformats.org/officeDocument/2006/relationships" r:id="rId6"/>
          </a:graphicData>
        </a:graphic>
      </p:graphicFrame>
      <p:sp>
        <p:nvSpPr>
          <p:cNvPr id="3" name="CuadroTexto 2"/>
          <p:cNvSpPr txBox="1"/>
          <p:nvPr/>
        </p:nvSpPr>
        <p:spPr>
          <a:xfrm>
            <a:off x="4700789" y="951892"/>
            <a:ext cx="4572000" cy="369332"/>
          </a:xfrm>
          <a:prstGeom prst="rect">
            <a:avLst/>
          </a:prstGeom>
          <a:noFill/>
        </p:spPr>
        <p:txBody>
          <a:bodyPr wrap="square" rtlCol="0">
            <a:spAutoFit/>
          </a:bodyPr>
          <a:lstStyle/>
          <a:p>
            <a:r>
              <a:rPr lang="es-MX" dirty="0" smtClean="0"/>
              <a:t>¿EN QUE RUBRO ESTA SU EMPRESA?</a:t>
            </a:r>
            <a:endParaRPr lang="es-MX" dirty="0"/>
          </a:p>
        </p:txBody>
      </p:sp>
    </p:spTree>
    <p:extLst>
      <p:ext uri="{BB962C8B-B14F-4D97-AF65-F5344CB8AC3E}">
        <p14:creationId xmlns:p14="http://schemas.microsoft.com/office/powerpoint/2010/main" val="2262491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apps.ujcm.edu.pe/assets/logo.jpg"/>
          <p:cNvPicPr/>
          <p:nvPr/>
        </p:nvPicPr>
        <p:blipFill>
          <a:blip r:embed="rId2">
            <a:extLst>
              <a:ext uri="{28A0092B-C50C-407E-A947-70E740481C1C}">
                <a14:useLocalDpi xmlns:a14="http://schemas.microsoft.com/office/drawing/2010/main" val="0"/>
              </a:ext>
            </a:extLst>
          </a:blip>
          <a:srcRect/>
          <a:stretch>
            <a:fillRect/>
          </a:stretch>
        </p:blipFill>
        <p:spPr bwMode="auto">
          <a:xfrm>
            <a:off x="73337" y="260258"/>
            <a:ext cx="1356995"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Resultado de imagen para s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0851"/>
            <a:ext cx="1685719" cy="1590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bureau verit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37" y="4886485"/>
            <a:ext cx="1278585" cy="1586489"/>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1850264" y="566823"/>
            <a:ext cx="9058141" cy="1858970"/>
          </a:xfrm>
          <a:prstGeom prst="rect">
            <a:avLst/>
          </a:prstGeom>
        </p:spPr>
        <p:txBody>
          <a:bodyPr wrap="square">
            <a:spAutoFit/>
          </a:bodyPr>
          <a:lstStyle/>
          <a:p>
            <a:pPr marL="342900" lvl="0" indent="-342900">
              <a:lnSpc>
                <a:spcPct val="115000"/>
              </a:lnSpc>
              <a:spcBef>
                <a:spcPts val="2400"/>
              </a:spcBef>
              <a:spcAft>
                <a:spcPts val="0"/>
              </a:spcAft>
              <a:buFont typeface="+mj-lt"/>
              <a:buAutoNum type="arabicPeriod"/>
            </a:pPr>
            <a:r>
              <a:rPr lang="es-PE" sz="1600" b="1" u="sng" dirty="0" smtClean="0">
                <a:solidFill>
                  <a:srgbClr val="000000"/>
                </a:solidFill>
                <a:effectLst/>
                <a:latin typeface="Arial" panose="020B0604020202020204" pitchFamily="34" charset="0"/>
                <a:ea typeface="Times New Roman" panose="02020603050405020304" pitchFamily="18" charset="0"/>
              </a:rPr>
              <a:t>DESCRIPCION DE LA EMPRESA</a:t>
            </a:r>
            <a:endParaRPr lang="es-MX" sz="1600" b="1" u="sng" dirty="0" smtClean="0">
              <a:solidFill>
                <a:srgbClr val="000000"/>
              </a:solidFill>
              <a:effectLst/>
              <a:latin typeface="Arial" panose="020B0604020202020204" pitchFamily="34" charset="0"/>
              <a:ea typeface="Times New Roman" panose="02020603050405020304" pitchFamily="18" charset="0"/>
            </a:endParaRPr>
          </a:p>
          <a:p>
            <a:pPr>
              <a:lnSpc>
                <a:spcPct val="115000"/>
              </a:lnSpc>
              <a:spcBef>
                <a:spcPts val="1200"/>
              </a:spcBef>
              <a:spcAft>
                <a:spcPts val="1200"/>
              </a:spcAft>
            </a:pPr>
            <a:r>
              <a:rPr lang="es-PE" sz="1600" dirty="0" smtClean="0">
                <a:effectLst/>
                <a:latin typeface="Arial" panose="020B0604020202020204" pitchFamily="34" charset="0"/>
                <a:ea typeface="Calibri" panose="020F0502020204030204" pitchFamily="34" charset="0"/>
                <a:cs typeface="Times New Roman" panose="02020603050405020304" pitchFamily="18" charset="0"/>
              </a:rPr>
              <a:t>               </a:t>
            </a:r>
            <a:r>
              <a:rPr lang="es-PE" sz="1600" b="1" u="sng"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NOMBRE DE LA EMPRESA:</a:t>
            </a:r>
            <a:endParaRPr lang="es-MX" sz="1600" b="1" dirty="0" smtClean="0">
              <a:solidFill>
                <a:srgbClr val="0F6FC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900430" algn="just">
              <a:lnSpc>
                <a:spcPct val="150000"/>
              </a:lnSpc>
              <a:spcBef>
                <a:spcPts val="1200"/>
              </a:spcBef>
              <a:spcAft>
                <a:spcPts val="1200"/>
              </a:spcAft>
            </a:pPr>
            <a:r>
              <a:rPr lang="es-PE" sz="16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La consultora que desarrollará sus actividades en la Ciudad de </a:t>
            </a:r>
            <a:r>
              <a:rPr lang="es-PE" sz="16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Ilo</a:t>
            </a:r>
            <a:r>
              <a:rPr lang="es-PE" sz="16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tendrá por nombre: ROLDÁN&amp;LUCANO CONSULTORÍA.</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1895562 Cuadro de texto"/>
          <p:cNvSpPr txBox="1"/>
          <p:nvPr/>
        </p:nvSpPr>
        <p:spPr>
          <a:xfrm>
            <a:off x="4743498" y="2911900"/>
            <a:ext cx="3578225" cy="457200"/>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spcBef>
                <a:spcPts val="1200"/>
              </a:spcBef>
              <a:spcAft>
                <a:spcPts val="1200"/>
              </a:spcAft>
            </a:pPr>
            <a:r>
              <a:rPr lang="es-PE" sz="900" b="1" u="sng">
                <a:solidFill>
                  <a:srgbClr val="0F6FC6"/>
                </a:solidFill>
                <a:effectLst/>
                <a:latin typeface="Arial" panose="020B0604020202020204" pitchFamily="34" charset="0"/>
                <a:ea typeface="Calibri" panose="020F0502020204030204" pitchFamily="34" charset="0"/>
                <a:cs typeface="Arial" panose="020B0604020202020204" pitchFamily="34" charset="0"/>
              </a:rPr>
              <a:t>Ilustración LOGOTIPO</a:t>
            </a:r>
            <a:endParaRPr lang="es-MX" sz="900" b="1">
              <a:solidFill>
                <a:srgbClr val="0F6FC6"/>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Imagen 7"/>
          <p:cNvPicPr/>
          <p:nvPr/>
        </p:nvPicPr>
        <p:blipFill>
          <a:blip r:embed="rId5">
            <a:extLst>
              <a:ext uri="{28A0092B-C50C-407E-A947-70E740481C1C}">
                <a14:useLocalDpi xmlns:a14="http://schemas.microsoft.com/office/drawing/2010/main" val="0"/>
              </a:ext>
            </a:extLst>
          </a:blip>
          <a:srcRect/>
          <a:stretch>
            <a:fillRect/>
          </a:stretch>
        </p:blipFill>
        <p:spPr bwMode="auto">
          <a:xfrm>
            <a:off x="3129566" y="3416276"/>
            <a:ext cx="6774288" cy="2397796"/>
          </a:xfrm>
          <a:prstGeom prst="rect">
            <a:avLst/>
          </a:prstGeom>
          <a:noFill/>
          <a:ln>
            <a:noFill/>
          </a:ln>
        </p:spPr>
      </p:pic>
    </p:spTree>
    <p:extLst>
      <p:ext uri="{BB962C8B-B14F-4D97-AF65-F5344CB8AC3E}">
        <p14:creationId xmlns:p14="http://schemas.microsoft.com/office/powerpoint/2010/main" val="1599388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apps.ujcm.edu.pe/assets/logo.jpg"/>
          <p:cNvPicPr/>
          <p:nvPr/>
        </p:nvPicPr>
        <p:blipFill>
          <a:blip r:embed="rId3">
            <a:extLst>
              <a:ext uri="{28A0092B-C50C-407E-A947-70E740481C1C}">
                <a14:useLocalDpi xmlns:a14="http://schemas.microsoft.com/office/drawing/2010/main" val="0"/>
              </a:ext>
            </a:extLst>
          </a:blip>
          <a:srcRect/>
          <a:stretch>
            <a:fillRect/>
          </a:stretch>
        </p:blipFill>
        <p:spPr bwMode="auto">
          <a:xfrm>
            <a:off x="73337" y="260258"/>
            <a:ext cx="1356995"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Resultado de imagen para sg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620851"/>
            <a:ext cx="1685719" cy="1590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bureau verit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37" y="4886485"/>
            <a:ext cx="1278585" cy="158648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p:nvPr/>
        </p:nvPicPr>
        <p:blipFill>
          <a:blip r:embed="rId6">
            <a:extLst>
              <a:ext uri="{28A0092B-C50C-407E-A947-70E740481C1C}">
                <a14:useLocalDpi xmlns:a14="http://schemas.microsoft.com/office/drawing/2010/main" val="0"/>
              </a:ext>
            </a:extLst>
          </a:blip>
          <a:srcRect/>
          <a:stretch>
            <a:fillRect/>
          </a:stretch>
        </p:blipFill>
        <p:spPr bwMode="auto">
          <a:xfrm>
            <a:off x="9272789" y="6087949"/>
            <a:ext cx="2829059" cy="770051"/>
          </a:xfrm>
          <a:prstGeom prst="rect">
            <a:avLst/>
          </a:prstGeom>
          <a:noFill/>
          <a:ln>
            <a:noFill/>
          </a:ln>
        </p:spPr>
      </p:pic>
      <p:grpSp>
        <p:nvGrpSpPr>
          <p:cNvPr id="13" name="Grupo 12"/>
          <p:cNvGrpSpPr/>
          <p:nvPr/>
        </p:nvGrpSpPr>
        <p:grpSpPr>
          <a:xfrm>
            <a:off x="2150751" y="624983"/>
            <a:ext cx="9040990" cy="1628775"/>
            <a:chOff x="0" y="1096460"/>
            <a:chExt cx="5244245" cy="935613"/>
          </a:xfrm>
          <a:scene3d>
            <a:camera prst="orthographicFront"/>
            <a:lightRig rig="threePt" dir="t">
              <a:rot lat="0" lon="0" rev="7500000"/>
            </a:lightRig>
          </a:scene3d>
        </p:grpSpPr>
        <p:sp>
          <p:nvSpPr>
            <p:cNvPr id="14" name="Rectángulo redondeado 13"/>
            <p:cNvSpPr/>
            <p:nvPr/>
          </p:nvSpPr>
          <p:spPr>
            <a:xfrm>
              <a:off x="0" y="1096460"/>
              <a:ext cx="5244245" cy="935613"/>
            </a:xfrm>
            <a:prstGeom prst="roundRect">
              <a:avLst/>
            </a:prstGeom>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5" name="Rectángulo 14"/>
            <p:cNvSpPr/>
            <p:nvPr/>
          </p:nvSpPr>
          <p:spPr>
            <a:xfrm>
              <a:off x="45673" y="1142133"/>
              <a:ext cx="5152899" cy="8442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endParaRPr lang="es-MX" kern="1200" dirty="0" smtClean="0">
                <a:solidFill>
                  <a:schemeClr val="tx1"/>
                </a:solidFill>
                <a:effectLst/>
                <a:latin typeface="Arial" panose="020B0604020202020204" pitchFamily="34" charset="0"/>
                <a:cs typeface="Arial" panose="020B0604020202020204" pitchFamily="34" charset="0"/>
              </a:endParaRPr>
            </a:p>
            <a:p>
              <a:pPr lvl="0" algn="just" defTabSz="622300">
                <a:lnSpc>
                  <a:spcPct val="90000"/>
                </a:lnSpc>
                <a:spcBef>
                  <a:spcPct val="0"/>
                </a:spcBef>
                <a:spcAft>
                  <a:spcPct val="35000"/>
                </a:spcAft>
              </a:pPr>
              <a:r>
                <a:rPr lang="es-MX" dirty="0" smtClean="0">
                  <a:solidFill>
                    <a:schemeClr val="tx1"/>
                  </a:solidFill>
                  <a:latin typeface="Arial" panose="020B0604020202020204" pitchFamily="34" charset="0"/>
                  <a:cs typeface="Arial" panose="020B0604020202020204" pitchFamily="34" charset="0"/>
                </a:rPr>
                <a:t>VISIÓN:</a:t>
              </a:r>
              <a:endParaRPr lang="es-MX" dirty="0">
                <a:solidFill>
                  <a:schemeClr val="tx1"/>
                </a:solidFill>
                <a:latin typeface="Arial" panose="020B0604020202020204" pitchFamily="34" charset="0"/>
                <a:cs typeface="Arial" panose="020B0604020202020204" pitchFamily="34" charset="0"/>
              </a:endParaRPr>
            </a:p>
            <a:p>
              <a:pPr lvl="0" algn="just" defTabSz="622300">
                <a:lnSpc>
                  <a:spcPct val="90000"/>
                </a:lnSpc>
                <a:spcBef>
                  <a:spcPct val="0"/>
                </a:spcBef>
                <a:spcAft>
                  <a:spcPct val="35000"/>
                </a:spcAft>
              </a:pPr>
              <a:r>
                <a:rPr lang="es-MX" kern="1200" dirty="0" smtClean="0">
                  <a:solidFill>
                    <a:schemeClr val="tx1"/>
                  </a:solidFill>
                  <a:effectLst/>
                  <a:latin typeface="Arial" panose="020B0604020202020204" pitchFamily="34" charset="0"/>
                  <a:cs typeface="Arial" panose="020B0604020202020204" pitchFamily="34" charset="0"/>
                </a:rPr>
                <a:t>Brindar </a:t>
              </a:r>
              <a:r>
                <a:rPr lang="es-MX" kern="1200" dirty="0" smtClean="0">
                  <a:solidFill>
                    <a:schemeClr val="tx1"/>
                  </a:solidFill>
                  <a:effectLst/>
                  <a:latin typeface="Arial" panose="020B0604020202020204" pitchFamily="34" charset="0"/>
                  <a:cs typeface="Arial" panose="020B0604020202020204" pitchFamily="34" charset="0"/>
                </a:rPr>
                <a:t>a nuestros clientes consultoría en la implementación de ISO 14001, 9001 y OSHA 18001 y homologaciones, con seguimiento continuo y personalizado a lo largo de todo el proceso para su certificación u homologación. </a:t>
              </a:r>
              <a:endParaRPr lang="es-MX" kern="1200" dirty="0">
                <a:solidFill>
                  <a:schemeClr val="tx1"/>
                </a:solidFill>
                <a:effectLst/>
                <a:latin typeface="Arial" panose="020B0604020202020204" pitchFamily="34" charset="0"/>
                <a:cs typeface="Arial" panose="020B0604020202020204" pitchFamily="34" charset="0"/>
              </a:endParaRPr>
            </a:p>
          </p:txBody>
        </p:sp>
      </p:grpSp>
      <p:grpSp>
        <p:nvGrpSpPr>
          <p:cNvPr id="16" name="Grupo 15"/>
          <p:cNvGrpSpPr/>
          <p:nvPr/>
        </p:nvGrpSpPr>
        <p:grpSpPr>
          <a:xfrm>
            <a:off x="2229489" y="2961193"/>
            <a:ext cx="8883511" cy="1675201"/>
            <a:chOff x="0" y="1096460"/>
            <a:chExt cx="5244245" cy="935613"/>
          </a:xfrm>
          <a:scene3d>
            <a:camera prst="orthographicFront"/>
            <a:lightRig rig="threePt" dir="t">
              <a:rot lat="0" lon="0" rev="7500000"/>
            </a:lightRig>
          </a:scene3d>
        </p:grpSpPr>
        <p:sp>
          <p:nvSpPr>
            <p:cNvPr id="17" name="Rectángulo redondeado 16"/>
            <p:cNvSpPr/>
            <p:nvPr/>
          </p:nvSpPr>
          <p:spPr>
            <a:xfrm>
              <a:off x="0" y="1096460"/>
              <a:ext cx="5244245" cy="935613"/>
            </a:xfrm>
            <a:prstGeom prst="roundRect">
              <a:avLst/>
            </a:prstGeom>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8" name="Rectángulo 17"/>
            <p:cNvSpPr/>
            <p:nvPr/>
          </p:nvSpPr>
          <p:spPr>
            <a:xfrm>
              <a:off x="45673" y="1142133"/>
              <a:ext cx="5152899" cy="8442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MX" sz="2000" dirty="0" smtClean="0">
                  <a:solidFill>
                    <a:schemeClr val="tx1"/>
                  </a:solidFill>
                  <a:latin typeface="Arial" panose="020B0604020202020204" pitchFamily="34" charset="0"/>
                  <a:cs typeface="Arial" panose="020B0604020202020204" pitchFamily="34" charset="0"/>
                </a:rPr>
                <a:t>MISIÓN</a:t>
              </a:r>
              <a:endParaRPr lang="es-MX" sz="2000" dirty="0">
                <a:solidFill>
                  <a:schemeClr val="tx1"/>
                </a:solidFill>
                <a:latin typeface="Arial" panose="020B0604020202020204" pitchFamily="34" charset="0"/>
                <a:cs typeface="Arial" panose="020B0604020202020204" pitchFamily="34" charset="0"/>
              </a:endParaRPr>
            </a:p>
            <a:p>
              <a:pPr lvl="0" algn="just" defTabSz="622300">
                <a:lnSpc>
                  <a:spcPct val="90000"/>
                </a:lnSpc>
                <a:spcBef>
                  <a:spcPct val="0"/>
                </a:spcBef>
                <a:spcAft>
                  <a:spcPct val="35000"/>
                </a:spcAft>
              </a:pPr>
              <a:r>
                <a:rPr lang="es-MX" sz="2000" kern="1200" dirty="0" smtClean="0">
                  <a:solidFill>
                    <a:schemeClr val="tx1"/>
                  </a:solidFill>
                  <a:effectLst/>
                  <a:latin typeface="Arial" panose="020B0604020202020204" pitchFamily="34" charset="0"/>
                  <a:cs typeface="Arial" panose="020B0604020202020204" pitchFamily="34" charset="0"/>
                </a:rPr>
                <a:t>Brindar </a:t>
              </a:r>
              <a:r>
                <a:rPr lang="es-MX" sz="2000" kern="1200" dirty="0" smtClean="0">
                  <a:solidFill>
                    <a:schemeClr val="tx1"/>
                  </a:solidFill>
                  <a:effectLst/>
                  <a:latin typeface="Arial" panose="020B0604020202020204" pitchFamily="34" charset="0"/>
                  <a:cs typeface="Arial" panose="020B0604020202020204" pitchFamily="34" charset="0"/>
                </a:rPr>
                <a:t>a nuestros clientes consultoría en la implementación de ISO 14001, 9001 y OSHA 18001 y homologaciones, con seguimiento continuo y personalizado a lo largo de todo el proceso para su certificación u homologación. </a:t>
              </a:r>
              <a:endParaRPr lang="es-MX" sz="2000" kern="1200" dirty="0">
                <a:solidFill>
                  <a:schemeClr val="tx1"/>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50129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apps.ujcm.edu.pe/assets/logo.jpg"/>
          <p:cNvPicPr/>
          <p:nvPr/>
        </p:nvPicPr>
        <p:blipFill>
          <a:blip r:embed="rId2">
            <a:extLst>
              <a:ext uri="{28A0092B-C50C-407E-A947-70E740481C1C}">
                <a14:useLocalDpi xmlns:a14="http://schemas.microsoft.com/office/drawing/2010/main" val="0"/>
              </a:ext>
            </a:extLst>
          </a:blip>
          <a:srcRect/>
          <a:stretch>
            <a:fillRect/>
          </a:stretch>
        </p:blipFill>
        <p:spPr bwMode="auto">
          <a:xfrm>
            <a:off x="73337" y="260258"/>
            <a:ext cx="1356995"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Resultado de imagen para s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0851"/>
            <a:ext cx="1685719" cy="1590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bureau verit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37" y="4886485"/>
            <a:ext cx="1278585" cy="158648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p:nvPr/>
        </p:nvPicPr>
        <p:blipFill>
          <a:blip r:embed="rId5">
            <a:extLst>
              <a:ext uri="{28A0092B-C50C-407E-A947-70E740481C1C}">
                <a14:useLocalDpi xmlns:a14="http://schemas.microsoft.com/office/drawing/2010/main" val="0"/>
              </a:ext>
            </a:extLst>
          </a:blip>
          <a:srcRect/>
          <a:stretch>
            <a:fillRect/>
          </a:stretch>
        </p:blipFill>
        <p:spPr bwMode="auto">
          <a:xfrm>
            <a:off x="9272789" y="6087949"/>
            <a:ext cx="2829059" cy="770051"/>
          </a:xfrm>
          <a:prstGeom prst="rect">
            <a:avLst/>
          </a:prstGeom>
          <a:noFill/>
          <a:ln>
            <a:noFill/>
          </a:ln>
        </p:spPr>
      </p:pic>
      <p:sp>
        <p:nvSpPr>
          <p:cNvPr id="3" name="Rectángulo 2"/>
          <p:cNvSpPr/>
          <p:nvPr/>
        </p:nvSpPr>
        <p:spPr>
          <a:xfrm>
            <a:off x="2751786" y="1244448"/>
            <a:ext cx="8401318" cy="3986989"/>
          </a:xfrm>
          <a:prstGeom prst="rect">
            <a:avLst/>
          </a:prstGeom>
        </p:spPr>
        <p:txBody>
          <a:bodyPr wrap="square">
            <a:spAutoFit/>
          </a:bodyPr>
          <a:lstStyle/>
          <a:p>
            <a:pPr marL="742950" lvl="1" indent="-285750">
              <a:lnSpc>
                <a:spcPct val="115000"/>
              </a:lnSpc>
              <a:spcBef>
                <a:spcPts val="1000"/>
              </a:spcBef>
              <a:spcAft>
                <a:spcPts val="0"/>
              </a:spcAft>
              <a:buFont typeface="+mj-lt"/>
              <a:buAutoNum type="alphaLcPeriod"/>
            </a:pPr>
            <a:r>
              <a:rPr lang="es-PE" sz="2000" b="1" u="sng"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OBJETIVOS A CORTO, MEDIANO Y LARGO PLAZO:</a:t>
            </a:r>
            <a:endParaRPr lang="es-MX" sz="2000" b="1" dirty="0" smtClean="0">
              <a:solidFill>
                <a:srgbClr val="0F6FC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685800" algn="just">
              <a:lnSpc>
                <a:spcPct val="115000"/>
              </a:lnSpc>
              <a:spcBef>
                <a:spcPts val="1200"/>
              </a:spcBef>
              <a:spcAft>
                <a:spcPts val="1200"/>
              </a:spcAft>
            </a:pPr>
            <a:r>
              <a:rPr lang="es-PE" sz="2000" u="none" strike="noStrike"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MX" sz="2000" dirty="0" smtClean="0">
              <a:effectLst/>
              <a:latin typeface="Arial" panose="020B0604020202020204" pitchFamily="34" charset="0"/>
              <a:ea typeface="Calibri" panose="020F0502020204030204" pitchFamily="34" charset="0"/>
              <a:cs typeface="Times New Roman" panose="02020603050405020304" pitchFamily="18" charset="0"/>
            </a:endParaRPr>
          </a:p>
          <a:p>
            <a:pPr marL="1143000" lvl="2" indent="-228600">
              <a:lnSpc>
                <a:spcPct val="115000"/>
              </a:lnSpc>
              <a:spcBef>
                <a:spcPts val="1000"/>
              </a:spcBef>
              <a:spcAft>
                <a:spcPts val="0"/>
              </a:spcAft>
              <a:buFont typeface="+mj-lt"/>
              <a:buAutoNum type="romanLcPeriod"/>
            </a:pPr>
            <a:r>
              <a:rPr lang="es-PE" sz="2000" b="1" u="sng"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CORTO PLAZO (1 AÑO):</a:t>
            </a:r>
            <a:endParaRPr lang="es-MX" sz="2000" b="1" dirty="0" smtClean="0">
              <a:solidFill>
                <a:srgbClr val="0F6FC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15000"/>
              </a:lnSpc>
              <a:spcBef>
                <a:spcPts val="1200"/>
              </a:spcBef>
              <a:spcAft>
                <a:spcPts val="1200"/>
              </a:spcAft>
            </a:pPr>
            <a:r>
              <a:rPr lang="es-PE" sz="5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s-MX" sz="2000"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1200"/>
              </a:spcBef>
              <a:spcAft>
                <a:spcPts val="0"/>
              </a:spcAft>
              <a:buFont typeface="Courier New" panose="02070309020205020404" pitchFamily="49" charset="0"/>
              <a:buChar char="o"/>
            </a:pPr>
            <a:r>
              <a:rPr lang="es-PE" sz="2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Alcanzar una cantidad promedio mensual de más de 05 clientes.</a:t>
            </a:r>
            <a:endParaRPr lang="es-MX" sz="2000"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ourier New" panose="02070309020205020404" pitchFamily="49" charset="0"/>
              <a:buChar char="o"/>
            </a:pPr>
            <a:r>
              <a:rPr lang="es-PE" sz="2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Llevar nuestros servicios fuera de </a:t>
            </a:r>
            <a:r>
              <a:rPr lang="es-PE" sz="20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Ilo</a:t>
            </a:r>
            <a:r>
              <a:rPr lang="es-PE" sz="2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como Moquegua, Tacna, Arequipa para empezar a expandirnos.</a:t>
            </a:r>
            <a:endParaRPr lang="es-MX" sz="2000"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200"/>
              </a:spcAft>
              <a:buFont typeface="Courier New" panose="02070309020205020404" pitchFamily="49" charset="0"/>
              <a:buChar char="o"/>
            </a:pPr>
            <a:r>
              <a:rPr lang="es-PE" sz="2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Alianzas estratégicas con SGS y Bureau Veritas.</a:t>
            </a:r>
            <a:endParaRPr lang="es-MX" sz="2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1435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apps.ujcm.edu.pe/assets/logo.jpg"/>
          <p:cNvPicPr/>
          <p:nvPr/>
        </p:nvPicPr>
        <p:blipFill>
          <a:blip r:embed="rId2">
            <a:extLst>
              <a:ext uri="{28A0092B-C50C-407E-A947-70E740481C1C}">
                <a14:useLocalDpi xmlns:a14="http://schemas.microsoft.com/office/drawing/2010/main" val="0"/>
              </a:ext>
            </a:extLst>
          </a:blip>
          <a:srcRect/>
          <a:stretch>
            <a:fillRect/>
          </a:stretch>
        </p:blipFill>
        <p:spPr bwMode="auto">
          <a:xfrm>
            <a:off x="73337" y="260258"/>
            <a:ext cx="1356995"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Resultado de imagen para s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0851"/>
            <a:ext cx="1685719" cy="1590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bureau verit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37" y="4886485"/>
            <a:ext cx="1278585" cy="158648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p:nvPr/>
        </p:nvPicPr>
        <p:blipFill>
          <a:blip r:embed="rId5">
            <a:extLst>
              <a:ext uri="{28A0092B-C50C-407E-A947-70E740481C1C}">
                <a14:useLocalDpi xmlns:a14="http://schemas.microsoft.com/office/drawing/2010/main" val="0"/>
              </a:ext>
            </a:extLst>
          </a:blip>
          <a:srcRect/>
          <a:stretch>
            <a:fillRect/>
          </a:stretch>
        </p:blipFill>
        <p:spPr bwMode="auto">
          <a:xfrm>
            <a:off x="9272789" y="6087949"/>
            <a:ext cx="2829059" cy="770051"/>
          </a:xfrm>
          <a:prstGeom prst="rect">
            <a:avLst/>
          </a:prstGeom>
          <a:noFill/>
          <a:ln>
            <a:noFill/>
          </a:ln>
        </p:spPr>
      </p:pic>
      <p:sp>
        <p:nvSpPr>
          <p:cNvPr id="3" name="Rectángulo 2"/>
          <p:cNvSpPr/>
          <p:nvPr/>
        </p:nvSpPr>
        <p:spPr>
          <a:xfrm>
            <a:off x="2120721" y="724435"/>
            <a:ext cx="9186929" cy="5516895"/>
          </a:xfrm>
          <a:prstGeom prst="rect">
            <a:avLst/>
          </a:prstGeom>
        </p:spPr>
        <p:txBody>
          <a:bodyPr wrap="square">
            <a:spAutoFit/>
          </a:bodyPr>
          <a:lstStyle/>
          <a:p>
            <a:pPr marL="1143000" lvl="2" indent="-228600">
              <a:lnSpc>
                <a:spcPct val="115000"/>
              </a:lnSpc>
              <a:spcBef>
                <a:spcPts val="1000"/>
              </a:spcBef>
              <a:spcAft>
                <a:spcPts val="0"/>
              </a:spcAft>
              <a:buFont typeface="+mj-lt"/>
              <a:buAutoNum type="romanLcPeriod"/>
            </a:pPr>
            <a:r>
              <a:rPr lang="es-PE" sz="2400" b="1" u="sng"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MEDIANO PLAZO  (2 AÑOS):</a:t>
            </a:r>
            <a:endParaRPr lang="es-MX" sz="2400" b="1" dirty="0" smtClean="0">
              <a:solidFill>
                <a:srgbClr val="0F6FC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15000"/>
              </a:lnSpc>
              <a:spcBef>
                <a:spcPts val="1200"/>
              </a:spcBef>
              <a:spcAft>
                <a:spcPts val="1200"/>
              </a:spcAft>
            </a:pPr>
            <a:r>
              <a:rPr lang="es-PE" sz="6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s-MX" sz="2400"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1200"/>
              </a:spcBef>
              <a:spcAft>
                <a:spcPts val="0"/>
              </a:spcAft>
              <a:buFont typeface="Courier New" panose="02070309020205020404" pitchFamily="49" charset="0"/>
              <a:buChar char="o"/>
            </a:pPr>
            <a:r>
              <a:rPr lang="es-PE" sz="2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Lograr un crecimiento del 25% en cantidad promedio mensual de clientes vinculados.</a:t>
            </a:r>
            <a:endParaRPr lang="es-MX" sz="2400"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ourier New" panose="02070309020205020404" pitchFamily="49" charset="0"/>
              <a:buChar char="o"/>
            </a:pPr>
            <a:r>
              <a:rPr lang="es-PE" sz="2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Expandir la empresa a nivel sur del Perú</a:t>
            </a:r>
            <a:endParaRPr lang="es-MX" sz="2400"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ourier New" panose="02070309020205020404" pitchFamily="49" charset="0"/>
              <a:buChar char="o"/>
            </a:pPr>
            <a:r>
              <a:rPr lang="es-PE" sz="2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Ser la empresa que de las inducciones en SPCC en sus 4 sedes: </a:t>
            </a:r>
            <a:r>
              <a:rPr lang="es-PE" sz="2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Cuajone</a:t>
            </a:r>
            <a:r>
              <a:rPr lang="es-PE" sz="2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s-PE" sz="2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Toquepala</a:t>
            </a:r>
            <a:r>
              <a:rPr lang="es-PE" sz="2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s-PE" sz="2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Ilo</a:t>
            </a:r>
            <a:r>
              <a:rPr lang="es-PE" sz="2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Fundición e </a:t>
            </a:r>
            <a:r>
              <a:rPr lang="es-PE" sz="2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Ilo</a:t>
            </a:r>
            <a:r>
              <a:rPr lang="es-PE" sz="2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Refinería.</a:t>
            </a:r>
            <a:endParaRPr lang="es-MX" sz="2400"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200"/>
              </a:spcAft>
              <a:buFont typeface="Courier New" panose="02070309020205020404" pitchFamily="49" charset="0"/>
              <a:buChar char="o"/>
            </a:pPr>
            <a:r>
              <a:rPr lang="es-PE" sz="2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Adquirir la Categoría de Especialistas en MATPEL nivel 5 a nivel internacional, para así brindar cursos y certificaciones de esta naturaleza.</a:t>
            </a:r>
            <a:endParaRPr lang="es-MX" sz="2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4213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apps.ujcm.edu.pe/assets/logo.jpg"/>
          <p:cNvPicPr/>
          <p:nvPr/>
        </p:nvPicPr>
        <p:blipFill>
          <a:blip r:embed="rId2">
            <a:extLst>
              <a:ext uri="{28A0092B-C50C-407E-A947-70E740481C1C}">
                <a14:useLocalDpi xmlns:a14="http://schemas.microsoft.com/office/drawing/2010/main" val="0"/>
              </a:ext>
            </a:extLst>
          </a:blip>
          <a:srcRect/>
          <a:stretch>
            <a:fillRect/>
          </a:stretch>
        </p:blipFill>
        <p:spPr bwMode="auto">
          <a:xfrm>
            <a:off x="73337" y="260258"/>
            <a:ext cx="1356995"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Resultado de imagen para s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0851"/>
            <a:ext cx="1685719" cy="1590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bureau verit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37" y="4886485"/>
            <a:ext cx="1278585" cy="158648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p:nvPr/>
        </p:nvPicPr>
        <p:blipFill>
          <a:blip r:embed="rId5">
            <a:extLst>
              <a:ext uri="{28A0092B-C50C-407E-A947-70E740481C1C}">
                <a14:useLocalDpi xmlns:a14="http://schemas.microsoft.com/office/drawing/2010/main" val="0"/>
              </a:ext>
            </a:extLst>
          </a:blip>
          <a:srcRect/>
          <a:stretch>
            <a:fillRect/>
          </a:stretch>
        </p:blipFill>
        <p:spPr bwMode="auto">
          <a:xfrm>
            <a:off x="9272789" y="6087949"/>
            <a:ext cx="2829059" cy="770051"/>
          </a:xfrm>
          <a:prstGeom prst="rect">
            <a:avLst/>
          </a:prstGeom>
          <a:noFill/>
          <a:ln>
            <a:noFill/>
          </a:ln>
        </p:spPr>
      </p:pic>
      <p:sp>
        <p:nvSpPr>
          <p:cNvPr id="3" name="Rectángulo 2"/>
          <p:cNvSpPr/>
          <p:nvPr/>
        </p:nvSpPr>
        <p:spPr>
          <a:xfrm>
            <a:off x="1685719" y="245408"/>
            <a:ext cx="9792237" cy="6341736"/>
          </a:xfrm>
          <a:prstGeom prst="rect">
            <a:avLst/>
          </a:prstGeom>
        </p:spPr>
        <p:txBody>
          <a:bodyPr wrap="square">
            <a:spAutoFit/>
          </a:bodyPr>
          <a:lstStyle/>
          <a:p>
            <a:pPr marL="1143000" lvl="2" indent="-228600">
              <a:lnSpc>
                <a:spcPct val="115000"/>
              </a:lnSpc>
              <a:spcBef>
                <a:spcPts val="1000"/>
              </a:spcBef>
              <a:spcAft>
                <a:spcPts val="0"/>
              </a:spcAft>
              <a:buFont typeface="+mj-lt"/>
              <a:buAutoNum type="romanLcPeriod"/>
            </a:pPr>
            <a:r>
              <a:rPr lang="es-PE" b="1" u="sng"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LARGO PLAZO (3 AÑOS)</a:t>
            </a:r>
            <a:endParaRPr lang="es-MX" b="1" dirty="0" smtClean="0">
              <a:solidFill>
                <a:srgbClr val="0F6FC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15000"/>
              </a:lnSpc>
              <a:spcBef>
                <a:spcPts val="1200"/>
              </a:spcBef>
              <a:spcAft>
                <a:spcPts val="1200"/>
              </a:spcAft>
            </a:pPr>
            <a:r>
              <a:rPr lang="es-PE" sz="400" dirty="0" smtClean="0">
                <a:effectLst/>
                <a:latin typeface="Arial" panose="020B0604020202020204" pitchFamily="34" charset="0"/>
                <a:ea typeface="Calibri" panose="020F0502020204030204" pitchFamily="34" charset="0"/>
                <a:cs typeface="Times New Roman" panose="02020603050405020304" pitchFamily="18" charset="0"/>
              </a:rPr>
              <a:t> </a:t>
            </a:r>
            <a:r>
              <a:rPr lang="es-PE"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Alcanzar un crecimiento del 35% con respecto al segundo año en cantidad promedio mensual de clientes vinculados.</a:t>
            </a:r>
            <a:endParaRPr lang="es-MX"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ourier New" panose="02070309020205020404" pitchFamily="49" charset="0"/>
              <a:buChar char="o"/>
            </a:pPr>
            <a:r>
              <a:rPr lang="es-PE"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Diversificar nuestros servicios, y adicionar además de consultoría lo que es el monitoreo con equipos especializas de seguimiento de agentes que puedan contaminar el medio ambiente.</a:t>
            </a:r>
            <a:endParaRPr lang="es-MX"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ourier New" panose="02070309020205020404" pitchFamily="49" charset="0"/>
              <a:buChar char="o"/>
            </a:pPr>
            <a:r>
              <a:rPr lang="es-PE"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Implementación de un laboratorio para el análisis de las muestras que se tengan para ver si cumplen o no con los estándares internacionales del cuidado del medio ambiente que esta explicada en la ISI 14001:2015</a:t>
            </a:r>
            <a:endParaRPr lang="es-MX"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ourier New" panose="02070309020205020404" pitchFamily="49" charset="0"/>
              <a:buChar char="o"/>
            </a:pPr>
            <a:r>
              <a:rPr lang="es-PE"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Crecimiento de nuestra cartera de clientes, y así con los profesionales y experiencia que nos avalen, introducir nuestros servicios a las grandes empresas en lo que son las recertificaciones, </a:t>
            </a:r>
            <a:r>
              <a:rPr lang="es-PE"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monitoreos</a:t>
            </a:r>
            <a:r>
              <a:rPr lang="es-PE"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ambientales, entre otros.</a:t>
            </a:r>
            <a:endParaRPr lang="es-MX"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200"/>
              </a:spcAft>
              <a:buFont typeface="Courier New" panose="02070309020205020404" pitchFamily="49" charset="0"/>
              <a:buChar char="o"/>
            </a:pPr>
            <a:r>
              <a:rPr lang="es-PE"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Creación de 01 sede adicional ubicada en la ciudad de Lima, para expandir nuestra empresa, y crear relaciones con los potenciales empresarios que requieran nuestro servicio.</a:t>
            </a:r>
            <a:endParaRPr lang="es-MX"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0508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435058317"/>
              </p:ext>
            </p:extLst>
          </p:nvPr>
        </p:nvGraphicFramePr>
        <p:xfrm>
          <a:off x="0" y="0"/>
          <a:ext cx="12192000" cy="6858000"/>
        </p:xfrm>
        <a:graphic>
          <a:graphicData uri="http://schemas.openxmlformats.org/drawingml/2006/table">
            <a:tbl>
              <a:tblPr firstRow="1" firstCol="1" bandRow="1">
                <a:tableStyleId>{BC89EF96-8CEA-46FF-86C4-4CE0E7609802}</a:tableStyleId>
              </a:tblPr>
              <a:tblGrid>
                <a:gridCol w="4255805"/>
                <a:gridCol w="4280254"/>
                <a:gridCol w="3655941"/>
              </a:tblGrid>
              <a:tr h="2456916">
                <a:tc>
                  <a:txBody>
                    <a:bodyPr/>
                    <a:lstStyle/>
                    <a:p>
                      <a:pPr algn="just">
                        <a:lnSpc>
                          <a:spcPct val="115000"/>
                        </a:lnSpc>
                        <a:spcBef>
                          <a:spcPts val="1200"/>
                        </a:spcBef>
                        <a:spcAft>
                          <a:spcPts val="1200"/>
                        </a:spcAft>
                      </a:pPr>
                      <a:endParaRPr lang="es-MX" sz="1400" dirty="0">
                        <a:effectLst/>
                      </a:endParaRPr>
                    </a:p>
                    <a:p>
                      <a:pPr algn="ctr">
                        <a:lnSpc>
                          <a:spcPct val="115000"/>
                        </a:lnSpc>
                        <a:spcBef>
                          <a:spcPts val="1200"/>
                        </a:spcBef>
                        <a:spcAft>
                          <a:spcPts val="0"/>
                        </a:spcAft>
                      </a:pPr>
                      <a:r>
                        <a:rPr lang="es-PE" sz="6000" dirty="0">
                          <a:ln w="5271" cap="flat" cmpd="sng" algn="ctr">
                            <a:solidFill>
                              <a:srgbClr val="000000"/>
                            </a:solidFill>
                            <a:prstDash val="solid"/>
                            <a:round/>
                          </a:ln>
                          <a:effectLst/>
                        </a:rPr>
                        <a:t>FODA</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604" marR="44604" marT="0" marB="0"/>
                </a:tc>
                <a:tc>
                  <a:txBody>
                    <a:bodyPr/>
                    <a:lstStyle/>
                    <a:p>
                      <a:pPr algn="ctr">
                        <a:lnSpc>
                          <a:spcPct val="115000"/>
                        </a:lnSpc>
                        <a:spcBef>
                          <a:spcPts val="1200"/>
                        </a:spcBef>
                        <a:spcAft>
                          <a:spcPts val="1200"/>
                        </a:spcAft>
                      </a:pPr>
                      <a:r>
                        <a:rPr lang="es-PE" sz="1200" u="sng" dirty="0">
                          <a:effectLst/>
                        </a:rPr>
                        <a:t>FORTALEZAS</a:t>
                      </a:r>
                      <a:endParaRPr lang="es-MX" sz="1400" dirty="0">
                        <a:effectLst/>
                      </a:endParaRPr>
                    </a:p>
                    <a:p>
                      <a:pPr marL="342900" lvl="0" indent="-342900" algn="just">
                        <a:lnSpc>
                          <a:spcPct val="115000"/>
                        </a:lnSpc>
                        <a:spcBef>
                          <a:spcPts val="1200"/>
                        </a:spcBef>
                        <a:spcAft>
                          <a:spcPts val="0"/>
                        </a:spcAft>
                        <a:buFont typeface="+mj-lt"/>
                        <a:buAutoNum type="arabicPeriod"/>
                      </a:pPr>
                      <a:r>
                        <a:rPr lang="es-PE" sz="1200" dirty="0">
                          <a:effectLst/>
                        </a:rPr>
                        <a:t>Excelente servicio al cliente.</a:t>
                      </a:r>
                      <a:endParaRPr lang="es-MX" sz="1400" dirty="0">
                        <a:effectLst/>
                      </a:endParaRPr>
                    </a:p>
                    <a:p>
                      <a:pPr marL="342900" lvl="0" indent="-342900" algn="just">
                        <a:lnSpc>
                          <a:spcPct val="115000"/>
                        </a:lnSpc>
                        <a:spcBef>
                          <a:spcPts val="1200"/>
                        </a:spcBef>
                        <a:spcAft>
                          <a:spcPts val="0"/>
                        </a:spcAft>
                        <a:buFont typeface="+mj-lt"/>
                        <a:buAutoNum type="arabicPeriod"/>
                      </a:pPr>
                      <a:r>
                        <a:rPr lang="es-PE" sz="1200" dirty="0">
                          <a:effectLst/>
                        </a:rPr>
                        <a:t>Ofreceremos asesoría personalizada.</a:t>
                      </a:r>
                      <a:endParaRPr lang="es-MX" sz="1400" dirty="0">
                        <a:effectLst/>
                      </a:endParaRPr>
                    </a:p>
                    <a:p>
                      <a:pPr marL="342900" lvl="0" indent="-342900" algn="just">
                        <a:lnSpc>
                          <a:spcPct val="115000"/>
                        </a:lnSpc>
                        <a:spcBef>
                          <a:spcPts val="1200"/>
                        </a:spcBef>
                        <a:spcAft>
                          <a:spcPts val="0"/>
                        </a:spcAft>
                        <a:buFont typeface="+mj-lt"/>
                        <a:buAutoNum type="arabicPeriod"/>
                      </a:pPr>
                      <a:r>
                        <a:rPr lang="es-PE" sz="1200" dirty="0">
                          <a:effectLst/>
                        </a:rPr>
                        <a:t>Profesionales certificados y especializados para prestar el servicio solicitado por el empresario.</a:t>
                      </a:r>
                      <a:endParaRPr lang="es-MX" sz="1400" dirty="0">
                        <a:effectLst/>
                      </a:endParaRPr>
                    </a:p>
                    <a:p>
                      <a:pPr marL="342900" lvl="0" indent="-342900" algn="just">
                        <a:lnSpc>
                          <a:spcPct val="115000"/>
                        </a:lnSpc>
                        <a:spcBef>
                          <a:spcPts val="1200"/>
                        </a:spcBef>
                        <a:spcAft>
                          <a:spcPts val="0"/>
                        </a:spcAft>
                        <a:buFont typeface="+mj-lt"/>
                        <a:buAutoNum type="arabicPeriod"/>
                      </a:pPr>
                      <a:r>
                        <a:rPr lang="es-PE" sz="1200" dirty="0">
                          <a:effectLst/>
                        </a:rPr>
                        <a:t>Precios competitivos y dentro de la ciudad</a:t>
                      </a:r>
                      <a:endParaRPr lang="es-MX" sz="1400" dirty="0">
                        <a:effectLst/>
                      </a:endParaRPr>
                    </a:p>
                    <a:p>
                      <a:pPr marL="342900" lvl="0" indent="-342900" algn="just">
                        <a:lnSpc>
                          <a:spcPct val="115000"/>
                        </a:lnSpc>
                        <a:spcBef>
                          <a:spcPts val="1200"/>
                        </a:spcBef>
                        <a:spcAft>
                          <a:spcPts val="0"/>
                        </a:spcAft>
                        <a:buFont typeface="+mj-lt"/>
                        <a:buAutoNum type="arabicPeriod"/>
                      </a:pPr>
                      <a:r>
                        <a:rPr lang="es-PE" sz="1200" dirty="0">
                          <a:effectLst/>
                        </a:rPr>
                        <a:t>Se pueden programar más de dos citas por mes.</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604" marR="44604" marT="0" marB="0"/>
                </a:tc>
                <a:tc>
                  <a:txBody>
                    <a:bodyPr/>
                    <a:lstStyle/>
                    <a:p>
                      <a:pPr algn="just">
                        <a:lnSpc>
                          <a:spcPct val="115000"/>
                        </a:lnSpc>
                        <a:spcBef>
                          <a:spcPts val="1200"/>
                        </a:spcBef>
                        <a:spcAft>
                          <a:spcPts val="1200"/>
                        </a:spcAft>
                      </a:pPr>
                      <a:r>
                        <a:rPr lang="es-PE" sz="1200" u="sng">
                          <a:effectLst/>
                        </a:rPr>
                        <a:t>DEBILIDADES</a:t>
                      </a:r>
                      <a:endParaRPr lang="es-MX" sz="1400">
                        <a:effectLst/>
                      </a:endParaRPr>
                    </a:p>
                    <a:p>
                      <a:pPr marL="342900" marR="69850" lvl="0" indent="-342900" algn="just">
                        <a:lnSpc>
                          <a:spcPct val="115000"/>
                        </a:lnSpc>
                        <a:spcBef>
                          <a:spcPts val="1200"/>
                        </a:spcBef>
                        <a:spcAft>
                          <a:spcPts val="0"/>
                        </a:spcAft>
                        <a:buFont typeface="+mj-lt"/>
                        <a:buAutoNum type="arabicPeriod"/>
                      </a:pPr>
                      <a:r>
                        <a:rPr lang="es-PE" sz="1200">
                          <a:effectLst/>
                        </a:rPr>
                        <a:t>Nuevos en el mercado.</a:t>
                      </a:r>
                      <a:endParaRPr lang="es-MX" sz="1400">
                        <a:effectLst/>
                      </a:endParaRPr>
                    </a:p>
                    <a:p>
                      <a:pPr marL="342900" marR="69850" lvl="0" indent="-342900" algn="just">
                        <a:lnSpc>
                          <a:spcPct val="115000"/>
                        </a:lnSpc>
                        <a:spcBef>
                          <a:spcPts val="1200"/>
                        </a:spcBef>
                        <a:spcAft>
                          <a:spcPts val="0"/>
                        </a:spcAft>
                        <a:buFont typeface="+mj-lt"/>
                        <a:buAutoNum type="arabicPeriod"/>
                      </a:pPr>
                      <a:r>
                        <a:rPr lang="es-PE" sz="1200">
                          <a:effectLst/>
                        </a:rPr>
                        <a:t>Limitada capacidad de expansión.</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44604" marR="44604" marT="0" marB="0"/>
                </a:tc>
              </a:tr>
              <a:tr h="2321465">
                <a:tc>
                  <a:txBody>
                    <a:bodyPr/>
                    <a:lstStyle/>
                    <a:p>
                      <a:pPr algn="just">
                        <a:lnSpc>
                          <a:spcPct val="115000"/>
                        </a:lnSpc>
                        <a:spcBef>
                          <a:spcPts val="1200"/>
                        </a:spcBef>
                        <a:spcAft>
                          <a:spcPts val="1200"/>
                        </a:spcAft>
                      </a:pPr>
                      <a:r>
                        <a:rPr lang="es-PE" sz="1200" u="sng">
                          <a:effectLst/>
                        </a:rPr>
                        <a:t>OPORTUNIDADES</a:t>
                      </a:r>
                      <a:endParaRPr lang="es-MX" sz="1400">
                        <a:effectLst/>
                      </a:endParaRPr>
                    </a:p>
                    <a:p>
                      <a:pPr marL="342900" lvl="0" indent="-342900" algn="just">
                        <a:lnSpc>
                          <a:spcPct val="115000"/>
                        </a:lnSpc>
                        <a:spcBef>
                          <a:spcPts val="1200"/>
                        </a:spcBef>
                        <a:spcAft>
                          <a:spcPts val="0"/>
                        </a:spcAft>
                        <a:buFont typeface="+mj-lt"/>
                        <a:buAutoNum type="arabicPeriod"/>
                      </a:pPr>
                      <a:r>
                        <a:rPr lang="es-PE" sz="1200">
                          <a:effectLst/>
                        </a:rPr>
                        <a:t>Necesidad de las empresas a implementar las normas, certificándose.</a:t>
                      </a:r>
                      <a:endParaRPr lang="es-MX" sz="1400">
                        <a:effectLst/>
                      </a:endParaRPr>
                    </a:p>
                    <a:p>
                      <a:pPr marL="342900" lvl="0" indent="-342900" algn="just">
                        <a:lnSpc>
                          <a:spcPct val="115000"/>
                        </a:lnSpc>
                        <a:spcBef>
                          <a:spcPts val="1200"/>
                        </a:spcBef>
                        <a:spcAft>
                          <a:spcPts val="0"/>
                        </a:spcAft>
                        <a:buFont typeface="+mj-lt"/>
                        <a:buAutoNum type="arabicPeriod"/>
                      </a:pPr>
                      <a:r>
                        <a:rPr lang="es-PE" sz="1200">
                          <a:effectLst/>
                        </a:rPr>
                        <a:t>Somos los únicos en brindar estos servicios en el sur.</a:t>
                      </a:r>
                      <a:endParaRPr lang="es-MX" sz="1400">
                        <a:effectLst/>
                      </a:endParaRPr>
                    </a:p>
                    <a:p>
                      <a:pPr marL="342900" lvl="0" indent="-342900" algn="just">
                        <a:lnSpc>
                          <a:spcPct val="115000"/>
                        </a:lnSpc>
                        <a:spcBef>
                          <a:spcPts val="1200"/>
                        </a:spcBef>
                        <a:spcAft>
                          <a:spcPts val="0"/>
                        </a:spcAft>
                        <a:buFont typeface="+mj-lt"/>
                        <a:buAutoNum type="arabicPeriod"/>
                      </a:pPr>
                      <a:r>
                        <a:rPr lang="es-PE" sz="1200">
                          <a:effectLst/>
                        </a:rPr>
                        <a:t>Económicamente hablando tenemos ventaja ya que por ser de la zona no cobramos pasajes aéreos, comida. Alojamiento, etc a diferencia de las demás que si lo hacen.</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44604" marR="44604" marT="0" marB="0"/>
                </a:tc>
                <a:tc>
                  <a:txBody>
                    <a:bodyPr/>
                    <a:lstStyle/>
                    <a:p>
                      <a:pPr algn="just">
                        <a:lnSpc>
                          <a:spcPct val="115000"/>
                        </a:lnSpc>
                        <a:spcBef>
                          <a:spcPts val="1200"/>
                        </a:spcBef>
                        <a:spcAft>
                          <a:spcPts val="1200"/>
                        </a:spcAft>
                      </a:pPr>
                      <a:r>
                        <a:rPr lang="es-PE" sz="1200" u="sng">
                          <a:effectLst/>
                        </a:rPr>
                        <a:t>ESTRATEGIAS FO</a:t>
                      </a:r>
                      <a:endParaRPr lang="es-MX" sz="1400">
                        <a:effectLst/>
                      </a:endParaRPr>
                    </a:p>
                    <a:p>
                      <a:pPr marL="342900" lvl="0" indent="-342900" algn="just">
                        <a:lnSpc>
                          <a:spcPct val="115000"/>
                        </a:lnSpc>
                        <a:spcBef>
                          <a:spcPts val="1200"/>
                        </a:spcBef>
                        <a:spcAft>
                          <a:spcPts val="0"/>
                        </a:spcAft>
                        <a:buFont typeface="+mj-lt"/>
                        <a:buAutoNum type="arabicPeriod"/>
                      </a:pPr>
                      <a:r>
                        <a:rPr lang="es-PE" sz="1200">
                          <a:effectLst/>
                        </a:rPr>
                        <a:t>Dar facilidades para que nuestro talento humano se capacite.</a:t>
                      </a:r>
                      <a:endParaRPr lang="es-MX" sz="1400">
                        <a:effectLst/>
                      </a:endParaRPr>
                    </a:p>
                    <a:p>
                      <a:pPr marL="342900" lvl="0" indent="-342900" algn="just">
                        <a:lnSpc>
                          <a:spcPct val="115000"/>
                        </a:lnSpc>
                        <a:spcBef>
                          <a:spcPts val="1200"/>
                        </a:spcBef>
                        <a:spcAft>
                          <a:spcPts val="0"/>
                        </a:spcAft>
                        <a:buFont typeface="+mj-lt"/>
                        <a:buAutoNum type="arabicPeriod"/>
                      </a:pPr>
                      <a:r>
                        <a:rPr lang="es-PE" sz="1200">
                          <a:effectLst/>
                        </a:rPr>
                        <a:t>Creación de convenios con el C.G.B.V.P para las capacitaciones en temas relacionados a su naturaleza.</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44604" marR="44604" marT="0" marB="0"/>
                </a:tc>
                <a:tc>
                  <a:txBody>
                    <a:bodyPr/>
                    <a:lstStyle/>
                    <a:p>
                      <a:pPr algn="just">
                        <a:lnSpc>
                          <a:spcPct val="115000"/>
                        </a:lnSpc>
                        <a:spcBef>
                          <a:spcPts val="1200"/>
                        </a:spcBef>
                        <a:spcAft>
                          <a:spcPts val="1200"/>
                        </a:spcAft>
                      </a:pPr>
                      <a:r>
                        <a:rPr lang="es-PE" sz="1200" u="sng">
                          <a:effectLst/>
                        </a:rPr>
                        <a:t>ESTRATEGIAS DO</a:t>
                      </a:r>
                      <a:endParaRPr lang="es-MX" sz="1400">
                        <a:effectLst/>
                      </a:endParaRPr>
                    </a:p>
                    <a:p>
                      <a:pPr marL="342900" lvl="0" indent="-342900" algn="just">
                        <a:lnSpc>
                          <a:spcPct val="115000"/>
                        </a:lnSpc>
                        <a:spcBef>
                          <a:spcPts val="1200"/>
                        </a:spcBef>
                        <a:spcAft>
                          <a:spcPts val="0"/>
                        </a:spcAft>
                        <a:buFont typeface="+mj-lt"/>
                        <a:buAutoNum type="arabicPeriod"/>
                      </a:pPr>
                      <a:r>
                        <a:rPr lang="es-PE" sz="1200">
                          <a:effectLst/>
                        </a:rPr>
                        <a:t>Establecer un plan de expansión a nivel nacional</a:t>
                      </a:r>
                      <a:endParaRPr lang="es-MX" sz="1400">
                        <a:effectLst/>
                      </a:endParaRPr>
                    </a:p>
                    <a:p>
                      <a:pPr marL="342900" lvl="0" indent="-342900" algn="just">
                        <a:lnSpc>
                          <a:spcPct val="115000"/>
                        </a:lnSpc>
                        <a:spcBef>
                          <a:spcPts val="1200"/>
                        </a:spcBef>
                        <a:spcAft>
                          <a:spcPts val="0"/>
                        </a:spcAft>
                        <a:buFont typeface="+mj-lt"/>
                        <a:buAutoNum type="arabicPeriod"/>
                      </a:pPr>
                      <a:r>
                        <a:rPr lang="es-PE" sz="1200">
                          <a:effectLst/>
                        </a:rPr>
                        <a:t>Generar una alianza estratégica para llegar a ser no solo una eme implemente la norma, si no también que podamos directamente certificar las empresas.</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44604" marR="44604" marT="0" marB="0"/>
                </a:tc>
              </a:tr>
              <a:tr h="2079619">
                <a:tc>
                  <a:txBody>
                    <a:bodyPr/>
                    <a:lstStyle/>
                    <a:p>
                      <a:pPr algn="just">
                        <a:lnSpc>
                          <a:spcPct val="115000"/>
                        </a:lnSpc>
                        <a:spcBef>
                          <a:spcPts val="1200"/>
                        </a:spcBef>
                        <a:spcAft>
                          <a:spcPts val="1200"/>
                        </a:spcAft>
                      </a:pPr>
                      <a:r>
                        <a:rPr lang="es-PE" sz="1200" u="sng" dirty="0">
                          <a:effectLst/>
                        </a:rPr>
                        <a:t>AMENAZAS</a:t>
                      </a:r>
                      <a:endParaRPr lang="es-MX" sz="1400" dirty="0">
                        <a:effectLst/>
                      </a:endParaRPr>
                    </a:p>
                    <a:p>
                      <a:pPr marL="342900" lvl="0" indent="-342900" algn="just">
                        <a:lnSpc>
                          <a:spcPct val="115000"/>
                        </a:lnSpc>
                        <a:spcBef>
                          <a:spcPts val="1200"/>
                        </a:spcBef>
                        <a:spcAft>
                          <a:spcPts val="0"/>
                        </a:spcAft>
                        <a:buFont typeface="+mj-lt"/>
                        <a:buAutoNum type="arabicPeriod"/>
                      </a:pPr>
                      <a:r>
                        <a:rPr lang="es-PE" sz="1200" dirty="0">
                          <a:effectLst/>
                        </a:rPr>
                        <a:t>Fallas técnicas de los equipos.</a:t>
                      </a:r>
                      <a:endParaRPr lang="es-MX" sz="1400" dirty="0">
                        <a:effectLst/>
                      </a:endParaRPr>
                    </a:p>
                    <a:p>
                      <a:pPr marL="342900" lvl="0" indent="-342900" algn="just">
                        <a:lnSpc>
                          <a:spcPct val="115000"/>
                        </a:lnSpc>
                        <a:spcBef>
                          <a:spcPts val="1200"/>
                        </a:spcBef>
                        <a:spcAft>
                          <a:spcPts val="0"/>
                        </a:spcAft>
                        <a:buFont typeface="+mj-lt"/>
                        <a:buAutoNum type="arabicPeriod"/>
                      </a:pPr>
                      <a:r>
                        <a:rPr lang="es-PE" sz="1200" dirty="0">
                          <a:effectLst/>
                        </a:rPr>
                        <a:t>Alta rotación de personal calificado</a:t>
                      </a:r>
                      <a:endParaRPr lang="es-MX" sz="1400" dirty="0">
                        <a:effectLst/>
                      </a:endParaRPr>
                    </a:p>
                    <a:p>
                      <a:pPr marL="342900" lvl="0" indent="-342900" algn="just">
                        <a:lnSpc>
                          <a:spcPct val="115000"/>
                        </a:lnSpc>
                        <a:spcBef>
                          <a:spcPts val="1200"/>
                        </a:spcBef>
                        <a:spcAft>
                          <a:spcPts val="0"/>
                        </a:spcAft>
                        <a:buFont typeface="+mj-lt"/>
                        <a:buAutoNum type="arabicPeriod"/>
                      </a:pPr>
                      <a:r>
                        <a:rPr lang="es-PE" sz="1200" dirty="0">
                          <a:effectLst/>
                        </a:rPr>
                        <a:t>Enfrentar el reto de la introducción al mercado de </a:t>
                      </a:r>
                      <a:r>
                        <a:rPr lang="es-PE" sz="1200" dirty="0" err="1">
                          <a:effectLst/>
                        </a:rPr>
                        <a:t>Ilo</a:t>
                      </a:r>
                      <a:r>
                        <a:rPr lang="es-PE" sz="1200" dirty="0">
                          <a:effectLst/>
                        </a:rPr>
                        <a:t> como la primera consultora en la ciudad.</a:t>
                      </a:r>
                      <a:endParaRPr lang="es-MX" sz="1400" dirty="0">
                        <a:effectLst/>
                      </a:endParaRPr>
                    </a:p>
                    <a:p>
                      <a:pPr marL="342900" lvl="0" indent="-342900" algn="just">
                        <a:lnSpc>
                          <a:spcPct val="115000"/>
                        </a:lnSpc>
                        <a:spcBef>
                          <a:spcPts val="1200"/>
                        </a:spcBef>
                        <a:spcAft>
                          <a:spcPts val="0"/>
                        </a:spcAft>
                        <a:buFont typeface="+mj-lt"/>
                        <a:buAutoNum type="arabicPeriod"/>
                      </a:pPr>
                      <a:r>
                        <a:rPr lang="es-PE" sz="1200" dirty="0">
                          <a:effectLst/>
                        </a:rPr>
                        <a:t>Posibilidad de imitación</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604" marR="44604" marT="0" marB="0"/>
                </a:tc>
                <a:tc>
                  <a:txBody>
                    <a:bodyPr/>
                    <a:lstStyle/>
                    <a:p>
                      <a:pPr algn="just">
                        <a:lnSpc>
                          <a:spcPct val="115000"/>
                        </a:lnSpc>
                        <a:spcBef>
                          <a:spcPts val="1200"/>
                        </a:spcBef>
                        <a:spcAft>
                          <a:spcPts val="1200"/>
                        </a:spcAft>
                      </a:pPr>
                      <a:r>
                        <a:rPr lang="es-PE" sz="1200" u="sng">
                          <a:effectLst/>
                        </a:rPr>
                        <a:t>ESTRATEGIAS FA</a:t>
                      </a:r>
                      <a:endParaRPr lang="es-MX" sz="1400">
                        <a:effectLst/>
                      </a:endParaRPr>
                    </a:p>
                    <a:p>
                      <a:pPr marL="342900" lvl="0" indent="-342900" algn="just">
                        <a:lnSpc>
                          <a:spcPct val="115000"/>
                        </a:lnSpc>
                        <a:spcBef>
                          <a:spcPts val="1200"/>
                        </a:spcBef>
                        <a:spcAft>
                          <a:spcPts val="0"/>
                        </a:spcAft>
                        <a:buFont typeface="+mj-lt"/>
                        <a:buAutoNum type="arabicPeriod"/>
                      </a:pPr>
                      <a:r>
                        <a:rPr lang="es-PE" sz="1200">
                          <a:effectLst/>
                        </a:rPr>
                        <a:t>Mantener el compromiso con nuestros clientes contribuyendo así a su mejora continua.</a:t>
                      </a:r>
                      <a:endParaRPr lang="es-MX" sz="1400">
                        <a:effectLst/>
                      </a:endParaRPr>
                    </a:p>
                    <a:p>
                      <a:pPr marL="342900" lvl="0" indent="-342900" algn="just">
                        <a:lnSpc>
                          <a:spcPct val="115000"/>
                        </a:lnSpc>
                        <a:spcBef>
                          <a:spcPts val="1200"/>
                        </a:spcBef>
                        <a:spcAft>
                          <a:spcPts val="0"/>
                        </a:spcAft>
                        <a:buFont typeface="+mj-lt"/>
                        <a:buAutoNum type="arabicPeriod"/>
                      </a:pPr>
                      <a:r>
                        <a:rPr lang="es-PE" sz="1200">
                          <a:effectLst/>
                        </a:rPr>
                        <a:t>Ofrecer bono de productividad a los trabajadores..</a:t>
                      </a:r>
                      <a:endParaRPr lang="es-MX" sz="1400">
                        <a:effectLst/>
                      </a:endParaRPr>
                    </a:p>
                    <a:p>
                      <a:pPr marL="342900" lvl="0" indent="-342900" algn="just">
                        <a:lnSpc>
                          <a:spcPct val="115000"/>
                        </a:lnSpc>
                        <a:spcBef>
                          <a:spcPts val="1200"/>
                        </a:spcBef>
                        <a:spcAft>
                          <a:spcPts val="0"/>
                        </a:spcAft>
                        <a:buFont typeface="+mj-lt"/>
                        <a:buAutoNum type="arabicPeriod"/>
                      </a:pPr>
                      <a:r>
                        <a:rPr lang="es-PE" sz="1200">
                          <a:effectLst/>
                        </a:rPr>
                        <a:t>Seguimiento a los precios de la competencia para ofrecer las mejores alternativas de inversión.</a:t>
                      </a:r>
                      <a:endParaRPr lang="es-MX" sz="1400">
                        <a:effectLst/>
                        <a:latin typeface="Arial" panose="020B0604020202020204" pitchFamily="34" charset="0"/>
                        <a:ea typeface="Calibri" panose="020F0502020204030204" pitchFamily="34" charset="0"/>
                        <a:cs typeface="Times New Roman" panose="02020603050405020304" pitchFamily="18" charset="0"/>
                      </a:endParaRPr>
                    </a:p>
                  </a:txBody>
                  <a:tcPr marL="44604" marR="44604" marT="0" marB="0"/>
                </a:tc>
                <a:tc>
                  <a:txBody>
                    <a:bodyPr/>
                    <a:lstStyle/>
                    <a:p>
                      <a:pPr algn="just">
                        <a:lnSpc>
                          <a:spcPct val="115000"/>
                        </a:lnSpc>
                        <a:spcBef>
                          <a:spcPts val="1200"/>
                        </a:spcBef>
                        <a:spcAft>
                          <a:spcPts val="1200"/>
                        </a:spcAft>
                      </a:pPr>
                      <a:r>
                        <a:rPr lang="es-PE" sz="1200" u="sng" dirty="0">
                          <a:effectLst/>
                        </a:rPr>
                        <a:t>ESTRATEGIAS DA</a:t>
                      </a:r>
                      <a:endParaRPr lang="es-MX" sz="1400" dirty="0">
                        <a:effectLst/>
                      </a:endParaRPr>
                    </a:p>
                    <a:p>
                      <a:pPr marL="342900" lvl="0" indent="-342900" algn="just">
                        <a:lnSpc>
                          <a:spcPct val="115000"/>
                        </a:lnSpc>
                        <a:spcBef>
                          <a:spcPts val="1200"/>
                        </a:spcBef>
                        <a:spcAft>
                          <a:spcPts val="0"/>
                        </a:spcAft>
                        <a:buFont typeface="+mj-lt"/>
                        <a:buAutoNum type="arabicPeriod"/>
                      </a:pPr>
                      <a:r>
                        <a:rPr lang="es-PE" sz="1200" dirty="0">
                          <a:effectLst/>
                        </a:rPr>
                        <a:t>Aprovechar la experiencia ganada con los primeros clientes, para fortalecer y afianzar la confianza de los futuros empresarios por los excelentes resultados obtenidos en cada servicio.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604" marR="44604" marT="0" marB="0"/>
                </a:tc>
              </a:tr>
            </a:tbl>
          </a:graphicData>
        </a:graphic>
      </p:graphicFrame>
      <p:sp>
        <p:nvSpPr>
          <p:cNvPr id="7" name="1895556 Cuadro de texto"/>
          <p:cNvSpPr txBox="1"/>
          <p:nvPr/>
        </p:nvSpPr>
        <p:spPr>
          <a:xfrm>
            <a:off x="2175109" y="875762"/>
            <a:ext cx="2255224" cy="737931"/>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1200"/>
              </a:spcBef>
              <a:spcAft>
                <a:spcPts val="0"/>
              </a:spcAft>
            </a:pPr>
            <a:endParaRPr lang="es-MX"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3978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apps.ujcm.edu.pe/assets/logo.jpg"/>
          <p:cNvPicPr/>
          <p:nvPr/>
        </p:nvPicPr>
        <p:blipFill>
          <a:blip r:embed="rId2">
            <a:extLst>
              <a:ext uri="{28A0092B-C50C-407E-A947-70E740481C1C}">
                <a14:useLocalDpi xmlns:a14="http://schemas.microsoft.com/office/drawing/2010/main" val="0"/>
              </a:ext>
            </a:extLst>
          </a:blip>
          <a:srcRect/>
          <a:stretch>
            <a:fillRect/>
          </a:stretch>
        </p:blipFill>
        <p:spPr bwMode="auto">
          <a:xfrm>
            <a:off x="73337" y="260258"/>
            <a:ext cx="1356995"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Resultado de imagen para s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0851"/>
            <a:ext cx="1685719" cy="1590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bureau verit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37" y="4886485"/>
            <a:ext cx="1278585" cy="158648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p:nvPr/>
        </p:nvPicPr>
        <p:blipFill>
          <a:blip r:embed="rId5">
            <a:extLst>
              <a:ext uri="{28A0092B-C50C-407E-A947-70E740481C1C}">
                <a14:useLocalDpi xmlns:a14="http://schemas.microsoft.com/office/drawing/2010/main" val="0"/>
              </a:ext>
            </a:extLst>
          </a:blip>
          <a:srcRect/>
          <a:stretch>
            <a:fillRect/>
          </a:stretch>
        </p:blipFill>
        <p:spPr bwMode="auto">
          <a:xfrm>
            <a:off x="9272789" y="6087949"/>
            <a:ext cx="2829059" cy="770051"/>
          </a:xfrm>
          <a:prstGeom prst="rect">
            <a:avLst/>
          </a:prstGeom>
          <a:noFill/>
          <a:ln>
            <a:noFill/>
          </a:ln>
        </p:spPr>
      </p:pic>
      <p:pic>
        <p:nvPicPr>
          <p:cNvPr id="3" name="Imagen 2"/>
          <p:cNvPicPr>
            <a:picLocks noChangeAspect="1"/>
          </p:cNvPicPr>
          <p:nvPr/>
        </p:nvPicPr>
        <p:blipFill rotWithShape="1">
          <a:blip r:embed="rId6"/>
          <a:srcRect l="34229" t="30942" r="31622" b="9727"/>
          <a:stretch/>
        </p:blipFill>
        <p:spPr>
          <a:xfrm>
            <a:off x="2054437" y="233903"/>
            <a:ext cx="6515836" cy="6364746"/>
          </a:xfrm>
          <a:prstGeom prst="rect">
            <a:avLst/>
          </a:prstGeom>
        </p:spPr>
      </p:pic>
      <p:sp>
        <p:nvSpPr>
          <p:cNvPr id="4" name="Rectángulo 3"/>
          <p:cNvSpPr/>
          <p:nvPr/>
        </p:nvSpPr>
        <p:spPr>
          <a:xfrm>
            <a:off x="9194378" y="2012858"/>
            <a:ext cx="2069797" cy="646331"/>
          </a:xfrm>
          <a:prstGeom prst="rect">
            <a:avLst/>
          </a:prstGeom>
        </p:spPr>
        <p:txBody>
          <a:bodyPr wrap="none">
            <a:spAutoFit/>
          </a:bodyPr>
          <a:lstStyle/>
          <a:p>
            <a:r>
              <a:rPr lang="es-PE" u="sng" dirty="0" smtClean="0">
                <a:solidFill>
                  <a:srgbClr val="000000"/>
                </a:solidFill>
                <a:effectLst/>
                <a:latin typeface="Arial" panose="020B0604020202020204" pitchFamily="34" charset="0"/>
                <a:ea typeface="Calibri" panose="020F0502020204030204" pitchFamily="34" charset="0"/>
              </a:rPr>
              <a:t>ESTRUCTURA </a:t>
            </a:r>
          </a:p>
          <a:p>
            <a:r>
              <a:rPr lang="es-PE" u="sng" dirty="0" smtClean="0">
                <a:solidFill>
                  <a:srgbClr val="000000"/>
                </a:solidFill>
                <a:effectLst/>
                <a:latin typeface="Arial" panose="020B0604020202020204" pitchFamily="34" charset="0"/>
                <a:ea typeface="Calibri" panose="020F0502020204030204" pitchFamily="34" charset="0"/>
              </a:rPr>
              <a:t>ORANIZACIONAL</a:t>
            </a:r>
            <a:endParaRPr lang="es-MX" dirty="0"/>
          </a:p>
        </p:txBody>
      </p:sp>
    </p:spTree>
    <p:extLst>
      <p:ext uri="{BB962C8B-B14F-4D97-AF65-F5344CB8AC3E}">
        <p14:creationId xmlns:p14="http://schemas.microsoft.com/office/powerpoint/2010/main" val="2759163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apps.ujcm.edu.pe/assets/logo.jpg"/>
          <p:cNvPicPr/>
          <p:nvPr/>
        </p:nvPicPr>
        <p:blipFill>
          <a:blip r:embed="rId2">
            <a:extLst>
              <a:ext uri="{28A0092B-C50C-407E-A947-70E740481C1C}">
                <a14:useLocalDpi xmlns:a14="http://schemas.microsoft.com/office/drawing/2010/main" val="0"/>
              </a:ext>
            </a:extLst>
          </a:blip>
          <a:srcRect/>
          <a:stretch>
            <a:fillRect/>
          </a:stretch>
        </p:blipFill>
        <p:spPr bwMode="auto">
          <a:xfrm>
            <a:off x="73337" y="260258"/>
            <a:ext cx="1356995"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Resultado de imagen para s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0851"/>
            <a:ext cx="1685719" cy="1590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bureau verit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37" y="4886485"/>
            <a:ext cx="1278585" cy="158648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p:nvPr/>
        </p:nvPicPr>
        <p:blipFill>
          <a:blip r:embed="rId5">
            <a:extLst>
              <a:ext uri="{28A0092B-C50C-407E-A947-70E740481C1C}">
                <a14:useLocalDpi xmlns:a14="http://schemas.microsoft.com/office/drawing/2010/main" val="0"/>
              </a:ext>
            </a:extLst>
          </a:blip>
          <a:srcRect/>
          <a:stretch>
            <a:fillRect/>
          </a:stretch>
        </p:blipFill>
        <p:spPr bwMode="auto">
          <a:xfrm>
            <a:off x="3928057" y="260258"/>
            <a:ext cx="4713667" cy="1153200"/>
          </a:xfrm>
          <a:prstGeom prst="rect">
            <a:avLst/>
          </a:prstGeom>
          <a:noFill/>
          <a:ln>
            <a:noFill/>
          </a:ln>
        </p:spPr>
      </p:pic>
      <p:sp>
        <p:nvSpPr>
          <p:cNvPr id="3" name="Rectángulo 2"/>
          <p:cNvSpPr/>
          <p:nvPr/>
        </p:nvSpPr>
        <p:spPr>
          <a:xfrm>
            <a:off x="1948028" y="1745453"/>
            <a:ext cx="9243713" cy="1338828"/>
          </a:xfrm>
          <a:prstGeom prst="rect">
            <a:avLst/>
          </a:prstGeom>
        </p:spPr>
        <p:txBody>
          <a:bodyPr wrap="square">
            <a:spAutoFit/>
          </a:bodyPr>
          <a:lstStyle/>
          <a:p>
            <a:pPr algn="just">
              <a:lnSpc>
                <a:spcPct val="150000"/>
              </a:lnSpc>
              <a:spcBef>
                <a:spcPts val="2400"/>
              </a:spcBef>
              <a:spcAft>
                <a:spcPts val="0"/>
              </a:spcAft>
            </a:pPr>
            <a:r>
              <a:rPr lang="es-PE" b="1" u="sng" kern="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INTRODUCCIÓN</a:t>
            </a:r>
            <a:r>
              <a:rPr lang="es-PE" kern="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hoy en día las exigencias del mercado han cambiado, las grandes empresas </a:t>
            </a:r>
            <a:r>
              <a:rPr lang="es-PE" kern="0" dirty="0" err="1"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tercerizan</a:t>
            </a:r>
            <a:r>
              <a:rPr lang="es-PE" kern="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ciertos servicios, los cual demanda que estas empresas estén certificadas para asegurar la calidad del servicio</a:t>
            </a:r>
            <a:endParaRPr lang="es-MX" sz="2000" b="1" kern="0" dirty="0">
              <a:solidFill>
                <a:srgbClr val="0B5294"/>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tángulo 3"/>
          <p:cNvSpPr/>
          <p:nvPr/>
        </p:nvSpPr>
        <p:spPr>
          <a:xfrm>
            <a:off x="1948027" y="3231177"/>
            <a:ext cx="9243713" cy="1637371"/>
          </a:xfrm>
          <a:prstGeom prst="rect">
            <a:avLst/>
          </a:prstGeom>
        </p:spPr>
        <p:txBody>
          <a:bodyPr wrap="square">
            <a:spAutoFit/>
          </a:bodyPr>
          <a:lstStyle/>
          <a:p>
            <a:pPr marL="342900" lvl="0" indent="-342900" fontAlgn="base">
              <a:lnSpc>
                <a:spcPct val="115000"/>
              </a:lnSpc>
              <a:spcBef>
                <a:spcPts val="2400"/>
              </a:spcBef>
              <a:spcAft>
                <a:spcPts val="0"/>
              </a:spcAft>
              <a:buFont typeface="+mj-lt"/>
              <a:buAutoNum type="arabicPeriod"/>
            </a:pPr>
            <a:r>
              <a:rPr lang="es-PE" sz="1600" b="1" u="none" strike="noStrike" kern="0" spc="0" dirty="0" smtClean="0">
                <a:ln>
                  <a:noFill/>
                </a:ln>
                <a:solidFill>
                  <a:srgbClr val="00000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rPr>
              <a:t>NOMBRE DE LA EMPRESA:</a:t>
            </a:r>
            <a:endParaRPr lang="es-MX" sz="1600" b="1" u="none" strike="noStrike" kern="0" spc="0" dirty="0" smtClean="0">
              <a:ln>
                <a:noFill/>
              </a:ln>
              <a:solidFill>
                <a:srgbClr val="000000"/>
              </a:solidFill>
              <a:effectLst>
                <a:glow>
                  <a:srgbClr val="000000"/>
                </a:glow>
                <a:outerShdw sx="0" sy="0">
                  <a:srgbClr val="000000"/>
                </a:outerShdw>
                <a:reflection stA="0" endPos="0" fadeDir="0" sx="0" sy="0"/>
              </a:effectLst>
              <a:latin typeface="Arial" panose="020B0604020202020204" pitchFamily="34" charset="0"/>
              <a:ea typeface="Times New Roman" panose="02020603050405020304" pitchFamily="18" charset="0"/>
            </a:endParaRPr>
          </a:p>
          <a:p>
            <a:pPr marL="270510" algn="just">
              <a:lnSpc>
                <a:spcPct val="150000"/>
              </a:lnSpc>
              <a:spcBef>
                <a:spcPts val="1200"/>
              </a:spcBef>
              <a:spcAft>
                <a:spcPts val="1200"/>
              </a:spcAft>
            </a:pPr>
            <a:r>
              <a:rPr lang="es-PE" sz="16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PLAN PARA LA CREACIÓN DE UNA EMPRESA DE CONSULTORÍA DE SISTEMAS DE GESTIÓN DE CALIDAD, HOMOLOGACIONES Y CAPACITACIONES: </a:t>
            </a:r>
            <a:r>
              <a:rPr lang="es-PE" sz="16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ROLDÁN&amp;LUCANO CONSULTORÍA S.A.C.</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1784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apps.ujcm.edu.pe/assets/logo.jpg"/>
          <p:cNvPicPr/>
          <p:nvPr/>
        </p:nvPicPr>
        <p:blipFill>
          <a:blip r:embed="rId2">
            <a:extLst>
              <a:ext uri="{28A0092B-C50C-407E-A947-70E740481C1C}">
                <a14:useLocalDpi xmlns:a14="http://schemas.microsoft.com/office/drawing/2010/main" val="0"/>
              </a:ext>
            </a:extLst>
          </a:blip>
          <a:srcRect/>
          <a:stretch>
            <a:fillRect/>
          </a:stretch>
        </p:blipFill>
        <p:spPr bwMode="auto">
          <a:xfrm>
            <a:off x="73337" y="260258"/>
            <a:ext cx="1356995"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Resultado de imagen para s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0851"/>
            <a:ext cx="1685719" cy="1590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bureau verit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37" y="4886485"/>
            <a:ext cx="1278585" cy="158648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p:nvPr/>
        </p:nvPicPr>
        <p:blipFill>
          <a:blip r:embed="rId5">
            <a:extLst>
              <a:ext uri="{28A0092B-C50C-407E-A947-70E740481C1C}">
                <a14:useLocalDpi xmlns:a14="http://schemas.microsoft.com/office/drawing/2010/main" val="0"/>
              </a:ext>
            </a:extLst>
          </a:blip>
          <a:srcRect/>
          <a:stretch>
            <a:fillRect/>
          </a:stretch>
        </p:blipFill>
        <p:spPr bwMode="auto">
          <a:xfrm>
            <a:off x="9272789" y="6087949"/>
            <a:ext cx="2829059" cy="770051"/>
          </a:xfrm>
          <a:prstGeom prst="rect">
            <a:avLst/>
          </a:prstGeom>
          <a:noFill/>
          <a:ln>
            <a:noFill/>
          </a:ln>
        </p:spPr>
      </p:pic>
      <p:pic>
        <p:nvPicPr>
          <p:cNvPr id="3" name="Imagen 2"/>
          <p:cNvPicPr>
            <a:picLocks noChangeAspect="1"/>
          </p:cNvPicPr>
          <p:nvPr/>
        </p:nvPicPr>
        <p:blipFill rotWithShape="1">
          <a:blip r:embed="rId6"/>
          <a:srcRect l="35488" t="22883" r="27492" b="19458"/>
          <a:stretch/>
        </p:blipFill>
        <p:spPr>
          <a:xfrm>
            <a:off x="2602482" y="178314"/>
            <a:ext cx="6748717" cy="5909635"/>
          </a:xfrm>
          <a:prstGeom prst="rect">
            <a:avLst/>
          </a:prstGeom>
        </p:spPr>
      </p:pic>
    </p:spTree>
    <p:extLst>
      <p:ext uri="{BB962C8B-B14F-4D97-AF65-F5344CB8AC3E}">
        <p14:creationId xmlns:p14="http://schemas.microsoft.com/office/powerpoint/2010/main" val="517546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apps.ujcm.edu.pe/assets/logo.jpg"/>
          <p:cNvPicPr/>
          <p:nvPr/>
        </p:nvPicPr>
        <p:blipFill>
          <a:blip r:embed="rId2">
            <a:extLst>
              <a:ext uri="{28A0092B-C50C-407E-A947-70E740481C1C}">
                <a14:useLocalDpi xmlns:a14="http://schemas.microsoft.com/office/drawing/2010/main" val="0"/>
              </a:ext>
            </a:extLst>
          </a:blip>
          <a:srcRect/>
          <a:stretch>
            <a:fillRect/>
          </a:stretch>
        </p:blipFill>
        <p:spPr bwMode="auto">
          <a:xfrm>
            <a:off x="73337" y="260258"/>
            <a:ext cx="1356995"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Resultado de imagen para s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0851"/>
            <a:ext cx="1685719" cy="1590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bureau verit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37" y="4886485"/>
            <a:ext cx="1278585" cy="158648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p:nvPr/>
        </p:nvPicPr>
        <p:blipFill>
          <a:blip r:embed="rId5">
            <a:extLst>
              <a:ext uri="{28A0092B-C50C-407E-A947-70E740481C1C}">
                <a14:useLocalDpi xmlns:a14="http://schemas.microsoft.com/office/drawing/2010/main" val="0"/>
              </a:ext>
            </a:extLst>
          </a:blip>
          <a:srcRect/>
          <a:stretch>
            <a:fillRect/>
          </a:stretch>
        </p:blipFill>
        <p:spPr bwMode="auto">
          <a:xfrm>
            <a:off x="9272789" y="6087949"/>
            <a:ext cx="2829059" cy="770051"/>
          </a:xfrm>
          <a:prstGeom prst="rect">
            <a:avLst/>
          </a:prstGeom>
          <a:noFill/>
          <a:ln>
            <a:noFill/>
          </a:ln>
        </p:spPr>
      </p:pic>
      <p:sp>
        <p:nvSpPr>
          <p:cNvPr id="3" name="Rectángulo 2"/>
          <p:cNvSpPr/>
          <p:nvPr/>
        </p:nvSpPr>
        <p:spPr>
          <a:xfrm>
            <a:off x="2077722" y="460040"/>
            <a:ext cx="9213130" cy="5404043"/>
          </a:xfrm>
          <a:prstGeom prst="rect">
            <a:avLst/>
          </a:prstGeom>
        </p:spPr>
        <p:txBody>
          <a:bodyPr wrap="square">
            <a:spAutoFit/>
          </a:bodyPr>
          <a:lstStyle/>
          <a:p>
            <a:pPr algn="ctr">
              <a:lnSpc>
                <a:spcPct val="115000"/>
              </a:lnSpc>
              <a:spcBef>
                <a:spcPts val="2400"/>
              </a:spcBef>
              <a:spcAft>
                <a:spcPts val="0"/>
              </a:spcAft>
            </a:pPr>
            <a:r>
              <a:rPr lang="es-PE" b="1" kern="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PLAN DE MARKETING</a:t>
            </a:r>
            <a:endParaRPr lang="es-MX" sz="2000" b="1" kern="0" dirty="0" smtClean="0">
              <a:solidFill>
                <a:srgbClr val="0B5294"/>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ctr">
              <a:lnSpc>
                <a:spcPct val="115000"/>
              </a:lnSpc>
              <a:spcBef>
                <a:spcPts val="1200"/>
              </a:spcBef>
              <a:spcAft>
                <a:spcPts val="1200"/>
              </a:spcAft>
            </a:pPr>
            <a:r>
              <a:rPr lang="es-PE" u="none" strike="noStrike"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MX"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1000"/>
              </a:spcBef>
              <a:spcAft>
                <a:spcPts val="0"/>
              </a:spcAft>
              <a:buFont typeface="+mj-lt"/>
              <a:buAutoNum type="arabicPeriod"/>
            </a:pPr>
            <a:r>
              <a:rPr lang="es-PE" b="1" u="sng"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OBJETIVOS DEL PLAN DE MARKETING</a:t>
            </a:r>
            <a:endParaRPr lang="es-MX" b="1" dirty="0" smtClean="0">
              <a:solidFill>
                <a:srgbClr val="0F6FC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15000"/>
              </a:lnSpc>
              <a:spcBef>
                <a:spcPts val="1200"/>
              </a:spcBef>
              <a:spcAft>
                <a:spcPts val="1200"/>
              </a:spcAft>
            </a:pPr>
            <a:r>
              <a:rPr lang="es-PE" dirty="0" smtClean="0">
                <a:effectLst/>
                <a:latin typeface="Arial" panose="020B0604020202020204" pitchFamily="34" charset="0"/>
                <a:ea typeface="Calibri" panose="020F0502020204030204" pitchFamily="34" charset="0"/>
                <a:cs typeface="Times New Roman" panose="02020603050405020304" pitchFamily="18" charset="0"/>
              </a:rPr>
              <a:t> </a:t>
            </a:r>
            <a:endParaRPr lang="es-MX" dirty="0" smtClean="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gn="just">
              <a:lnSpc>
                <a:spcPct val="115000"/>
              </a:lnSpc>
              <a:spcBef>
                <a:spcPts val="1000"/>
              </a:spcBef>
              <a:spcAft>
                <a:spcPts val="0"/>
              </a:spcAft>
              <a:buFont typeface="+mj-lt"/>
              <a:buAutoNum type="alphaUcPeriod"/>
            </a:pPr>
            <a:r>
              <a:rPr lang="es-PE" b="1" u="sng"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OBJETIVO GENERAL:</a:t>
            </a:r>
            <a:endParaRPr lang="es-MX" b="1" dirty="0" smtClean="0">
              <a:solidFill>
                <a:srgbClr val="0F6FC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685800" algn="just">
              <a:lnSpc>
                <a:spcPct val="150000"/>
              </a:lnSpc>
              <a:spcBef>
                <a:spcPts val="1200"/>
              </a:spcBef>
              <a:spcAft>
                <a:spcPts val="1200"/>
              </a:spcAft>
            </a:pPr>
            <a:r>
              <a:rPr lang="es-PE"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Dar a conocer ROLDÁN&amp;LUCANO CONSULTORÍA en el Puerto de </a:t>
            </a:r>
            <a:r>
              <a:rPr lang="es-PE"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Ilo</a:t>
            </a:r>
            <a:r>
              <a:rPr lang="es-PE"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y zona sur.</a:t>
            </a:r>
            <a:endParaRPr lang="es-MX" dirty="0" smtClean="0">
              <a:effectLst/>
              <a:latin typeface="Arial" panose="020B0604020202020204" pitchFamily="34" charset="0"/>
              <a:ea typeface="Calibri" panose="020F0502020204030204" pitchFamily="34" charset="0"/>
              <a:cs typeface="Times New Roman" panose="02020603050405020304" pitchFamily="18" charset="0"/>
            </a:endParaRPr>
          </a:p>
          <a:p>
            <a:pPr marL="685800" algn="just">
              <a:lnSpc>
                <a:spcPct val="150000"/>
              </a:lnSpc>
              <a:spcBef>
                <a:spcPts val="1200"/>
              </a:spcBef>
              <a:spcAft>
                <a:spcPts val="1200"/>
              </a:spcAft>
            </a:pPr>
            <a:r>
              <a:rPr lang="es-PE"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s-PE" b="1" u="sng"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OBJETIVOS ESPECIFICOS:</a:t>
            </a:r>
            <a:endParaRPr lang="es-MX" b="1" dirty="0" smtClean="0">
              <a:solidFill>
                <a:srgbClr val="0F6FC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Bef>
                <a:spcPts val="1200"/>
              </a:spcBef>
              <a:spcAft>
                <a:spcPts val="0"/>
              </a:spcAft>
              <a:buFont typeface="Wingdings" panose="05000000000000000000" pitchFamily="2" charset="2"/>
              <a:buChar char=""/>
            </a:pPr>
            <a:r>
              <a:rPr lang="es-PE"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Presentar los distintos servicios que brinda nuestra empresa.</a:t>
            </a:r>
            <a:endParaRPr lang="es-MX"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PE"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Tener precios competitivos de acuerdo al mercado.</a:t>
            </a:r>
            <a:endParaRPr lang="es-MX"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200"/>
              </a:spcAft>
              <a:buFont typeface="Wingdings" panose="05000000000000000000" pitchFamily="2" charset="2"/>
              <a:buChar char=""/>
            </a:pPr>
            <a:r>
              <a:rPr lang="es-PE"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Asegurar que la implementación del servicio sea óptimo. </a:t>
            </a:r>
            <a:endParaRPr lang="es-MX"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778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apps.ujcm.edu.pe/assets/logo.jpg"/>
          <p:cNvPicPr/>
          <p:nvPr/>
        </p:nvPicPr>
        <p:blipFill>
          <a:blip r:embed="rId2">
            <a:extLst>
              <a:ext uri="{28A0092B-C50C-407E-A947-70E740481C1C}">
                <a14:useLocalDpi xmlns:a14="http://schemas.microsoft.com/office/drawing/2010/main" val="0"/>
              </a:ext>
            </a:extLst>
          </a:blip>
          <a:srcRect/>
          <a:stretch>
            <a:fillRect/>
          </a:stretch>
        </p:blipFill>
        <p:spPr bwMode="auto">
          <a:xfrm>
            <a:off x="73337" y="260258"/>
            <a:ext cx="1356995"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Resultado de imagen para s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0851"/>
            <a:ext cx="1685719" cy="1590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bureau verit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37" y="4886485"/>
            <a:ext cx="1278585" cy="1586489"/>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2014330" y="203473"/>
            <a:ext cx="9183757" cy="6425605"/>
          </a:xfrm>
          <a:prstGeom prst="rect">
            <a:avLst/>
          </a:prstGeom>
        </p:spPr>
        <p:txBody>
          <a:bodyPr wrap="square">
            <a:spAutoFit/>
          </a:bodyPr>
          <a:lstStyle/>
          <a:p>
            <a:pPr marL="449580" algn="just">
              <a:lnSpc>
                <a:spcPct val="150000"/>
              </a:lnSpc>
              <a:spcBef>
                <a:spcPts val="1200"/>
              </a:spcBef>
              <a:spcAft>
                <a:spcPts val="1200"/>
              </a:spcAft>
            </a:pPr>
            <a:r>
              <a:rPr lang="es-PE" sz="2400" b="1" i="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Las estrategias de posicionamiento que se utilizarán para promover la CONSULTORÍA  harán énfasis en</a:t>
            </a:r>
            <a:r>
              <a:rPr lang="es-PE" sz="2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s-MX" sz="2400"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1200"/>
              </a:spcBef>
              <a:spcAft>
                <a:spcPts val="0"/>
              </a:spcAft>
              <a:buFont typeface="Wingdings" panose="05000000000000000000" pitchFamily="2" charset="2"/>
              <a:buChar char=""/>
            </a:pPr>
            <a:r>
              <a:rPr lang="es-PE" sz="2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Tendremos una plataforma virtual para absolver algunas dudas, y que el usuario se pueda informar más a acerca de nuestros servicios desde la comodidad de su hogar.</a:t>
            </a:r>
            <a:endParaRPr lang="es-MX" sz="2400"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PE" sz="2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La oferta de una variedad de servicios de acuerdo a las exigencias de las grandes empresas y según la normativa internacional y nacional que rige ciertas actividades de trabo y/o funciones.</a:t>
            </a:r>
            <a:endParaRPr lang="es-MX" sz="2400"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200"/>
              </a:spcAft>
              <a:buFont typeface="Wingdings" panose="05000000000000000000" pitchFamily="2" charset="2"/>
              <a:buChar char=""/>
            </a:pPr>
            <a:r>
              <a:rPr lang="es-PE" sz="2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La flexibilidad con los días y horas de las visitas a la empresa para ver el proceso y la situación en la que va nuestro cliente.</a:t>
            </a:r>
            <a:endParaRPr lang="es-MX" sz="2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076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apps.ujcm.edu.pe/assets/logo.jpg"/>
          <p:cNvPicPr/>
          <p:nvPr/>
        </p:nvPicPr>
        <p:blipFill>
          <a:blip r:embed="rId2">
            <a:extLst>
              <a:ext uri="{28A0092B-C50C-407E-A947-70E740481C1C}">
                <a14:useLocalDpi xmlns:a14="http://schemas.microsoft.com/office/drawing/2010/main" val="0"/>
              </a:ext>
            </a:extLst>
          </a:blip>
          <a:srcRect/>
          <a:stretch>
            <a:fillRect/>
          </a:stretch>
        </p:blipFill>
        <p:spPr bwMode="auto">
          <a:xfrm>
            <a:off x="73337" y="260258"/>
            <a:ext cx="1356995"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Resultado de imagen para s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0851"/>
            <a:ext cx="1685719" cy="1590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bureau verit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37" y="4886485"/>
            <a:ext cx="1278585" cy="158648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p:nvPr/>
        </p:nvPicPr>
        <p:blipFill>
          <a:blip r:embed="rId5">
            <a:extLst>
              <a:ext uri="{28A0092B-C50C-407E-A947-70E740481C1C}">
                <a14:useLocalDpi xmlns:a14="http://schemas.microsoft.com/office/drawing/2010/main" val="0"/>
              </a:ext>
            </a:extLst>
          </a:blip>
          <a:srcRect/>
          <a:stretch>
            <a:fillRect/>
          </a:stretch>
        </p:blipFill>
        <p:spPr bwMode="auto">
          <a:xfrm>
            <a:off x="9272789" y="6087949"/>
            <a:ext cx="2829059" cy="770051"/>
          </a:xfrm>
          <a:prstGeom prst="rect">
            <a:avLst/>
          </a:prstGeom>
          <a:noFill/>
          <a:ln>
            <a:noFill/>
          </a:ln>
        </p:spPr>
      </p:pic>
      <p:sp>
        <p:nvSpPr>
          <p:cNvPr id="3" name="Rectángulo 2"/>
          <p:cNvSpPr/>
          <p:nvPr/>
        </p:nvSpPr>
        <p:spPr>
          <a:xfrm>
            <a:off x="2176530" y="815307"/>
            <a:ext cx="8615966" cy="5201937"/>
          </a:xfrm>
          <a:prstGeom prst="rect">
            <a:avLst/>
          </a:prstGeom>
        </p:spPr>
        <p:txBody>
          <a:bodyPr wrap="square">
            <a:spAutoFit/>
          </a:bodyPr>
          <a:lstStyle/>
          <a:p>
            <a:pPr marL="342900" lvl="0" indent="-342900">
              <a:lnSpc>
                <a:spcPct val="115000"/>
              </a:lnSpc>
              <a:spcBef>
                <a:spcPts val="1000"/>
              </a:spcBef>
              <a:spcAft>
                <a:spcPts val="0"/>
              </a:spcAft>
              <a:buFont typeface="+mj-lt"/>
              <a:buAutoNum type="arabicPeriod"/>
            </a:pPr>
            <a:r>
              <a:rPr lang="es-PE" b="1" u="sng"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AVANCE INNOVADOR Y/O DIFERENCIADOR DEL SERVICIO</a:t>
            </a:r>
            <a:r>
              <a:rPr lang="es-PE"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p>
            <a:pPr lvl="0">
              <a:lnSpc>
                <a:spcPct val="115000"/>
              </a:lnSpc>
              <a:spcBef>
                <a:spcPts val="1000"/>
              </a:spcBef>
              <a:spcAft>
                <a:spcPts val="0"/>
              </a:spcAft>
            </a:pPr>
            <a:endParaRPr lang="es-MX" sz="2000" b="1" dirty="0" smtClean="0">
              <a:solidFill>
                <a:srgbClr val="0F6FC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Bef>
                <a:spcPts val="1200"/>
              </a:spcBef>
              <a:spcAft>
                <a:spcPts val="0"/>
              </a:spcAft>
              <a:buFont typeface="Wingdings" panose="05000000000000000000" pitchFamily="2" charset="2"/>
              <a:buChar char=""/>
            </a:pPr>
            <a:r>
              <a:rPr lang="es-PE"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Se hará una auditoria diagnóstico, la cual no tendrá costo, dicho valor agregado es con la finalidad de saber en qué estado se encuentra la empresa y cuanto es que lo que constará el servicio (esto solo se hará para el caso de Implementación de una de las tres Normas y las Homologaciones).</a:t>
            </a:r>
            <a:endParaRPr lang="es-MX"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PE"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También se hará 01 auditoria Simulacro después de terminado el servicio y antes de ser auditados por la entidad certificadora elegida.</a:t>
            </a:r>
            <a:endParaRPr lang="es-MX"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200"/>
              </a:spcAft>
              <a:buFont typeface="Wingdings" panose="05000000000000000000" pitchFamily="2" charset="2"/>
              <a:buChar char=""/>
            </a:pPr>
            <a:r>
              <a:rPr lang="es-PE"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La consultoría se compromete a estar presente el día de la certificación (opcional, si es que el empresario así lo desea), cuando sea auditado por la entidad certificadora de su elección ya sea SGS, Bureau Veritas, </a:t>
            </a:r>
            <a:r>
              <a:rPr lang="es-PE"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Cerper</a:t>
            </a:r>
            <a:r>
              <a:rPr lang="es-PE"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entre otras.</a:t>
            </a:r>
            <a:endParaRPr lang="es-MX"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0546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apps.ujcm.edu.pe/assets/logo.jpg"/>
          <p:cNvPicPr/>
          <p:nvPr/>
        </p:nvPicPr>
        <p:blipFill>
          <a:blip r:embed="rId2">
            <a:extLst>
              <a:ext uri="{28A0092B-C50C-407E-A947-70E740481C1C}">
                <a14:useLocalDpi xmlns:a14="http://schemas.microsoft.com/office/drawing/2010/main" val="0"/>
              </a:ext>
            </a:extLst>
          </a:blip>
          <a:srcRect/>
          <a:stretch>
            <a:fillRect/>
          </a:stretch>
        </p:blipFill>
        <p:spPr bwMode="auto">
          <a:xfrm>
            <a:off x="73337" y="260258"/>
            <a:ext cx="1356995"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Resultado de imagen para s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0851"/>
            <a:ext cx="1685719" cy="1590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bureau verit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37" y="4886485"/>
            <a:ext cx="1278585" cy="158648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p:nvPr/>
        </p:nvPicPr>
        <p:blipFill>
          <a:blip r:embed="rId5">
            <a:extLst>
              <a:ext uri="{28A0092B-C50C-407E-A947-70E740481C1C}">
                <a14:useLocalDpi xmlns:a14="http://schemas.microsoft.com/office/drawing/2010/main" val="0"/>
              </a:ext>
            </a:extLst>
          </a:blip>
          <a:srcRect/>
          <a:stretch>
            <a:fillRect/>
          </a:stretch>
        </p:blipFill>
        <p:spPr bwMode="auto">
          <a:xfrm>
            <a:off x="9272789" y="6087949"/>
            <a:ext cx="2829059" cy="770051"/>
          </a:xfrm>
          <a:prstGeom prst="rect">
            <a:avLst/>
          </a:prstGeom>
          <a:noFill/>
          <a:ln>
            <a:noFill/>
          </a:ln>
        </p:spPr>
      </p:pic>
      <p:sp>
        <p:nvSpPr>
          <p:cNvPr id="3" name="Rectángulo 2"/>
          <p:cNvSpPr/>
          <p:nvPr/>
        </p:nvSpPr>
        <p:spPr>
          <a:xfrm>
            <a:off x="4809323" y="260258"/>
            <a:ext cx="2779415" cy="369332"/>
          </a:xfrm>
          <a:prstGeom prst="rect">
            <a:avLst/>
          </a:prstGeom>
        </p:spPr>
        <p:txBody>
          <a:bodyPr wrap="none">
            <a:spAutoFit/>
          </a:bodyPr>
          <a:lstStyle/>
          <a:p>
            <a:r>
              <a:rPr lang="es-PE" b="1" u="sng" dirty="0" smtClean="0">
                <a:solidFill>
                  <a:srgbClr val="000000"/>
                </a:solidFill>
                <a:effectLst/>
                <a:latin typeface="Arial" panose="020B0604020202020204" pitchFamily="34" charset="0"/>
                <a:ea typeface="Calibri" panose="020F0502020204030204" pitchFamily="34" charset="0"/>
              </a:rPr>
              <a:t>SERVICIOS A BRINDAR</a:t>
            </a:r>
            <a:endParaRPr lang="es-MX" dirty="0"/>
          </a:p>
        </p:txBody>
      </p:sp>
      <p:sp>
        <p:nvSpPr>
          <p:cNvPr id="4" name="Rectángulo 3"/>
          <p:cNvSpPr/>
          <p:nvPr/>
        </p:nvSpPr>
        <p:spPr>
          <a:xfrm>
            <a:off x="1966173" y="981182"/>
            <a:ext cx="9521781" cy="1920526"/>
          </a:xfrm>
          <a:prstGeom prst="rect">
            <a:avLst/>
          </a:prstGeom>
        </p:spPr>
        <p:txBody>
          <a:bodyPr wrap="square">
            <a:spAutoFit/>
          </a:bodyPr>
          <a:lstStyle/>
          <a:p>
            <a:pPr marL="742950" lvl="1" indent="-285750">
              <a:lnSpc>
                <a:spcPct val="115000"/>
              </a:lnSpc>
              <a:spcBef>
                <a:spcPts val="1000"/>
              </a:spcBef>
              <a:spcAft>
                <a:spcPts val="0"/>
              </a:spcAft>
              <a:buFont typeface="+mj-lt"/>
              <a:buAutoNum type="alphaUcPeriod"/>
            </a:pPr>
            <a:r>
              <a:rPr lang="es-PE" sz="1600" b="1" u="sng"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ISO 14001:2015</a:t>
            </a:r>
            <a:endParaRPr lang="es-MX" sz="1600" b="1" dirty="0" smtClean="0">
              <a:solidFill>
                <a:srgbClr val="0F6FC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1200"/>
              </a:spcBef>
              <a:spcAft>
                <a:spcPts val="0"/>
              </a:spcAft>
              <a:buFont typeface="Arial" panose="020B0604020202020204" pitchFamily="34" charset="0"/>
              <a:buChar char="-"/>
            </a:pPr>
            <a:r>
              <a:rPr lang="es-PE" sz="1600" b="1" dirty="0" smtClean="0">
                <a:effectLst/>
                <a:latin typeface="Arial" panose="020B0604020202020204" pitchFamily="34" charset="0"/>
                <a:ea typeface="Calibri" panose="020F0502020204030204" pitchFamily="34" charset="0"/>
                <a:cs typeface="Times New Roman" panose="02020603050405020304" pitchFamily="18" charset="0"/>
              </a:rPr>
              <a:t>¿Qué es ISO 14001?</a:t>
            </a:r>
            <a:endParaRPr lang="es-MX" sz="1600" dirty="0" smtClean="0">
              <a:effectLst/>
              <a:latin typeface="Arial" panose="020B0604020202020204" pitchFamily="34" charset="0"/>
              <a:ea typeface="Calibri" panose="020F0502020204030204" pitchFamily="34" charset="0"/>
              <a:cs typeface="Times New Roman" panose="02020603050405020304" pitchFamily="18" charset="0"/>
            </a:endParaRPr>
          </a:p>
          <a:p>
            <a:pPr marL="1127760" algn="just">
              <a:lnSpc>
                <a:spcPct val="150000"/>
              </a:lnSpc>
              <a:spcAft>
                <a:spcPts val="1200"/>
              </a:spcAft>
            </a:pPr>
            <a:r>
              <a:rPr lang="es-PE" sz="1600" dirty="0" smtClean="0">
                <a:effectLst/>
                <a:latin typeface="Arial" panose="020B0604020202020204" pitchFamily="34" charset="0"/>
                <a:ea typeface="Calibri" panose="020F0502020204030204" pitchFamily="34" charset="0"/>
                <a:cs typeface="Arial" panose="020B0604020202020204" pitchFamily="34" charset="0"/>
              </a:rPr>
              <a:t>La norma ISO 14001 es la norma internacional de sistemas de gestión ambiental (SGA), que ayuda a su organización a identificar, priorizar y gestionar los riesgos ambientales, como parte de sus prácticas de negocios habituales.</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3138835" y="2999384"/>
            <a:ext cx="5940088" cy="507831"/>
          </a:xfrm>
          <a:prstGeom prst="rect">
            <a:avLst/>
          </a:prstGeom>
        </p:spPr>
        <p:txBody>
          <a:bodyPr wrap="none">
            <a:spAutoFit/>
          </a:bodyPr>
          <a:lstStyle/>
          <a:p>
            <a:pPr marL="899160" algn="just" fontAlgn="base">
              <a:lnSpc>
                <a:spcPct val="150000"/>
              </a:lnSpc>
              <a:spcBef>
                <a:spcPts val="1200"/>
              </a:spcBef>
              <a:spcAft>
                <a:spcPts val="375"/>
              </a:spcAft>
            </a:pPr>
            <a:r>
              <a:rPr lang="es-MX" b="1" i="1" dirty="0" smtClean="0">
                <a:effectLst/>
                <a:latin typeface="Arial" panose="020B0604020202020204" pitchFamily="34" charset="0"/>
                <a:ea typeface="Times New Roman" panose="02020603050405020304" pitchFamily="18" charset="0"/>
                <a:cs typeface="Arial" panose="020B0604020202020204" pitchFamily="34" charset="0"/>
              </a:rPr>
              <a:t>Este Servicio se da en el plazo de 05 meses.</a:t>
            </a:r>
            <a:endParaRPr lang="es-MX"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2429814" y="3643838"/>
            <a:ext cx="9058140" cy="1772793"/>
          </a:xfrm>
          <a:prstGeom prst="rect">
            <a:avLst/>
          </a:prstGeom>
        </p:spPr>
        <p:txBody>
          <a:bodyPr wrap="square">
            <a:spAutoFit/>
          </a:bodyPr>
          <a:lstStyle/>
          <a:p>
            <a:pPr lvl="1">
              <a:lnSpc>
                <a:spcPct val="115000"/>
              </a:lnSpc>
              <a:spcBef>
                <a:spcPts val="1000"/>
              </a:spcBef>
              <a:spcAft>
                <a:spcPts val="0"/>
              </a:spcAft>
            </a:pPr>
            <a:r>
              <a:rPr lang="es-PE" sz="1600" b="1" u="sng"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ISO 9001:2015</a:t>
            </a:r>
            <a:endParaRPr lang="es-MX" sz="1600" b="1" dirty="0" smtClean="0">
              <a:solidFill>
                <a:srgbClr val="0F6FC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nSpc>
                <a:spcPct val="150000"/>
              </a:lnSpc>
              <a:spcBef>
                <a:spcPts val="1200"/>
              </a:spcBef>
              <a:spcAft>
                <a:spcPts val="1200"/>
              </a:spcAft>
              <a:buFont typeface="Arial" panose="020B0604020202020204" pitchFamily="34" charset="0"/>
              <a:buChar char="-"/>
            </a:pPr>
            <a:r>
              <a:rPr lang="es-PE" sz="1600" b="1" dirty="0" smtClean="0">
                <a:effectLst/>
                <a:latin typeface="Arial" panose="020B0604020202020204" pitchFamily="34" charset="0"/>
                <a:ea typeface="Calibri" panose="020F0502020204030204" pitchFamily="34" charset="0"/>
                <a:cs typeface="Times New Roman" panose="02020603050405020304" pitchFamily="18" charset="0"/>
              </a:rPr>
              <a:t>¿Qué es la ISO 9001? </a:t>
            </a:r>
            <a:endParaRPr lang="es-MX" sz="16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1200"/>
              </a:spcAft>
            </a:pPr>
            <a:r>
              <a:rPr lang="es-PE" sz="1600" dirty="0" smtClean="0">
                <a:effectLst/>
                <a:latin typeface="Arial" panose="020B0604020202020204" pitchFamily="34" charset="0"/>
                <a:ea typeface="Calibri" panose="020F0502020204030204" pitchFamily="34" charset="0"/>
                <a:cs typeface="Arial" panose="020B0604020202020204" pitchFamily="34" charset="0"/>
              </a:rPr>
              <a:t>un Sistema de Gestión de la Calidad, que pueden utilizarse para su aplicación interna por las organizaciones</a:t>
            </a:r>
            <a:endParaRPr lang="es-MX" sz="1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3228986" y="5964260"/>
            <a:ext cx="5940088" cy="507831"/>
          </a:xfrm>
          <a:prstGeom prst="rect">
            <a:avLst/>
          </a:prstGeom>
        </p:spPr>
        <p:txBody>
          <a:bodyPr wrap="none">
            <a:spAutoFit/>
          </a:bodyPr>
          <a:lstStyle/>
          <a:p>
            <a:pPr marL="899160" algn="just" fontAlgn="base">
              <a:lnSpc>
                <a:spcPct val="150000"/>
              </a:lnSpc>
              <a:spcBef>
                <a:spcPts val="1200"/>
              </a:spcBef>
              <a:spcAft>
                <a:spcPts val="375"/>
              </a:spcAft>
            </a:pPr>
            <a:r>
              <a:rPr lang="es-MX" b="1" i="1" dirty="0" smtClean="0">
                <a:effectLst/>
                <a:latin typeface="Arial" panose="020B0604020202020204" pitchFamily="34" charset="0"/>
                <a:ea typeface="Times New Roman" panose="02020603050405020304" pitchFamily="18" charset="0"/>
                <a:cs typeface="Arial" panose="020B0604020202020204" pitchFamily="34" charset="0"/>
              </a:rPr>
              <a:t>Este Servicio se da en el plazo de 05 meses.</a:t>
            </a:r>
            <a:endParaRPr lang="es-MX"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5218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apps.ujcm.edu.pe/assets/logo.jpg"/>
          <p:cNvPicPr/>
          <p:nvPr/>
        </p:nvPicPr>
        <p:blipFill>
          <a:blip r:embed="rId2">
            <a:extLst>
              <a:ext uri="{28A0092B-C50C-407E-A947-70E740481C1C}">
                <a14:useLocalDpi xmlns:a14="http://schemas.microsoft.com/office/drawing/2010/main" val="0"/>
              </a:ext>
            </a:extLst>
          </a:blip>
          <a:srcRect/>
          <a:stretch>
            <a:fillRect/>
          </a:stretch>
        </p:blipFill>
        <p:spPr bwMode="auto">
          <a:xfrm>
            <a:off x="73337" y="260258"/>
            <a:ext cx="1356995"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Resultado de imagen para s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0851"/>
            <a:ext cx="1685719" cy="1590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bureau verit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37" y="4886485"/>
            <a:ext cx="1278585" cy="158648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p:nvPr/>
        </p:nvPicPr>
        <p:blipFill>
          <a:blip r:embed="rId5">
            <a:extLst>
              <a:ext uri="{28A0092B-C50C-407E-A947-70E740481C1C}">
                <a14:useLocalDpi xmlns:a14="http://schemas.microsoft.com/office/drawing/2010/main" val="0"/>
              </a:ext>
            </a:extLst>
          </a:blip>
          <a:srcRect/>
          <a:stretch>
            <a:fillRect/>
          </a:stretch>
        </p:blipFill>
        <p:spPr bwMode="auto">
          <a:xfrm>
            <a:off x="9272789" y="6087949"/>
            <a:ext cx="2829059" cy="770051"/>
          </a:xfrm>
          <a:prstGeom prst="rect">
            <a:avLst/>
          </a:prstGeom>
          <a:noFill/>
          <a:ln>
            <a:noFill/>
          </a:ln>
        </p:spPr>
      </p:pic>
      <p:sp>
        <p:nvSpPr>
          <p:cNvPr id="3" name="Rectángulo 2"/>
          <p:cNvSpPr/>
          <p:nvPr/>
        </p:nvSpPr>
        <p:spPr>
          <a:xfrm>
            <a:off x="1538504" y="456178"/>
            <a:ext cx="2340705" cy="304699"/>
          </a:xfrm>
          <a:prstGeom prst="rect">
            <a:avLst/>
          </a:prstGeom>
        </p:spPr>
        <p:txBody>
          <a:bodyPr wrap="none">
            <a:spAutoFit/>
          </a:bodyPr>
          <a:lstStyle/>
          <a:p>
            <a:pPr marL="742950" lvl="1" indent="-285750">
              <a:lnSpc>
                <a:spcPct val="115000"/>
              </a:lnSpc>
              <a:spcBef>
                <a:spcPts val="1000"/>
              </a:spcBef>
              <a:spcAft>
                <a:spcPts val="0"/>
              </a:spcAft>
              <a:buFont typeface="+mj-lt"/>
              <a:buAutoNum type="alphaUcPeriod"/>
            </a:pPr>
            <a:r>
              <a:rPr lang="es-PE" sz="1200" b="1" u="sng"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OHSAS 18001:2007</a:t>
            </a:r>
            <a:endParaRPr lang="es-MX" sz="1300" b="1" dirty="0">
              <a:solidFill>
                <a:srgbClr val="0F6FC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tángulo 3"/>
          <p:cNvSpPr/>
          <p:nvPr/>
        </p:nvSpPr>
        <p:spPr>
          <a:xfrm>
            <a:off x="1966175" y="714755"/>
            <a:ext cx="9289960" cy="2169825"/>
          </a:xfrm>
          <a:prstGeom prst="rect">
            <a:avLst/>
          </a:prstGeom>
        </p:spPr>
        <p:txBody>
          <a:bodyPr wrap="square">
            <a:spAutoFit/>
          </a:bodyPr>
          <a:lstStyle/>
          <a:p>
            <a:pPr marL="342900" lvl="0" indent="-342900" algn="just">
              <a:lnSpc>
                <a:spcPct val="150000"/>
              </a:lnSpc>
              <a:spcBef>
                <a:spcPts val="1200"/>
              </a:spcBef>
              <a:spcAft>
                <a:spcPts val="0"/>
              </a:spcAft>
              <a:buFont typeface="Arial" panose="020B0604020202020204" pitchFamily="34" charset="0"/>
              <a:buChar char="-"/>
            </a:pPr>
            <a:r>
              <a:rPr lang="es-PE" b="1" dirty="0" smtClean="0">
                <a:effectLst/>
                <a:latin typeface="Arial" panose="020B0604020202020204" pitchFamily="34" charset="0"/>
                <a:ea typeface="Calibri" panose="020F0502020204030204" pitchFamily="34" charset="0"/>
                <a:cs typeface="Times New Roman" panose="02020603050405020304" pitchFamily="18" charset="0"/>
              </a:rPr>
              <a:t>¿Qué es OHSAS 18001?</a:t>
            </a:r>
            <a:endParaRPr lang="es-MX" dirty="0" smtClean="0">
              <a:effectLst/>
              <a:latin typeface="Arial" panose="020B0604020202020204" pitchFamily="34" charset="0"/>
              <a:ea typeface="Calibri" panose="020F0502020204030204" pitchFamily="34" charset="0"/>
              <a:cs typeface="Times New Roman" panose="02020603050405020304" pitchFamily="18" charset="0"/>
            </a:endParaRPr>
          </a:p>
          <a:p>
            <a:pPr marL="1127760" algn="just">
              <a:lnSpc>
                <a:spcPct val="150000"/>
              </a:lnSpc>
              <a:spcAft>
                <a:spcPts val="1200"/>
              </a:spcAft>
            </a:pPr>
            <a:r>
              <a:rPr lang="es-PE" dirty="0" smtClean="0">
                <a:solidFill>
                  <a:srgbClr val="202020"/>
                </a:solidFill>
                <a:effectLst/>
                <a:latin typeface="Arial" panose="020B0604020202020204" pitchFamily="34" charset="0"/>
                <a:ea typeface="Calibri" panose="020F0502020204030204" pitchFamily="34" charset="0"/>
                <a:cs typeface="Arial" panose="020B0604020202020204" pitchFamily="34" charset="0"/>
              </a:rPr>
              <a:t>La norma OHSAS 18001 establece los requisitos mínimos de las mejores prácticas en gestión de Seguridad y Salud en el Trabajo, destinados a permitir que una organización controle sus riesgos para la SST y mejore su desempeño de la SST.</a:t>
            </a:r>
            <a:endParaRPr lang="es-MX"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1785871" y="3124193"/>
            <a:ext cx="9289960" cy="1279325"/>
          </a:xfrm>
          <a:prstGeom prst="rect">
            <a:avLst/>
          </a:prstGeom>
        </p:spPr>
        <p:txBody>
          <a:bodyPr wrap="square">
            <a:spAutoFit/>
          </a:bodyPr>
          <a:lstStyle/>
          <a:p>
            <a:pPr lvl="1">
              <a:lnSpc>
                <a:spcPct val="115000"/>
              </a:lnSpc>
              <a:spcBef>
                <a:spcPts val="1000"/>
              </a:spcBef>
              <a:spcAft>
                <a:spcPts val="0"/>
              </a:spcAft>
            </a:pPr>
            <a:r>
              <a:rPr lang="es-PE" sz="1600" b="1" u="sng"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HOMOLOGACIONES</a:t>
            </a:r>
          </a:p>
          <a:p>
            <a:pPr lvl="1">
              <a:lnSpc>
                <a:spcPct val="115000"/>
              </a:lnSpc>
              <a:spcBef>
                <a:spcPts val="1000"/>
              </a:spcBef>
              <a:spcAft>
                <a:spcPts val="0"/>
              </a:spcAft>
            </a:pPr>
            <a:endParaRPr lang="es-MX" sz="1600" b="1" dirty="0" smtClean="0">
              <a:solidFill>
                <a:srgbClr val="0F6FC6"/>
              </a:solidFill>
              <a:effectLst/>
              <a:latin typeface="Calibri Light" panose="020F0302020204030204" pitchFamily="34" charset="0"/>
              <a:ea typeface="Times New Roman" panose="02020603050405020304" pitchFamily="18" charset="0"/>
              <a:cs typeface="Times New Roman" panose="02020603050405020304" pitchFamily="18" charset="0"/>
            </a:endParaRPr>
          </a:p>
          <a:p>
            <a:r>
              <a:rPr lang="es-PE" sz="1600" dirty="0" smtClean="0">
                <a:effectLst/>
                <a:latin typeface="Arial" panose="020B0604020202020204" pitchFamily="34" charset="0"/>
                <a:ea typeface="Calibri" panose="020F0502020204030204" pitchFamily="34" charset="0"/>
              </a:rPr>
              <a:t>La homologación es la certificación, en base a una serie de pruebas, que utilizan las empresas, para que sus productos o servicios se adapten a la reglamentación técnica necesaria, </a:t>
            </a:r>
            <a:endParaRPr lang="es-MX" sz="2400" dirty="0"/>
          </a:p>
        </p:txBody>
      </p:sp>
      <p:sp>
        <p:nvSpPr>
          <p:cNvPr id="7" name="Rectángulo 6"/>
          <p:cNvSpPr/>
          <p:nvPr/>
        </p:nvSpPr>
        <p:spPr>
          <a:xfrm>
            <a:off x="1785871" y="4694025"/>
            <a:ext cx="9161172" cy="1778949"/>
          </a:xfrm>
          <a:prstGeom prst="rect">
            <a:avLst/>
          </a:prstGeom>
        </p:spPr>
        <p:txBody>
          <a:bodyPr wrap="square">
            <a:spAutoFit/>
          </a:bodyPr>
          <a:lstStyle/>
          <a:p>
            <a:pPr marL="742950" lvl="1" indent="-285750">
              <a:lnSpc>
                <a:spcPct val="115000"/>
              </a:lnSpc>
              <a:spcBef>
                <a:spcPts val="1000"/>
              </a:spcBef>
              <a:spcAft>
                <a:spcPts val="0"/>
              </a:spcAft>
              <a:buFont typeface="+mj-lt"/>
              <a:buAutoNum type="alphaUcPeriod"/>
            </a:pPr>
            <a:r>
              <a:rPr lang="es-PE" sz="1600" b="1" u="sng"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CAPACITACIONES Y CURSO</a:t>
            </a:r>
            <a:endParaRPr lang="es-MX" sz="1600" b="1" dirty="0" smtClean="0">
              <a:solidFill>
                <a:srgbClr val="0F6FC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1200"/>
              </a:spcBef>
              <a:spcAft>
                <a:spcPts val="0"/>
              </a:spcAft>
              <a:buFont typeface="Arial" panose="020B0604020202020204" pitchFamily="34" charset="0"/>
              <a:buChar char="-"/>
            </a:pPr>
            <a:r>
              <a:rPr lang="es-PE" sz="1600" dirty="0" smtClean="0">
                <a:effectLst/>
                <a:latin typeface="Arial" panose="020B0604020202020204" pitchFamily="34" charset="0"/>
                <a:ea typeface="Calibri" panose="020F0502020204030204" pitchFamily="34" charset="0"/>
                <a:cs typeface="Times New Roman" panose="02020603050405020304" pitchFamily="18" charset="0"/>
              </a:rPr>
              <a:t>Las capacitaciones y cursos que nuestra empresa brinda puede ser de cualquier tema, ya que tenemos profesional de ´primer nivel y de diversas carrera profesionales.</a:t>
            </a:r>
            <a:endParaRPr lang="es-MX" sz="1600" dirty="0" smtClean="0">
              <a:effectLst/>
              <a:latin typeface="Arial" panose="020B0604020202020204" pitchFamily="34" charset="0"/>
              <a:ea typeface="Calibri" panose="020F0502020204030204" pitchFamily="34" charset="0"/>
              <a:cs typeface="Times New Roman" panose="02020603050405020304" pitchFamily="18" charset="0"/>
            </a:endParaRPr>
          </a:p>
          <a:p>
            <a:pPr marL="914400">
              <a:lnSpc>
                <a:spcPct val="115000"/>
              </a:lnSpc>
              <a:spcAft>
                <a:spcPts val="1200"/>
              </a:spcAft>
            </a:pPr>
            <a:r>
              <a:rPr lang="es-PE" sz="16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s-MX" sz="1600" dirty="0" smtClean="0">
              <a:effectLst/>
              <a:latin typeface="Arial" panose="020B0604020202020204" pitchFamily="34" charset="0"/>
              <a:ea typeface="Calibri" panose="020F0502020204030204" pitchFamily="34" charset="0"/>
              <a:cs typeface="Times New Roman" panose="02020603050405020304" pitchFamily="18" charset="0"/>
            </a:endParaRPr>
          </a:p>
          <a:p>
            <a:r>
              <a:rPr lang="es-MX" sz="1600" b="1" i="1" dirty="0" smtClean="0">
                <a:effectLst/>
                <a:latin typeface="Arial" panose="020B0604020202020204" pitchFamily="34" charset="0"/>
                <a:ea typeface="Times New Roman" panose="02020603050405020304" pitchFamily="18" charset="0"/>
              </a:rPr>
              <a:t>Este Servicio se da en el plazo de 01 semana</a:t>
            </a:r>
            <a:endParaRPr lang="es-MX" sz="2400" dirty="0"/>
          </a:p>
        </p:txBody>
      </p:sp>
    </p:spTree>
    <p:extLst>
      <p:ext uri="{BB962C8B-B14F-4D97-AF65-F5344CB8AC3E}">
        <p14:creationId xmlns:p14="http://schemas.microsoft.com/office/powerpoint/2010/main" val="1745533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apps.ujcm.edu.pe/assets/logo.jpg"/>
          <p:cNvPicPr/>
          <p:nvPr/>
        </p:nvPicPr>
        <p:blipFill>
          <a:blip r:embed="rId2">
            <a:extLst>
              <a:ext uri="{28A0092B-C50C-407E-A947-70E740481C1C}">
                <a14:useLocalDpi xmlns:a14="http://schemas.microsoft.com/office/drawing/2010/main" val="0"/>
              </a:ext>
            </a:extLst>
          </a:blip>
          <a:srcRect/>
          <a:stretch>
            <a:fillRect/>
          </a:stretch>
        </p:blipFill>
        <p:spPr bwMode="auto">
          <a:xfrm>
            <a:off x="73337" y="260258"/>
            <a:ext cx="1356995"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Resultado de imagen para s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0851"/>
            <a:ext cx="1685719" cy="1590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bureau verit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37" y="4886485"/>
            <a:ext cx="1278585" cy="158648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p:nvPr/>
        </p:nvPicPr>
        <p:blipFill>
          <a:blip r:embed="rId5">
            <a:extLst>
              <a:ext uri="{28A0092B-C50C-407E-A947-70E740481C1C}">
                <a14:useLocalDpi xmlns:a14="http://schemas.microsoft.com/office/drawing/2010/main" val="0"/>
              </a:ext>
            </a:extLst>
          </a:blip>
          <a:srcRect/>
          <a:stretch>
            <a:fillRect/>
          </a:stretch>
        </p:blipFill>
        <p:spPr bwMode="auto">
          <a:xfrm>
            <a:off x="9272789" y="6087949"/>
            <a:ext cx="2829059" cy="770051"/>
          </a:xfrm>
          <a:prstGeom prst="rect">
            <a:avLst/>
          </a:prstGeom>
          <a:noFill/>
          <a:ln>
            <a:noFill/>
          </a:ln>
        </p:spPr>
      </p:pic>
      <p:graphicFrame>
        <p:nvGraphicFramePr>
          <p:cNvPr id="3" name="Tabla 2"/>
          <p:cNvGraphicFramePr>
            <a:graphicFrameLocks noGrp="1"/>
          </p:cNvGraphicFramePr>
          <p:nvPr>
            <p:extLst>
              <p:ext uri="{D42A27DB-BD31-4B8C-83A1-F6EECF244321}">
                <p14:modId xmlns:p14="http://schemas.microsoft.com/office/powerpoint/2010/main" val="3166119000"/>
              </p:ext>
            </p:extLst>
          </p:nvPr>
        </p:nvGraphicFramePr>
        <p:xfrm>
          <a:off x="2884868" y="2529619"/>
          <a:ext cx="7353837" cy="2957231"/>
        </p:xfrm>
        <a:graphic>
          <a:graphicData uri="http://schemas.openxmlformats.org/drawingml/2006/table">
            <a:tbl>
              <a:tblPr firstRow="1" firstCol="1" bandRow="1">
                <a:tableStyleId>{00A15C55-8517-42AA-B614-E9B94910E393}</a:tableStyleId>
              </a:tblPr>
              <a:tblGrid>
                <a:gridCol w="3486602"/>
                <a:gridCol w="3867235"/>
              </a:tblGrid>
              <a:tr h="600848">
                <a:tc>
                  <a:txBody>
                    <a:bodyPr/>
                    <a:lstStyle/>
                    <a:p>
                      <a:pPr algn="ctr">
                        <a:lnSpc>
                          <a:spcPct val="150000"/>
                        </a:lnSpc>
                        <a:spcBef>
                          <a:spcPts val="1200"/>
                        </a:spcBef>
                        <a:spcAft>
                          <a:spcPts val="1200"/>
                        </a:spcAft>
                      </a:pPr>
                      <a:r>
                        <a:rPr lang="es-PE" sz="1800">
                          <a:solidFill>
                            <a:schemeClr val="tx1"/>
                          </a:solidFill>
                          <a:effectLst/>
                        </a:rPr>
                        <a:t>SERVICIO</a:t>
                      </a:r>
                      <a:endParaRPr lang="es-MX" sz="18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1200"/>
                        </a:spcBef>
                        <a:spcAft>
                          <a:spcPts val="1200"/>
                        </a:spcAft>
                      </a:pPr>
                      <a:r>
                        <a:rPr lang="es-PE" sz="1800">
                          <a:solidFill>
                            <a:schemeClr val="tx1"/>
                          </a:solidFill>
                          <a:effectLst/>
                        </a:rPr>
                        <a:t>COSTO TOTAL</a:t>
                      </a:r>
                      <a:endParaRPr lang="es-MX" sz="18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1116583">
                <a:tc>
                  <a:txBody>
                    <a:bodyPr/>
                    <a:lstStyle/>
                    <a:p>
                      <a:pPr algn="just">
                        <a:lnSpc>
                          <a:spcPct val="150000"/>
                        </a:lnSpc>
                        <a:spcBef>
                          <a:spcPts val="1200"/>
                        </a:spcBef>
                        <a:spcAft>
                          <a:spcPts val="1200"/>
                        </a:spcAft>
                      </a:pPr>
                      <a:r>
                        <a:rPr lang="es-PE" sz="1800">
                          <a:solidFill>
                            <a:schemeClr val="tx1"/>
                          </a:solidFill>
                          <a:effectLst/>
                        </a:rPr>
                        <a:t>IMPLEMENTACIÓN DE LA NORMA</a:t>
                      </a:r>
                      <a:endParaRPr lang="es-MX" sz="18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1200"/>
                        </a:spcBef>
                        <a:spcAft>
                          <a:spcPts val="1200"/>
                        </a:spcAft>
                      </a:pPr>
                      <a:r>
                        <a:rPr lang="es-PE" sz="1800">
                          <a:solidFill>
                            <a:schemeClr val="tx1"/>
                          </a:solidFill>
                          <a:effectLst/>
                        </a:rPr>
                        <a:t>S/34000.00</a:t>
                      </a:r>
                      <a:endParaRPr lang="es-MX" sz="18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91082">
                <a:tc>
                  <a:txBody>
                    <a:bodyPr/>
                    <a:lstStyle/>
                    <a:p>
                      <a:pPr algn="just">
                        <a:lnSpc>
                          <a:spcPct val="150000"/>
                        </a:lnSpc>
                        <a:spcBef>
                          <a:spcPts val="1200"/>
                        </a:spcBef>
                        <a:spcAft>
                          <a:spcPts val="1200"/>
                        </a:spcAft>
                      </a:pPr>
                      <a:r>
                        <a:rPr lang="es-PE" sz="1800">
                          <a:solidFill>
                            <a:schemeClr val="tx1"/>
                          </a:solidFill>
                          <a:effectLst/>
                        </a:rPr>
                        <a:t>HOMOLOGACIONES</a:t>
                      </a:r>
                      <a:endParaRPr lang="es-MX" sz="18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1200"/>
                        </a:spcBef>
                        <a:spcAft>
                          <a:spcPts val="1200"/>
                        </a:spcAft>
                      </a:pPr>
                      <a:r>
                        <a:rPr lang="es-PE" sz="1800">
                          <a:solidFill>
                            <a:schemeClr val="tx1"/>
                          </a:solidFill>
                          <a:effectLst/>
                        </a:rPr>
                        <a:t>S/13000.00</a:t>
                      </a:r>
                      <a:endParaRPr lang="es-MX" sz="18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828320">
                <a:tc>
                  <a:txBody>
                    <a:bodyPr/>
                    <a:lstStyle/>
                    <a:p>
                      <a:pPr algn="just">
                        <a:lnSpc>
                          <a:spcPct val="150000"/>
                        </a:lnSpc>
                        <a:spcBef>
                          <a:spcPts val="1200"/>
                        </a:spcBef>
                        <a:spcAft>
                          <a:spcPts val="1200"/>
                        </a:spcAft>
                      </a:pPr>
                      <a:r>
                        <a:rPr lang="es-PE" sz="1800">
                          <a:solidFill>
                            <a:schemeClr val="tx1"/>
                          </a:solidFill>
                          <a:effectLst/>
                        </a:rPr>
                        <a:t>CAPACITACIONES O CURSOS</a:t>
                      </a:r>
                      <a:endParaRPr lang="es-MX" sz="18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1200"/>
                        </a:spcBef>
                        <a:spcAft>
                          <a:spcPts val="1200"/>
                        </a:spcAft>
                      </a:pPr>
                      <a:r>
                        <a:rPr lang="es-PE" sz="1800" dirty="0">
                          <a:solidFill>
                            <a:schemeClr val="tx1"/>
                          </a:solidFill>
                          <a:effectLst/>
                        </a:rPr>
                        <a:t>S/5000.00</a:t>
                      </a:r>
                      <a:endParaRPr lang="es-MX"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4" name="CuadroTexto 3"/>
          <p:cNvSpPr txBox="1"/>
          <p:nvPr/>
        </p:nvSpPr>
        <p:spPr>
          <a:xfrm>
            <a:off x="4610638" y="1133341"/>
            <a:ext cx="4005330" cy="584775"/>
          </a:xfrm>
          <a:prstGeom prst="rect">
            <a:avLst/>
          </a:prstGeom>
          <a:noFill/>
        </p:spPr>
        <p:txBody>
          <a:bodyPr wrap="square" rtlCol="0">
            <a:spAutoFit/>
          </a:bodyPr>
          <a:lstStyle/>
          <a:p>
            <a:r>
              <a:rPr lang="es-MX" sz="3200" dirty="0" smtClean="0"/>
              <a:t>PRECIO DEL SERVICIO</a:t>
            </a:r>
            <a:endParaRPr lang="es-MX" sz="3200" dirty="0"/>
          </a:p>
        </p:txBody>
      </p:sp>
    </p:spTree>
    <p:extLst>
      <p:ext uri="{BB962C8B-B14F-4D97-AF65-F5344CB8AC3E}">
        <p14:creationId xmlns:p14="http://schemas.microsoft.com/office/powerpoint/2010/main" val="2371635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apps.ujcm.edu.pe/assets/logo.jpg"/>
          <p:cNvPicPr/>
          <p:nvPr/>
        </p:nvPicPr>
        <p:blipFill>
          <a:blip r:embed="rId2">
            <a:extLst>
              <a:ext uri="{28A0092B-C50C-407E-A947-70E740481C1C}">
                <a14:useLocalDpi xmlns:a14="http://schemas.microsoft.com/office/drawing/2010/main" val="0"/>
              </a:ext>
            </a:extLst>
          </a:blip>
          <a:srcRect/>
          <a:stretch>
            <a:fillRect/>
          </a:stretch>
        </p:blipFill>
        <p:spPr bwMode="auto">
          <a:xfrm>
            <a:off x="73337" y="260258"/>
            <a:ext cx="1356995"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Resultado de imagen para s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0851"/>
            <a:ext cx="1685719" cy="1590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bureau verit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37" y="4886485"/>
            <a:ext cx="1278585" cy="158648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p:nvPr/>
        </p:nvPicPr>
        <p:blipFill>
          <a:blip r:embed="rId5">
            <a:extLst>
              <a:ext uri="{28A0092B-C50C-407E-A947-70E740481C1C}">
                <a14:useLocalDpi xmlns:a14="http://schemas.microsoft.com/office/drawing/2010/main" val="0"/>
              </a:ext>
            </a:extLst>
          </a:blip>
          <a:srcRect/>
          <a:stretch>
            <a:fillRect/>
          </a:stretch>
        </p:blipFill>
        <p:spPr bwMode="auto">
          <a:xfrm>
            <a:off x="9272789" y="6087949"/>
            <a:ext cx="2829059" cy="770051"/>
          </a:xfrm>
          <a:prstGeom prst="rect">
            <a:avLst/>
          </a:prstGeom>
          <a:noFill/>
          <a:ln>
            <a:noFill/>
          </a:ln>
        </p:spPr>
      </p:pic>
      <p:sp>
        <p:nvSpPr>
          <p:cNvPr id="3" name="Rectángulo 2"/>
          <p:cNvSpPr/>
          <p:nvPr/>
        </p:nvSpPr>
        <p:spPr>
          <a:xfrm>
            <a:off x="1837385" y="642941"/>
            <a:ext cx="9225567" cy="5102935"/>
          </a:xfrm>
          <a:prstGeom prst="rect">
            <a:avLst/>
          </a:prstGeom>
        </p:spPr>
        <p:txBody>
          <a:bodyPr wrap="square">
            <a:spAutoFit/>
          </a:bodyPr>
          <a:lstStyle/>
          <a:p>
            <a:pPr marL="742950" lvl="1" indent="-285750">
              <a:lnSpc>
                <a:spcPct val="115000"/>
              </a:lnSpc>
              <a:spcBef>
                <a:spcPts val="1000"/>
              </a:spcBef>
              <a:spcAft>
                <a:spcPts val="0"/>
              </a:spcAft>
              <a:buFont typeface="+mj-lt"/>
              <a:buAutoNum type="alphaUcPeriod"/>
            </a:pPr>
            <a:r>
              <a:rPr lang="es-PE" sz="2400" b="1" u="sng"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ESTRATEGIAS DE PROMOCION:</a:t>
            </a:r>
            <a:endParaRPr lang="es-MX" sz="2400" b="1" dirty="0" smtClean="0">
              <a:solidFill>
                <a:srgbClr val="0F6FC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Bef>
                <a:spcPts val="1200"/>
              </a:spcBef>
              <a:spcAft>
                <a:spcPts val="0"/>
              </a:spcAft>
              <a:buFont typeface="Wingdings" panose="05000000000000000000" pitchFamily="2" charset="2"/>
              <a:buChar char=""/>
            </a:pPr>
            <a:r>
              <a:rPr lang="es-PE" sz="2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Por tomar el servicio de Implementación de la norma u homologaciones, se hará extensivo un regalo que serán Charlas al Comité de Seguridad de la Empresa de nuestros cliente.</a:t>
            </a:r>
            <a:endParaRPr lang="es-MX" sz="2400"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PE" sz="2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Se darán charlas también de regalo sobre uso de extintores, tipos de fuego.</a:t>
            </a:r>
            <a:endParaRPr lang="es-MX" sz="2400"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200"/>
              </a:spcAft>
              <a:buFont typeface="Wingdings" panose="05000000000000000000" pitchFamily="2" charset="2"/>
              <a:buChar char=""/>
            </a:pPr>
            <a:r>
              <a:rPr lang="es-PE" sz="2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Charlas de cortesía si es que el cliente lo desea sobre primeros auxilios y nociones básicas sobre Soporte básico de Vida.</a:t>
            </a:r>
            <a:endParaRPr lang="es-MX" sz="2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9947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apps.ujcm.edu.pe/assets/logo.jpg"/>
          <p:cNvPicPr/>
          <p:nvPr/>
        </p:nvPicPr>
        <p:blipFill>
          <a:blip r:embed="rId2">
            <a:extLst>
              <a:ext uri="{28A0092B-C50C-407E-A947-70E740481C1C}">
                <a14:useLocalDpi xmlns:a14="http://schemas.microsoft.com/office/drawing/2010/main" val="0"/>
              </a:ext>
            </a:extLst>
          </a:blip>
          <a:srcRect/>
          <a:stretch>
            <a:fillRect/>
          </a:stretch>
        </p:blipFill>
        <p:spPr bwMode="auto">
          <a:xfrm>
            <a:off x="73337" y="260258"/>
            <a:ext cx="1356995"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Resultado de imagen para s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0851"/>
            <a:ext cx="1685719" cy="1590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bureau verit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37" y="4886485"/>
            <a:ext cx="1278585" cy="158648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p:nvPr/>
        </p:nvPicPr>
        <p:blipFill>
          <a:blip r:embed="rId5">
            <a:extLst>
              <a:ext uri="{28A0092B-C50C-407E-A947-70E740481C1C}">
                <a14:useLocalDpi xmlns:a14="http://schemas.microsoft.com/office/drawing/2010/main" val="0"/>
              </a:ext>
            </a:extLst>
          </a:blip>
          <a:srcRect/>
          <a:stretch>
            <a:fillRect/>
          </a:stretch>
        </p:blipFill>
        <p:spPr bwMode="auto">
          <a:xfrm>
            <a:off x="9272789" y="6087949"/>
            <a:ext cx="2829059" cy="770051"/>
          </a:xfrm>
          <a:prstGeom prst="rect">
            <a:avLst/>
          </a:prstGeom>
          <a:noFill/>
          <a:ln>
            <a:noFill/>
          </a:ln>
        </p:spPr>
      </p:pic>
      <p:sp>
        <p:nvSpPr>
          <p:cNvPr id="3" name="Rectángulo 2"/>
          <p:cNvSpPr/>
          <p:nvPr/>
        </p:nvSpPr>
        <p:spPr>
          <a:xfrm>
            <a:off x="2225718" y="260258"/>
            <a:ext cx="9030417" cy="5940088"/>
          </a:xfrm>
          <a:prstGeom prst="rect">
            <a:avLst/>
          </a:prstGeom>
        </p:spPr>
        <p:txBody>
          <a:bodyPr wrap="square">
            <a:spAutoFit/>
          </a:bodyPr>
          <a:lstStyle/>
          <a:p>
            <a:pPr marL="678180" algn="just">
              <a:lnSpc>
                <a:spcPct val="150000"/>
              </a:lnSpc>
              <a:spcBef>
                <a:spcPts val="1200"/>
              </a:spcBef>
              <a:spcAft>
                <a:spcPts val="1200"/>
              </a:spcAft>
            </a:pPr>
            <a:r>
              <a:rPr lang="es-PE" sz="2400" b="1" u="sng"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Difusión y presentación</a:t>
            </a:r>
            <a:endParaRPr lang="es-MX" sz="2400"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1200"/>
              </a:spcBef>
              <a:spcAft>
                <a:spcPts val="0"/>
              </a:spcAft>
              <a:buFont typeface="Wingdings" panose="05000000000000000000" pitchFamily="2" charset="2"/>
              <a:buChar char=""/>
            </a:pPr>
            <a:r>
              <a:rPr lang="es-PE" sz="2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Difusión mediante Redes Sociales y con la Creación de una página institucional.</a:t>
            </a:r>
            <a:endParaRPr lang="es-MX" sz="2400"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PE" sz="2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Publicación de banners en </a:t>
            </a:r>
            <a:r>
              <a:rPr lang="es-PE" sz="2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google</a:t>
            </a:r>
            <a:r>
              <a:rPr lang="es-PE" sz="2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asociados a búsquedas que involucren palabras como Consultoría, Normas Internacionales, Homologaciones, Cursos, Capacitaciones, etc.</a:t>
            </a:r>
            <a:endParaRPr lang="es-MX" sz="2400"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PE" sz="2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Tarjetas de Presentación.</a:t>
            </a:r>
            <a:endParaRPr lang="es-MX" sz="2400"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PE" sz="2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Entrega, pr4sentacion y difusión de </a:t>
            </a:r>
            <a:r>
              <a:rPr lang="es-PE" sz="2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Brochure´s</a:t>
            </a:r>
            <a:endParaRPr lang="es-MX" sz="2400"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200"/>
              </a:spcAft>
              <a:buFont typeface="Wingdings" panose="05000000000000000000" pitchFamily="2" charset="2"/>
              <a:buChar char=""/>
            </a:pPr>
            <a:r>
              <a:rPr lang="es-PE" sz="2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Banners en puntos estratégicos de la ciudad.</a:t>
            </a:r>
            <a:endParaRPr lang="es-MX" sz="2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9518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apps.ujcm.edu.pe/assets/logo.jpg"/>
          <p:cNvPicPr/>
          <p:nvPr/>
        </p:nvPicPr>
        <p:blipFill>
          <a:blip r:embed="rId2">
            <a:extLst>
              <a:ext uri="{28A0092B-C50C-407E-A947-70E740481C1C}">
                <a14:useLocalDpi xmlns:a14="http://schemas.microsoft.com/office/drawing/2010/main" val="0"/>
              </a:ext>
            </a:extLst>
          </a:blip>
          <a:srcRect/>
          <a:stretch>
            <a:fillRect/>
          </a:stretch>
        </p:blipFill>
        <p:spPr bwMode="auto">
          <a:xfrm>
            <a:off x="73337" y="260258"/>
            <a:ext cx="1356995"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Resultado de imagen para s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0851"/>
            <a:ext cx="1685719" cy="1590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bureau verit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37" y="4886485"/>
            <a:ext cx="1278585" cy="158648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p:nvPr/>
        </p:nvPicPr>
        <p:blipFill>
          <a:blip r:embed="rId5">
            <a:extLst>
              <a:ext uri="{28A0092B-C50C-407E-A947-70E740481C1C}">
                <a14:useLocalDpi xmlns:a14="http://schemas.microsoft.com/office/drawing/2010/main" val="0"/>
              </a:ext>
            </a:extLst>
          </a:blip>
          <a:srcRect/>
          <a:stretch>
            <a:fillRect/>
          </a:stretch>
        </p:blipFill>
        <p:spPr bwMode="auto">
          <a:xfrm>
            <a:off x="9272789" y="6087949"/>
            <a:ext cx="2829059" cy="770051"/>
          </a:xfrm>
          <a:prstGeom prst="rect">
            <a:avLst/>
          </a:prstGeom>
          <a:noFill/>
          <a:ln>
            <a:noFill/>
          </a:ln>
        </p:spPr>
      </p:pic>
      <p:sp>
        <p:nvSpPr>
          <p:cNvPr id="3" name="Rectángulo 2"/>
          <p:cNvSpPr/>
          <p:nvPr/>
        </p:nvSpPr>
        <p:spPr>
          <a:xfrm>
            <a:off x="3073758" y="1136558"/>
            <a:ext cx="6096000" cy="4349524"/>
          </a:xfrm>
          <a:prstGeom prst="rect">
            <a:avLst/>
          </a:prstGeom>
        </p:spPr>
        <p:txBody>
          <a:bodyPr>
            <a:spAutoFit/>
          </a:bodyPr>
          <a:lstStyle/>
          <a:p>
            <a:pPr marL="742950" lvl="1" indent="-285750">
              <a:lnSpc>
                <a:spcPct val="115000"/>
              </a:lnSpc>
              <a:spcBef>
                <a:spcPts val="1000"/>
              </a:spcBef>
              <a:spcAft>
                <a:spcPts val="0"/>
              </a:spcAft>
              <a:buFont typeface="+mj-lt"/>
              <a:buAutoNum type="alphaUcPeriod"/>
            </a:pPr>
            <a:r>
              <a:rPr lang="es-PE" b="1" u="sng"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ESTRATEGIAS DE COMUNICACIÓN:</a:t>
            </a:r>
            <a:endParaRPr lang="es-MX" b="1" dirty="0" smtClean="0">
              <a:solidFill>
                <a:srgbClr val="0F6FC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899160" algn="just">
              <a:lnSpc>
                <a:spcPct val="115000"/>
              </a:lnSpc>
              <a:spcBef>
                <a:spcPts val="1200"/>
              </a:spcBef>
              <a:spcAft>
                <a:spcPts val="1200"/>
              </a:spcAft>
            </a:pPr>
            <a:r>
              <a:rPr lang="es-PE"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Los medios de promoción escogidos son:</a:t>
            </a:r>
            <a:endParaRPr lang="es-MX"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1200"/>
              </a:spcBef>
              <a:spcAft>
                <a:spcPts val="0"/>
              </a:spcAft>
              <a:buFont typeface="Wingdings" panose="05000000000000000000" pitchFamily="2" charset="2"/>
              <a:buChar char=""/>
            </a:pPr>
            <a:r>
              <a:rPr lang="es-PE"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Internet (Google </a:t>
            </a:r>
            <a:r>
              <a:rPr lang="es-PE"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Ads</a:t>
            </a:r>
            <a:r>
              <a:rPr lang="es-PE"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banners en </a:t>
            </a:r>
            <a:r>
              <a:rPr lang="es-PE"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websites</a:t>
            </a:r>
            <a:r>
              <a:rPr lang="es-PE"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relacionados con el </a:t>
            </a:r>
            <a:r>
              <a:rPr lang="es-PE"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secto</a:t>
            </a:r>
            <a:r>
              <a:rPr lang="es-PE"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s-MX" dirty="0" smtClean="0">
              <a:effectLst/>
              <a:latin typeface="Arial" panose="020B0604020202020204" pitchFamily="34" charset="0"/>
              <a:ea typeface="Calibri" panose="020F0502020204030204" pitchFamily="34" charset="0"/>
              <a:cs typeface="Times New Roman" panose="02020603050405020304" pitchFamily="18" charset="0"/>
            </a:endParaRPr>
          </a:p>
          <a:p>
            <a:pPr marL="2026920" algn="just">
              <a:lnSpc>
                <a:spcPct val="115000"/>
              </a:lnSpc>
              <a:spcAft>
                <a:spcPts val="0"/>
              </a:spcAft>
            </a:pPr>
            <a:r>
              <a:rPr lang="es-PE"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MX"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s-PE"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Stands promocionales </a:t>
            </a:r>
            <a:endParaRPr lang="es-MX" dirty="0" smtClean="0">
              <a:effectLst/>
              <a:latin typeface="Arial" panose="020B0604020202020204" pitchFamily="34" charset="0"/>
              <a:ea typeface="Calibri" panose="020F0502020204030204" pitchFamily="34" charset="0"/>
              <a:cs typeface="Times New Roman" panose="02020603050405020304" pitchFamily="18" charset="0"/>
            </a:endParaRPr>
          </a:p>
          <a:p>
            <a:pPr marL="2026920" algn="just">
              <a:lnSpc>
                <a:spcPct val="115000"/>
              </a:lnSpc>
              <a:spcAft>
                <a:spcPts val="0"/>
              </a:spcAft>
            </a:pPr>
            <a:r>
              <a:rPr lang="es-PE"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MX"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s-PE"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Redes Sociales.</a:t>
            </a:r>
            <a:endParaRPr lang="es-MX" dirty="0" smtClean="0">
              <a:effectLst/>
              <a:latin typeface="Arial" panose="020B060402020202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s-PE"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MX"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s-PE"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Creación de una página de la empresa.</a:t>
            </a:r>
            <a:endParaRPr lang="es-MX" dirty="0" smtClean="0">
              <a:effectLst/>
              <a:latin typeface="Arial" panose="020B060402020202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s-PE"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MX"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200"/>
              </a:spcAft>
              <a:buFont typeface="Wingdings" panose="05000000000000000000" pitchFamily="2" charset="2"/>
              <a:buChar char=""/>
            </a:pPr>
            <a:r>
              <a:rPr lang="es-PE"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Inscripción en las Páginas amarillas</a:t>
            </a:r>
            <a:endParaRPr lang="es-MX"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8354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apps.ujcm.edu.pe/assets/logo.jpg"/>
          <p:cNvPicPr/>
          <p:nvPr/>
        </p:nvPicPr>
        <p:blipFill>
          <a:blip r:embed="rId2">
            <a:extLst>
              <a:ext uri="{28A0092B-C50C-407E-A947-70E740481C1C}">
                <a14:useLocalDpi xmlns:a14="http://schemas.microsoft.com/office/drawing/2010/main" val="0"/>
              </a:ext>
            </a:extLst>
          </a:blip>
          <a:srcRect/>
          <a:stretch>
            <a:fillRect/>
          </a:stretch>
        </p:blipFill>
        <p:spPr bwMode="auto">
          <a:xfrm>
            <a:off x="73337" y="260258"/>
            <a:ext cx="1356995"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Resultado de imagen para s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0851"/>
            <a:ext cx="1685719" cy="1590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bureau verit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37" y="4886485"/>
            <a:ext cx="1278585" cy="158648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p:nvPr/>
        </p:nvPicPr>
        <p:blipFill>
          <a:blip r:embed="rId5">
            <a:extLst>
              <a:ext uri="{28A0092B-C50C-407E-A947-70E740481C1C}">
                <a14:useLocalDpi xmlns:a14="http://schemas.microsoft.com/office/drawing/2010/main" val="0"/>
              </a:ext>
            </a:extLst>
          </a:blip>
          <a:srcRect/>
          <a:stretch>
            <a:fillRect/>
          </a:stretch>
        </p:blipFill>
        <p:spPr bwMode="auto">
          <a:xfrm>
            <a:off x="9272789" y="6087949"/>
            <a:ext cx="2829059" cy="770051"/>
          </a:xfrm>
          <a:prstGeom prst="rect">
            <a:avLst/>
          </a:prstGeom>
          <a:noFill/>
          <a:ln>
            <a:noFill/>
          </a:ln>
        </p:spPr>
      </p:pic>
      <p:sp>
        <p:nvSpPr>
          <p:cNvPr id="4" name="Rectángulo 3"/>
          <p:cNvSpPr/>
          <p:nvPr/>
        </p:nvSpPr>
        <p:spPr>
          <a:xfrm>
            <a:off x="3542497" y="260258"/>
            <a:ext cx="5596404" cy="369332"/>
          </a:xfrm>
          <a:prstGeom prst="rect">
            <a:avLst/>
          </a:prstGeom>
        </p:spPr>
        <p:txBody>
          <a:bodyPr wrap="none">
            <a:spAutoFit/>
          </a:bodyPr>
          <a:lstStyle/>
          <a:p>
            <a:pPr algn="ctr">
              <a:spcBef>
                <a:spcPts val="1200"/>
              </a:spcBef>
              <a:spcAft>
                <a:spcPts val="1200"/>
              </a:spcAft>
            </a:pPr>
            <a:r>
              <a:rPr lang="es-PE" b="1" dirty="0" smtClean="0">
                <a:solidFill>
                  <a:srgbClr val="0F6FC6"/>
                </a:solidFill>
                <a:effectLst/>
                <a:latin typeface="Arial" panose="020B0604020202020204" pitchFamily="34" charset="0"/>
                <a:ea typeface="Calibri" panose="020F0502020204030204" pitchFamily="34" charset="0"/>
                <a:cs typeface="Times New Roman" panose="02020603050405020304" pitchFamily="18" charset="0"/>
              </a:rPr>
              <a:t>Grafico #01: Árbol del problema causas y efectos</a:t>
            </a:r>
            <a:endParaRPr lang="es-MX" sz="1050" b="1" dirty="0">
              <a:solidFill>
                <a:srgbClr val="0F6FC6"/>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8" name="Diagrama 7"/>
          <p:cNvGraphicFramePr/>
          <p:nvPr>
            <p:extLst>
              <p:ext uri="{D42A27DB-BD31-4B8C-83A1-F6EECF244321}">
                <p14:modId xmlns:p14="http://schemas.microsoft.com/office/powerpoint/2010/main" val="2580385149"/>
              </p:ext>
            </p:extLst>
          </p:nvPr>
        </p:nvGraphicFramePr>
        <p:xfrm>
          <a:off x="2354687" y="1136558"/>
          <a:ext cx="8332631" cy="481754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90677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1558343" y="4272028"/>
            <a:ext cx="9427335" cy="2218923"/>
          </a:xfrm>
          <a:prstGeom prst="rect">
            <a:avLst/>
          </a:prstGeom>
          <a:noFill/>
          <a:ln>
            <a:noFill/>
          </a:ln>
        </p:spPr>
      </p:pic>
      <p:sp>
        <p:nvSpPr>
          <p:cNvPr id="3" name="CuadroTexto 2"/>
          <p:cNvSpPr txBox="1"/>
          <p:nvPr/>
        </p:nvSpPr>
        <p:spPr>
          <a:xfrm>
            <a:off x="3644721" y="991673"/>
            <a:ext cx="5628068" cy="2646878"/>
          </a:xfrm>
          <a:prstGeom prst="rect">
            <a:avLst/>
          </a:prstGeom>
          <a:noFill/>
        </p:spPr>
        <p:txBody>
          <a:bodyPr wrap="square" rtlCol="0">
            <a:spAutoFit/>
          </a:bodyPr>
          <a:lstStyle/>
          <a:p>
            <a:pPr algn="ctr"/>
            <a:r>
              <a:rPr lang="es-MX" sz="16600" b="1" dirty="0" smtClean="0">
                <a:effectLst>
                  <a:outerShdw blurRad="38100" dist="38100" dir="2700000" algn="tl">
                    <a:srgbClr val="000000">
                      <a:alpha val="43137"/>
                    </a:srgbClr>
                  </a:outerShdw>
                </a:effectLst>
              </a:rPr>
              <a:t>EXCEL</a:t>
            </a:r>
            <a:endParaRPr lang="es-MX" sz="16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2635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apps.ujcm.edu.pe/assets/logo.jpg"/>
          <p:cNvPicPr/>
          <p:nvPr/>
        </p:nvPicPr>
        <p:blipFill>
          <a:blip r:embed="rId2">
            <a:extLst>
              <a:ext uri="{28A0092B-C50C-407E-A947-70E740481C1C}">
                <a14:useLocalDpi xmlns:a14="http://schemas.microsoft.com/office/drawing/2010/main" val="0"/>
              </a:ext>
            </a:extLst>
          </a:blip>
          <a:srcRect/>
          <a:stretch>
            <a:fillRect/>
          </a:stretch>
        </p:blipFill>
        <p:spPr bwMode="auto">
          <a:xfrm>
            <a:off x="73337" y="260258"/>
            <a:ext cx="1356995"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Resultado de imagen para s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0851"/>
            <a:ext cx="1685719" cy="1590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bureau verit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37" y="4886485"/>
            <a:ext cx="1278585" cy="158648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p:nvPr/>
        </p:nvPicPr>
        <p:blipFill>
          <a:blip r:embed="rId5">
            <a:extLst>
              <a:ext uri="{28A0092B-C50C-407E-A947-70E740481C1C}">
                <a14:useLocalDpi xmlns:a14="http://schemas.microsoft.com/office/drawing/2010/main" val="0"/>
              </a:ext>
            </a:extLst>
          </a:blip>
          <a:srcRect/>
          <a:stretch>
            <a:fillRect/>
          </a:stretch>
        </p:blipFill>
        <p:spPr bwMode="auto">
          <a:xfrm>
            <a:off x="9272789" y="6087949"/>
            <a:ext cx="2829059" cy="770051"/>
          </a:xfrm>
          <a:prstGeom prst="rect">
            <a:avLst/>
          </a:prstGeom>
          <a:noFill/>
          <a:ln>
            <a:noFill/>
          </a:ln>
        </p:spPr>
      </p:pic>
      <p:graphicFrame>
        <p:nvGraphicFramePr>
          <p:cNvPr id="6" name="Diagrama 5"/>
          <p:cNvGraphicFramePr/>
          <p:nvPr>
            <p:extLst>
              <p:ext uri="{D42A27DB-BD31-4B8C-83A1-F6EECF244321}">
                <p14:modId xmlns:p14="http://schemas.microsoft.com/office/powerpoint/2010/main" val="2022393832"/>
              </p:ext>
            </p:extLst>
          </p:nvPr>
        </p:nvGraphicFramePr>
        <p:xfrm>
          <a:off x="2601533" y="908572"/>
          <a:ext cx="7975067" cy="517937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CuadroTexto 2"/>
          <p:cNvSpPr txBox="1"/>
          <p:nvPr/>
        </p:nvSpPr>
        <p:spPr>
          <a:xfrm>
            <a:off x="4159876" y="260258"/>
            <a:ext cx="4481848" cy="400110"/>
          </a:xfrm>
          <a:prstGeom prst="rect">
            <a:avLst/>
          </a:prstGeom>
          <a:noFill/>
        </p:spPr>
        <p:txBody>
          <a:bodyPr wrap="square" rtlCol="0">
            <a:spAutoFit/>
          </a:bodyPr>
          <a:lstStyle/>
          <a:p>
            <a:pPr algn="ctr"/>
            <a:r>
              <a:rPr lang="es-MX" sz="2000" b="1" dirty="0" smtClean="0"/>
              <a:t>ÁRBOL DE OBJETIVOS</a:t>
            </a:r>
            <a:endParaRPr lang="es-MX" sz="2000" b="1" dirty="0"/>
          </a:p>
        </p:txBody>
      </p:sp>
    </p:spTree>
    <p:extLst>
      <p:ext uri="{BB962C8B-B14F-4D97-AF65-F5344CB8AC3E}">
        <p14:creationId xmlns:p14="http://schemas.microsoft.com/office/powerpoint/2010/main" val="140447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apps.ujcm.edu.pe/assets/logo.jpg"/>
          <p:cNvPicPr/>
          <p:nvPr/>
        </p:nvPicPr>
        <p:blipFill>
          <a:blip r:embed="rId2">
            <a:extLst>
              <a:ext uri="{28A0092B-C50C-407E-A947-70E740481C1C}">
                <a14:useLocalDpi xmlns:a14="http://schemas.microsoft.com/office/drawing/2010/main" val="0"/>
              </a:ext>
            </a:extLst>
          </a:blip>
          <a:srcRect/>
          <a:stretch>
            <a:fillRect/>
          </a:stretch>
        </p:blipFill>
        <p:spPr bwMode="auto">
          <a:xfrm>
            <a:off x="73337" y="260258"/>
            <a:ext cx="1356995"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Resultado de imagen para s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0851"/>
            <a:ext cx="1685719" cy="1590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bureau verit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37" y="4886485"/>
            <a:ext cx="1278585" cy="158648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p:nvPr/>
        </p:nvPicPr>
        <p:blipFill>
          <a:blip r:embed="rId5">
            <a:extLst>
              <a:ext uri="{28A0092B-C50C-407E-A947-70E740481C1C}">
                <a14:useLocalDpi xmlns:a14="http://schemas.microsoft.com/office/drawing/2010/main" val="0"/>
              </a:ext>
            </a:extLst>
          </a:blip>
          <a:srcRect/>
          <a:stretch>
            <a:fillRect/>
          </a:stretch>
        </p:blipFill>
        <p:spPr bwMode="auto">
          <a:xfrm>
            <a:off x="3850783" y="157227"/>
            <a:ext cx="4301544" cy="992905"/>
          </a:xfrm>
          <a:prstGeom prst="rect">
            <a:avLst/>
          </a:prstGeom>
          <a:noFill/>
          <a:ln>
            <a:noFill/>
          </a:ln>
        </p:spPr>
      </p:pic>
      <p:sp>
        <p:nvSpPr>
          <p:cNvPr id="3" name="Rectángulo 2"/>
          <p:cNvSpPr/>
          <p:nvPr/>
        </p:nvSpPr>
        <p:spPr>
          <a:xfrm>
            <a:off x="1875001" y="1643526"/>
            <a:ext cx="2749535" cy="369332"/>
          </a:xfrm>
          <a:prstGeom prst="rect">
            <a:avLst/>
          </a:prstGeom>
        </p:spPr>
        <p:txBody>
          <a:bodyPr wrap="none">
            <a:spAutoFit/>
          </a:bodyPr>
          <a:lstStyle/>
          <a:p>
            <a:r>
              <a:rPr lang="es-PE" dirty="0" smtClean="0">
                <a:solidFill>
                  <a:srgbClr val="000000"/>
                </a:solidFill>
                <a:effectLst/>
                <a:latin typeface="Arial" panose="020B0604020202020204" pitchFamily="34" charset="0"/>
                <a:ea typeface="Calibri" panose="020F0502020204030204" pitchFamily="34" charset="0"/>
              </a:rPr>
              <a:t>ANÁLISIS DEL SECTOR</a:t>
            </a:r>
            <a:endParaRPr lang="es-MX" dirty="0"/>
          </a:p>
        </p:txBody>
      </p:sp>
      <p:sp>
        <p:nvSpPr>
          <p:cNvPr id="4" name="Rectángulo 3"/>
          <p:cNvSpPr/>
          <p:nvPr/>
        </p:nvSpPr>
        <p:spPr>
          <a:xfrm>
            <a:off x="1875001" y="2012858"/>
            <a:ext cx="6917343" cy="2198038"/>
          </a:xfrm>
          <a:prstGeom prst="rect">
            <a:avLst/>
          </a:prstGeom>
        </p:spPr>
        <p:txBody>
          <a:bodyPr wrap="none">
            <a:spAutoFit/>
          </a:bodyPr>
          <a:lstStyle/>
          <a:p>
            <a:pPr lvl="0">
              <a:lnSpc>
                <a:spcPct val="115000"/>
              </a:lnSpc>
              <a:spcBef>
                <a:spcPts val="1000"/>
              </a:spcBef>
              <a:spcAft>
                <a:spcPts val="0"/>
              </a:spcAft>
            </a:pPr>
            <a:r>
              <a:rPr lang="es-PE" dirty="0" smtClean="0">
                <a:effectLst/>
                <a:latin typeface="Arial" panose="020B0604020202020204" pitchFamily="34" charset="0"/>
                <a:ea typeface="Times New Roman" panose="02020603050405020304" pitchFamily="18" charset="0"/>
                <a:cs typeface="Times New Roman" panose="02020603050405020304" pitchFamily="18" charset="0"/>
              </a:rPr>
              <a:t>ANALISIS DEL ENTORNO</a:t>
            </a:r>
          </a:p>
          <a:p>
            <a:pPr lvl="0">
              <a:lnSpc>
                <a:spcPct val="115000"/>
              </a:lnSpc>
              <a:spcBef>
                <a:spcPts val="1000"/>
              </a:spcBef>
              <a:spcAft>
                <a:spcPts val="0"/>
              </a:spcAft>
            </a:pPr>
            <a:r>
              <a:rPr lang="es-PE" dirty="0" smtClean="0">
                <a:latin typeface="Arial" panose="020B0604020202020204" pitchFamily="34" charset="0"/>
                <a:ea typeface="Times New Roman" panose="02020603050405020304" pitchFamily="18" charset="0"/>
                <a:cs typeface="Times New Roman" panose="02020603050405020304" pitchFamily="18" charset="0"/>
              </a:rPr>
              <a:t>-Entorno Económico</a:t>
            </a:r>
          </a:p>
          <a:p>
            <a:pPr lvl="0">
              <a:lnSpc>
                <a:spcPct val="115000"/>
              </a:lnSpc>
              <a:spcBef>
                <a:spcPts val="1000"/>
              </a:spcBef>
              <a:spcAft>
                <a:spcPts val="0"/>
              </a:spcAft>
            </a:pPr>
            <a:r>
              <a:rPr lang="es-PE" dirty="0" smtClean="0">
                <a:effectLst/>
                <a:latin typeface="Arial" panose="020B0604020202020204" pitchFamily="34" charset="0"/>
                <a:ea typeface="Times New Roman" panose="02020603050405020304" pitchFamily="18" charset="0"/>
                <a:cs typeface="Times New Roman" panose="02020603050405020304" pitchFamily="18" charset="0"/>
              </a:rPr>
              <a:t>-Entorno Político Legal</a:t>
            </a:r>
          </a:p>
          <a:p>
            <a:pPr lvl="0">
              <a:lnSpc>
                <a:spcPct val="115000"/>
              </a:lnSpc>
              <a:spcBef>
                <a:spcPts val="1000"/>
              </a:spcBef>
              <a:spcAft>
                <a:spcPts val="0"/>
              </a:spcAft>
            </a:pPr>
            <a:r>
              <a:rPr lang="es-PE" dirty="0" smtClean="0">
                <a:latin typeface="Arial" panose="020B0604020202020204" pitchFamily="34" charset="0"/>
                <a:ea typeface="Times New Roman" panose="02020603050405020304" pitchFamily="18" charset="0"/>
                <a:cs typeface="Times New Roman" panose="02020603050405020304" pitchFamily="18" charset="0"/>
              </a:rPr>
              <a:t>-Entorno Socio – Cultural: Pequeña, Mediana y Gran Empresa </a:t>
            </a:r>
          </a:p>
          <a:p>
            <a:pPr lvl="0">
              <a:lnSpc>
                <a:spcPct val="115000"/>
              </a:lnSpc>
              <a:spcBef>
                <a:spcPts val="1000"/>
              </a:spcBef>
              <a:spcAft>
                <a:spcPts val="0"/>
              </a:spcAft>
            </a:pPr>
            <a:r>
              <a:rPr lang="es-PE" dirty="0">
                <a:latin typeface="Arial" panose="020B0604020202020204" pitchFamily="34" charset="0"/>
                <a:ea typeface="Times New Roman" panose="02020603050405020304" pitchFamily="18" charset="0"/>
                <a:cs typeface="Times New Roman" panose="02020603050405020304" pitchFamily="18" charset="0"/>
              </a:rPr>
              <a:t> </a:t>
            </a:r>
            <a:r>
              <a:rPr lang="es-PE" dirty="0" smtClean="0">
                <a:latin typeface="Arial" panose="020B0604020202020204" pitchFamily="34" charset="0"/>
                <a:ea typeface="Times New Roman" panose="02020603050405020304" pitchFamily="18" charset="0"/>
                <a:cs typeface="Times New Roman" panose="02020603050405020304" pitchFamily="18" charset="0"/>
              </a:rPr>
              <a:t>                                          Tipos de servicio a ¿Quién va dirigido?</a:t>
            </a:r>
          </a:p>
        </p:txBody>
      </p:sp>
      <p:sp>
        <p:nvSpPr>
          <p:cNvPr id="6" name="Rectángulo 5"/>
          <p:cNvSpPr/>
          <p:nvPr/>
        </p:nvSpPr>
        <p:spPr>
          <a:xfrm>
            <a:off x="1875000" y="4210896"/>
            <a:ext cx="3818161" cy="369332"/>
          </a:xfrm>
          <a:prstGeom prst="rect">
            <a:avLst/>
          </a:prstGeom>
        </p:spPr>
        <p:txBody>
          <a:bodyPr wrap="none">
            <a:spAutoFit/>
          </a:bodyPr>
          <a:lstStyle/>
          <a:p>
            <a:r>
              <a:rPr lang="es-PE" dirty="0" smtClean="0">
                <a:solidFill>
                  <a:srgbClr val="000000"/>
                </a:solidFill>
                <a:effectLst/>
                <a:latin typeface="Arial" panose="020B0604020202020204" pitchFamily="34" charset="0"/>
                <a:ea typeface="Calibri" panose="020F0502020204030204" pitchFamily="34" charset="0"/>
              </a:rPr>
              <a:t>ANÁLISIS DE LA COMPETENCIA</a:t>
            </a:r>
            <a:endParaRPr lang="es-MX" dirty="0"/>
          </a:p>
        </p:txBody>
      </p:sp>
      <p:sp>
        <p:nvSpPr>
          <p:cNvPr id="7" name="Rectángulo 6"/>
          <p:cNvSpPr/>
          <p:nvPr/>
        </p:nvSpPr>
        <p:spPr>
          <a:xfrm>
            <a:off x="1875000" y="4701819"/>
            <a:ext cx="3159904" cy="369332"/>
          </a:xfrm>
          <a:prstGeom prst="rect">
            <a:avLst/>
          </a:prstGeom>
        </p:spPr>
        <p:txBody>
          <a:bodyPr wrap="none">
            <a:spAutoFit/>
          </a:bodyPr>
          <a:lstStyle/>
          <a:p>
            <a:r>
              <a:rPr lang="es-PE" dirty="0" smtClean="0">
                <a:solidFill>
                  <a:srgbClr val="000000"/>
                </a:solidFill>
                <a:effectLst/>
                <a:latin typeface="Arial" panose="020B0604020202020204" pitchFamily="34" charset="0"/>
                <a:ea typeface="Calibri" panose="020F0502020204030204" pitchFamily="34" charset="0"/>
              </a:rPr>
              <a:t>ANÁLISIS DE LA DEMANDA</a:t>
            </a:r>
            <a:endParaRPr lang="es-MX" dirty="0"/>
          </a:p>
        </p:txBody>
      </p:sp>
    </p:spTree>
    <p:extLst>
      <p:ext uri="{BB962C8B-B14F-4D97-AF65-F5344CB8AC3E}">
        <p14:creationId xmlns:p14="http://schemas.microsoft.com/office/powerpoint/2010/main" val="2319113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apps.ujcm.edu.pe/assets/logo.jpg"/>
          <p:cNvPicPr/>
          <p:nvPr/>
        </p:nvPicPr>
        <p:blipFill>
          <a:blip r:embed="rId2">
            <a:extLst>
              <a:ext uri="{28A0092B-C50C-407E-A947-70E740481C1C}">
                <a14:useLocalDpi xmlns:a14="http://schemas.microsoft.com/office/drawing/2010/main" val="0"/>
              </a:ext>
            </a:extLst>
          </a:blip>
          <a:srcRect/>
          <a:stretch>
            <a:fillRect/>
          </a:stretch>
        </p:blipFill>
        <p:spPr bwMode="auto">
          <a:xfrm>
            <a:off x="73337" y="260258"/>
            <a:ext cx="1356995"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Resultado de imagen para s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0851"/>
            <a:ext cx="1685719" cy="1590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bureau verit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37" y="4886485"/>
            <a:ext cx="1278585" cy="158648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p:nvPr/>
        </p:nvPicPr>
        <p:blipFill>
          <a:blip r:embed="rId5">
            <a:extLst>
              <a:ext uri="{28A0092B-C50C-407E-A947-70E740481C1C}">
                <a14:useLocalDpi xmlns:a14="http://schemas.microsoft.com/office/drawing/2010/main" val="0"/>
              </a:ext>
            </a:extLst>
          </a:blip>
          <a:srcRect/>
          <a:stretch>
            <a:fillRect/>
          </a:stretch>
        </p:blipFill>
        <p:spPr bwMode="auto">
          <a:xfrm>
            <a:off x="3443508" y="124628"/>
            <a:ext cx="4301544" cy="815530"/>
          </a:xfrm>
          <a:prstGeom prst="rect">
            <a:avLst/>
          </a:prstGeom>
          <a:noFill/>
          <a:ln>
            <a:noFill/>
          </a:ln>
        </p:spPr>
      </p:pic>
      <p:sp>
        <p:nvSpPr>
          <p:cNvPr id="3" name="Rectángulo 2"/>
          <p:cNvSpPr/>
          <p:nvPr/>
        </p:nvSpPr>
        <p:spPr>
          <a:xfrm>
            <a:off x="1685719" y="1194384"/>
            <a:ext cx="3668568" cy="369332"/>
          </a:xfrm>
          <a:prstGeom prst="rect">
            <a:avLst/>
          </a:prstGeom>
        </p:spPr>
        <p:txBody>
          <a:bodyPr wrap="none">
            <a:spAutoFit/>
          </a:bodyPr>
          <a:lstStyle/>
          <a:p>
            <a:r>
              <a:rPr lang="es-PE" dirty="0" smtClean="0">
                <a:solidFill>
                  <a:srgbClr val="000000"/>
                </a:solidFill>
                <a:latin typeface="Arial" panose="020B0604020202020204" pitchFamily="34" charset="0"/>
              </a:rPr>
              <a:t>LA ENCUESTA: 164 empresarios.</a:t>
            </a:r>
            <a:endParaRPr lang="es-MX" dirty="0"/>
          </a:p>
        </p:txBody>
      </p:sp>
      <p:pic>
        <p:nvPicPr>
          <p:cNvPr id="4" name="Imagen 3"/>
          <p:cNvPicPr>
            <a:picLocks noChangeAspect="1"/>
          </p:cNvPicPr>
          <p:nvPr/>
        </p:nvPicPr>
        <p:blipFill rotWithShape="1">
          <a:blip r:embed="rId6"/>
          <a:srcRect l="37204" t="44780" r="32899" b="19618"/>
          <a:stretch/>
        </p:blipFill>
        <p:spPr>
          <a:xfrm>
            <a:off x="6061310" y="1841679"/>
            <a:ext cx="5805049" cy="3886667"/>
          </a:xfrm>
          <a:prstGeom prst="rect">
            <a:avLst/>
          </a:prstGeom>
        </p:spPr>
      </p:pic>
      <p:pic>
        <p:nvPicPr>
          <p:cNvPr id="8" name="Imagen 7"/>
          <p:cNvPicPr>
            <a:picLocks noChangeAspect="1"/>
          </p:cNvPicPr>
          <p:nvPr/>
        </p:nvPicPr>
        <p:blipFill rotWithShape="1">
          <a:blip r:embed="rId6"/>
          <a:srcRect l="37204" t="26058" r="35088" b="54984"/>
          <a:stretch/>
        </p:blipFill>
        <p:spPr>
          <a:xfrm>
            <a:off x="1685719" y="2475285"/>
            <a:ext cx="4550925" cy="2411200"/>
          </a:xfrm>
          <a:prstGeom prst="rect">
            <a:avLst/>
          </a:prstGeom>
        </p:spPr>
      </p:pic>
    </p:spTree>
    <p:extLst>
      <p:ext uri="{BB962C8B-B14F-4D97-AF65-F5344CB8AC3E}">
        <p14:creationId xmlns:p14="http://schemas.microsoft.com/office/powerpoint/2010/main" val="80155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apps.ujcm.edu.pe/assets/logo.jpg"/>
          <p:cNvPicPr/>
          <p:nvPr/>
        </p:nvPicPr>
        <p:blipFill>
          <a:blip r:embed="rId2">
            <a:extLst>
              <a:ext uri="{28A0092B-C50C-407E-A947-70E740481C1C}">
                <a14:useLocalDpi xmlns:a14="http://schemas.microsoft.com/office/drawing/2010/main" val="0"/>
              </a:ext>
            </a:extLst>
          </a:blip>
          <a:srcRect/>
          <a:stretch>
            <a:fillRect/>
          </a:stretch>
        </p:blipFill>
        <p:spPr bwMode="auto">
          <a:xfrm>
            <a:off x="73337" y="260258"/>
            <a:ext cx="1356995"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Resultado de imagen para s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0851"/>
            <a:ext cx="1685719" cy="1590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bureau verit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37" y="4886485"/>
            <a:ext cx="1278585" cy="158648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p:nvPr/>
        </p:nvPicPr>
        <p:blipFill>
          <a:blip r:embed="rId5">
            <a:extLst>
              <a:ext uri="{28A0092B-C50C-407E-A947-70E740481C1C}">
                <a14:useLocalDpi xmlns:a14="http://schemas.microsoft.com/office/drawing/2010/main" val="0"/>
              </a:ext>
            </a:extLst>
          </a:blip>
          <a:srcRect/>
          <a:stretch>
            <a:fillRect/>
          </a:stretch>
        </p:blipFill>
        <p:spPr bwMode="auto">
          <a:xfrm>
            <a:off x="9272789" y="6087949"/>
            <a:ext cx="2829059" cy="770051"/>
          </a:xfrm>
          <a:prstGeom prst="rect">
            <a:avLst/>
          </a:prstGeom>
          <a:noFill/>
          <a:ln>
            <a:noFill/>
          </a:ln>
        </p:spPr>
      </p:pic>
      <p:pic>
        <p:nvPicPr>
          <p:cNvPr id="3" name="Imagen 2"/>
          <p:cNvPicPr>
            <a:picLocks noChangeAspect="1"/>
          </p:cNvPicPr>
          <p:nvPr/>
        </p:nvPicPr>
        <p:blipFill rotWithShape="1">
          <a:blip r:embed="rId6"/>
          <a:srcRect l="34229" t="51932" r="32315" b="14031"/>
          <a:stretch/>
        </p:blipFill>
        <p:spPr>
          <a:xfrm>
            <a:off x="2138366" y="636924"/>
            <a:ext cx="8132431" cy="5558703"/>
          </a:xfrm>
          <a:prstGeom prst="rect">
            <a:avLst/>
          </a:prstGeom>
        </p:spPr>
      </p:pic>
    </p:spTree>
    <p:extLst>
      <p:ext uri="{BB962C8B-B14F-4D97-AF65-F5344CB8AC3E}">
        <p14:creationId xmlns:p14="http://schemas.microsoft.com/office/powerpoint/2010/main" val="3077890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apps.ujcm.edu.pe/assets/logo.jpg"/>
          <p:cNvPicPr/>
          <p:nvPr/>
        </p:nvPicPr>
        <p:blipFill>
          <a:blip r:embed="rId2">
            <a:extLst>
              <a:ext uri="{28A0092B-C50C-407E-A947-70E740481C1C}">
                <a14:useLocalDpi xmlns:a14="http://schemas.microsoft.com/office/drawing/2010/main" val="0"/>
              </a:ext>
            </a:extLst>
          </a:blip>
          <a:srcRect/>
          <a:stretch>
            <a:fillRect/>
          </a:stretch>
        </p:blipFill>
        <p:spPr bwMode="auto">
          <a:xfrm>
            <a:off x="73337" y="260258"/>
            <a:ext cx="1356995"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Resultado de imagen para s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0851"/>
            <a:ext cx="1685719" cy="1590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bureau verit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37" y="4886485"/>
            <a:ext cx="1278585" cy="158648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p:nvPr/>
        </p:nvPicPr>
        <p:blipFill>
          <a:blip r:embed="rId5">
            <a:extLst>
              <a:ext uri="{28A0092B-C50C-407E-A947-70E740481C1C}">
                <a14:useLocalDpi xmlns:a14="http://schemas.microsoft.com/office/drawing/2010/main" val="0"/>
              </a:ext>
            </a:extLst>
          </a:blip>
          <a:srcRect/>
          <a:stretch>
            <a:fillRect/>
          </a:stretch>
        </p:blipFill>
        <p:spPr bwMode="auto">
          <a:xfrm>
            <a:off x="9272789" y="6087949"/>
            <a:ext cx="2829059" cy="770051"/>
          </a:xfrm>
          <a:prstGeom prst="rect">
            <a:avLst/>
          </a:prstGeom>
          <a:noFill/>
          <a:ln>
            <a:noFill/>
          </a:ln>
        </p:spPr>
      </p:pic>
      <p:pic>
        <p:nvPicPr>
          <p:cNvPr id="6" name="Imagen 5"/>
          <p:cNvPicPr>
            <a:picLocks noChangeAspect="1"/>
          </p:cNvPicPr>
          <p:nvPr/>
        </p:nvPicPr>
        <p:blipFill rotWithShape="1">
          <a:blip r:embed="rId6"/>
          <a:srcRect l="36554" t="23349" r="31667" b="21077"/>
          <a:stretch/>
        </p:blipFill>
        <p:spPr>
          <a:xfrm>
            <a:off x="2600764" y="332195"/>
            <a:ext cx="7766727" cy="5755754"/>
          </a:xfrm>
          <a:prstGeom prst="rect">
            <a:avLst/>
          </a:prstGeom>
        </p:spPr>
      </p:pic>
    </p:spTree>
    <p:extLst>
      <p:ext uri="{BB962C8B-B14F-4D97-AF65-F5344CB8AC3E}">
        <p14:creationId xmlns:p14="http://schemas.microsoft.com/office/powerpoint/2010/main" val="723502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apps.ujcm.edu.pe/assets/logo.jpg"/>
          <p:cNvPicPr/>
          <p:nvPr/>
        </p:nvPicPr>
        <p:blipFill>
          <a:blip r:embed="rId2">
            <a:extLst>
              <a:ext uri="{28A0092B-C50C-407E-A947-70E740481C1C}">
                <a14:useLocalDpi xmlns:a14="http://schemas.microsoft.com/office/drawing/2010/main" val="0"/>
              </a:ext>
            </a:extLst>
          </a:blip>
          <a:srcRect/>
          <a:stretch>
            <a:fillRect/>
          </a:stretch>
        </p:blipFill>
        <p:spPr bwMode="auto">
          <a:xfrm>
            <a:off x="73337" y="260258"/>
            <a:ext cx="1356995"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Resultado de imagen para s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0851"/>
            <a:ext cx="1685719" cy="1590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bureau verit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37" y="4886485"/>
            <a:ext cx="1278585" cy="158648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p:nvPr/>
        </p:nvPicPr>
        <p:blipFill>
          <a:blip r:embed="rId5">
            <a:extLst>
              <a:ext uri="{28A0092B-C50C-407E-A947-70E740481C1C}">
                <a14:useLocalDpi xmlns:a14="http://schemas.microsoft.com/office/drawing/2010/main" val="0"/>
              </a:ext>
            </a:extLst>
          </a:blip>
          <a:srcRect/>
          <a:stretch>
            <a:fillRect/>
          </a:stretch>
        </p:blipFill>
        <p:spPr bwMode="auto">
          <a:xfrm>
            <a:off x="9272789" y="6087949"/>
            <a:ext cx="2829059" cy="770051"/>
          </a:xfrm>
          <a:prstGeom prst="rect">
            <a:avLst/>
          </a:prstGeom>
          <a:noFill/>
          <a:ln>
            <a:noFill/>
          </a:ln>
        </p:spPr>
      </p:pic>
      <p:pic>
        <p:nvPicPr>
          <p:cNvPr id="3" name="Imagen 2"/>
          <p:cNvPicPr>
            <a:picLocks noChangeAspect="1"/>
          </p:cNvPicPr>
          <p:nvPr/>
        </p:nvPicPr>
        <p:blipFill rotWithShape="1">
          <a:blip r:embed="rId6"/>
          <a:srcRect l="35318" t="24032" r="31424" b="21075"/>
          <a:stretch/>
        </p:blipFill>
        <p:spPr>
          <a:xfrm>
            <a:off x="2587600" y="159641"/>
            <a:ext cx="7018986" cy="6513270"/>
          </a:xfrm>
          <a:prstGeom prst="rect">
            <a:avLst/>
          </a:prstGeom>
        </p:spPr>
      </p:pic>
    </p:spTree>
    <p:extLst>
      <p:ext uri="{BB962C8B-B14F-4D97-AF65-F5344CB8AC3E}">
        <p14:creationId xmlns:p14="http://schemas.microsoft.com/office/powerpoint/2010/main" val="24324792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1359</Words>
  <Application>Microsoft Office PowerPoint</Application>
  <PresentationFormat>Panorámica</PresentationFormat>
  <Paragraphs>174</Paragraphs>
  <Slides>30</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30</vt:i4>
      </vt:variant>
    </vt:vector>
  </HeadingPairs>
  <TitlesOfParts>
    <vt:vector size="40" baseType="lpstr">
      <vt:lpstr>Algerian</vt:lpstr>
      <vt:lpstr>Arial</vt:lpstr>
      <vt:lpstr>Arial Narrow</vt:lpstr>
      <vt:lpstr>Calibri</vt:lpstr>
      <vt:lpstr>Calibri Light</vt:lpstr>
      <vt:lpstr>Courier New</vt:lpstr>
      <vt:lpstr>Symbol</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14</cp:revision>
  <dcterms:created xsi:type="dcterms:W3CDTF">2016-09-08T19:15:02Z</dcterms:created>
  <dcterms:modified xsi:type="dcterms:W3CDTF">2016-09-08T22:27:23Z</dcterms:modified>
</cp:coreProperties>
</file>