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97" r:id="rId5"/>
    <p:sldId id="298" r:id="rId6"/>
    <p:sldId id="299" r:id="rId7"/>
    <p:sldId id="300" r:id="rId8"/>
    <p:sldId id="301"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90" r:id="rId41"/>
    <p:sldId id="291" r:id="rId42"/>
    <p:sldId id="292" r:id="rId43"/>
    <p:sldId id="293" r:id="rId4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BC1DD879-0A51-406A-BB11-3C775AC69078}" type="datetimeFigureOut">
              <a:rPr lang="es-PE" smtClean="0"/>
              <a:t>07/09/2016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31627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BC1DD879-0A51-406A-BB11-3C775AC69078}" type="datetimeFigureOut">
              <a:rPr lang="es-PE" smtClean="0"/>
              <a:t>07/09/2016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372687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BC1DD879-0A51-406A-BB11-3C775AC69078}" type="datetimeFigureOut">
              <a:rPr lang="es-PE" smtClean="0"/>
              <a:t>07/09/2016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345614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BC1DD879-0A51-406A-BB11-3C775AC69078}" type="datetimeFigureOut">
              <a:rPr lang="es-PE" smtClean="0"/>
              <a:t>07/09/2016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334244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C1DD879-0A51-406A-BB11-3C775AC69078}" type="datetimeFigureOut">
              <a:rPr lang="es-PE" smtClean="0"/>
              <a:t>07/09/2016</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163523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BC1DD879-0A51-406A-BB11-3C775AC69078}" type="datetimeFigureOut">
              <a:rPr lang="es-PE" smtClean="0"/>
              <a:t>07/09/2016</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4076832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BC1DD879-0A51-406A-BB11-3C775AC69078}" type="datetimeFigureOut">
              <a:rPr lang="es-PE" smtClean="0"/>
              <a:t>07/09/2016</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44781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BC1DD879-0A51-406A-BB11-3C775AC69078}" type="datetimeFigureOut">
              <a:rPr lang="es-PE" smtClean="0"/>
              <a:t>07/09/2016</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2650063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C1DD879-0A51-406A-BB11-3C775AC69078}" type="datetimeFigureOut">
              <a:rPr lang="es-PE" smtClean="0"/>
              <a:t>07/09/2016</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306363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C1DD879-0A51-406A-BB11-3C775AC69078}" type="datetimeFigureOut">
              <a:rPr lang="es-PE" smtClean="0"/>
              <a:t>07/09/2016</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245783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C1DD879-0A51-406A-BB11-3C775AC69078}" type="datetimeFigureOut">
              <a:rPr lang="es-PE" smtClean="0"/>
              <a:t>07/09/2016</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D19F9C12-CC3F-4E34-8227-43D890502EC5}" type="slidenum">
              <a:rPr lang="es-PE" smtClean="0"/>
              <a:t>‹Nº›</a:t>
            </a:fld>
            <a:endParaRPr lang="es-PE"/>
          </a:p>
        </p:txBody>
      </p:sp>
    </p:spTree>
    <p:extLst>
      <p:ext uri="{BB962C8B-B14F-4D97-AF65-F5344CB8AC3E}">
        <p14:creationId xmlns:p14="http://schemas.microsoft.com/office/powerpoint/2010/main" val="170366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DD879-0A51-406A-BB11-3C775AC69078}" type="datetimeFigureOut">
              <a:rPr lang="es-PE" smtClean="0"/>
              <a:t>07/09/2016</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F9C12-CC3F-4E34-8227-43D890502EC5}" type="slidenum">
              <a:rPr lang="es-PE" smtClean="0"/>
              <a:t>‹Nº›</a:t>
            </a:fld>
            <a:endParaRPr lang="es-PE"/>
          </a:p>
        </p:txBody>
      </p:sp>
    </p:spTree>
    <p:extLst>
      <p:ext uri="{BB962C8B-B14F-4D97-AF65-F5344CB8AC3E}">
        <p14:creationId xmlns:p14="http://schemas.microsoft.com/office/powerpoint/2010/main" val="3292021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10" Type="http://schemas.openxmlformats.org/officeDocument/2006/relationships/image" Target="../media/image24.emf"/><Relationship Id="rId4" Type="http://schemas.openxmlformats.org/officeDocument/2006/relationships/image" Target="../media/image19.jpe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2197184"/>
            <a:ext cx="9144000" cy="2387600"/>
          </a:xfrm>
        </p:spPr>
        <p:txBody>
          <a:bodyPr/>
          <a:lstStyle/>
          <a:p>
            <a:r>
              <a:rPr lang="es-PE" dirty="0" smtClean="0">
                <a:latin typeface="Britannic Bold" panose="020B0903060703020204" pitchFamily="34" charset="0"/>
              </a:rPr>
              <a:t>PLAN DE NEGOCIO</a:t>
            </a:r>
            <a:br>
              <a:rPr lang="es-PE" dirty="0" smtClean="0">
                <a:latin typeface="Britannic Bold" panose="020B0903060703020204" pitchFamily="34" charset="0"/>
              </a:rPr>
            </a:br>
            <a:r>
              <a:rPr lang="es-PE" dirty="0" smtClean="0">
                <a:latin typeface="Britannic Bold" panose="020B0903060703020204" pitchFamily="34" charset="0"/>
              </a:rPr>
              <a:t>E - GYM</a:t>
            </a:r>
            <a:endParaRPr lang="es-PE" dirty="0">
              <a:latin typeface="Britannic Bold" panose="020B0903060703020204" pitchFamily="34" charset="0"/>
            </a:endParaRPr>
          </a:p>
        </p:txBody>
      </p:sp>
      <p:sp>
        <p:nvSpPr>
          <p:cNvPr id="3" name="Subtítulo 2"/>
          <p:cNvSpPr>
            <a:spLocks noGrp="1"/>
          </p:cNvSpPr>
          <p:nvPr>
            <p:ph type="subTitle" idx="1"/>
          </p:nvPr>
        </p:nvSpPr>
        <p:spPr>
          <a:xfrm>
            <a:off x="0" y="6151679"/>
            <a:ext cx="6833937" cy="701257"/>
          </a:xfrm>
        </p:spPr>
        <p:txBody>
          <a:bodyPr/>
          <a:lstStyle/>
          <a:p>
            <a:r>
              <a:rPr lang="es-PE" b="1" dirty="0" smtClean="0"/>
              <a:t>Pertenece : </a:t>
            </a:r>
            <a:r>
              <a:rPr lang="es-PE" dirty="0" smtClean="0"/>
              <a:t>Silvia Eugenia Vilca </a:t>
            </a:r>
            <a:r>
              <a:rPr lang="es-PE" dirty="0" err="1" smtClean="0"/>
              <a:t>Choquehuayta</a:t>
            </a:r>
            <a:endParaRPr lang="es-PE" dirty="0"/>
          </a:p>
        </p:txBody>
      </p:sp>
      <p:pic>
        <p:nvPicPr>
          <p:cNvPr id="5" name="Imagen 4"/>
          <p:cNvPicPr>
            <a:picLocks noChangeAspect="1"/>
          </p:cNvPicPr>
          <p:nvPr/>
        </p:nvPicPr>
        <p:blipFill>
          <a:blip r:embed="rId2"/>
          <a:stretch>
            <a:fillRect/>
          </a:stretch>
        </p:blipFill>
        <p:spPr>
          <a:xfrm>
            <a:off x="10488706" y="173038"/>
            <a:ext cx="1550894" cy="1938618"/>
          </a:xfrm>
          <a:prstGeom prst="rect">
            <a:avLst/>
          </a:prstGeom>
        </p:spPr>
      </p:pic>
      <p:sp>
        <p:nvSpPr>
          <p:cNvPr id="6" name="CuadroTexto 5"/>
          <p:cNvSpPr txBox="1"/>
          <p:nvPr/>
        </p:nvSpPr>
        <p:spPr>
          <a:xfrm>
            <a:off x="1524000" y="173038"/>
            <a:ext cx="8839199" cy="646331"/>
          </a:xfrm>
          <a:prstGeom prst="rect">
            <a:avLst/>
          </a:prstGeom>
          <a:noFill/>
        </p:spPr>
        <p:txBody>
          <a:bodyPr wrap="square" rtlCol="0">
            <a:spAutoFit/>
          </a:bodyPr>
          <a:lstStyle/>
          <a:p>
            <a:r>
              <a:rPr lang="es-PE" sz="3600" b="1" dirty="0" smtClean="0"/>
              <a:t>“UNIVERSIDAD JOSE CARLOS MARIATEGUI”</a:t>
            </a:r>
            <a:endParaRPr lang="es-PE" sz="3600" b="1" dirty="0"/>
          </a:p>
        </p:txBody>
      </p:sp>
      <p:pic>
        <p:nvPicPr>
          <p:cNvPr id="7" name="Imagen 6"/>
          <p:cNvPicPr>
            <a:picLocks noChangeAspect="1"/>
          </p:cNvPicPr>
          <p:nvPr/>
        </p:nvPicPr>
        <p:blipFill>
          <a:blip r:embed="rId3"/>
          <a:stretch>
            <a:fillRect/>
          </a:stretch>
        </p:blipFill>
        <p:spPr>
          <a:xfrm>
            <a:off x="0" y="1129553"/>
            <a:ext cx="2384379" cy="4421393"/>
          </a:xfrm>
          <a:prstGeom prst="rect">
            <a:avLst/>
          </a:prstGeom>
        </p:spPr>
      </p:pic>
    </p:spTree>
    <p:extLst>
      <p:ext uri="{BB962C8B-B14F-4D97-AF65-F5344CB8AC3E}">
        <p14:creationId xmlns:p14="http://schemas.microsoft.com/office/powerpoint/2010/main" val="1228139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LOGOTIPO</a:t>
            </a:r>
            <a:endParaRPr lang="es-PE" dirty="0"/>
          </a:p>
        </p:txBody>
      </p:sp>
      <p:sp>
        <p:nvSpPr>
          <p:cNvPr id="3" name="Marcador de contenido 2"/>
          <p:cNvSpPr>
            <a:spLocks noGrp="1"/>
          </p:cNvSpPr>
          <p:nvPr>
            <p:ph idx="1"/>
          </p:nvPr>
        </p:nvSpPr>
        <p:spPr>
          <a:xfrm>
            <a:off x="838200" y="1825625"/>
            <a:ext cx="4979276" cy="4351338"/>
          </a:xfrm>
        </p:spPr>
        <p:txBody>
          <a:bodyPr/>
          <a:lstStyle/>
          <a:p>
            <a:r>
              <a:rPr lang="es-PE" dirty="0" smtClean="0">
                <a:effectLst/>
                <a:latin typeface="Arial" panose="020B0604020202020204" pitchFamily="34" charset="0"/>
                <a:ea typeface="Calibri" panose="020F0502020204030204" pitchFamily="34" charset="0"/>
              </a:rPr>
              <a:t>El logo de gimnasio E-GYM, dedicado al servicio de acondicionamiento físico.</a:t>
            </a:r>
          </a:p>
        </p:txBody>
      </p:sp>
      <p:pic>
        <p:nvPicPr>
          <p:cNvPr id="4" name="Imagen 3"/>
          <p:cNvPicPr>
            <a:picLocks noChangeAspect="1"/>
          </p:cNvPicPr>
          <p:nvPr/>
        </p:nvPicPr>
        <p:blipFill>
          <a:blip r:embed="rId2"/>
          <a:stretch>
            <a:fillRect/>
          </a:stretch>
        </p:blipFill>
        <p:spPr>
          <a:xfrm>
            <a:off x="6962320" y="1825625"/>
            <a:ext cx="4775892" cy="3433105"/>
          </a:xfrm>
          <a:prstGeom prst="rect">
            <a:avLst/>
          </a:prstGeom>
        </p:spPr>
      </p:pic>
    </p:spTree>
    <p:extLst>
      <p:ext uri="{BB962C8B-B14F-4D97-AF65-F5344CB8AC3E}">
        <p14:creationId xmlns:p14="http://schemas.microsoft.com/office/powerpoint/2010/main" val="1741991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IMAGEN CORPORATIVA</a:t>
            </a:r>
            <a:endParaRPr lang="es-PE" dirty="0"/>
          </a:p>
        </p:txBody>
      </p:sp>
      <p:sp>
        <p:nvSpPr>
          <p:cNvPr id="3" name="Marcador de contenido 2"/>
          <p:cNvSpPr>
            <a:spLocks noGrp="1"/>
          </p:cNvSpPr>
          <p:nvPr>
            <p:ph idx="1"/>
          </p:nvPr>
        </p:nvSpPr>
        <p:spPr>
          <a:xfrm>
            <a:off x="838200" y="1825625"/>
            <a:ext cx="5704490" cy="4351338"/>
          </a:xfrm>
        </p:spPr>
        <p:txBody>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utilería diseñada para gimnasio E- GYM, constará con el logotipo y los colores institucionales propios del mismo.</a:t>
            </a:r>
            <a:endParaRPr lang="es-PE"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4" name="Imagen 3"/>
          <p:cNvPicPr>
            <a:picLocks noChangeAspect="1"/>
          </p:cNvPicPr>
          <p:nvPr/>
        </p:nvPicPr>
        <p:blipFill>
          <a:blip r:embed="rId2"/>
          <a:stretch>
            <a:fillRect/>
          </a:stretch>
        </p:blipFill>
        <p:spPr>
          <a:xfrm>
            <a:off x="7646275" y="1983280"/>
            <a:ext cx="3484180" cy="4734885"/>
          </a:xfrm>
          <a:prstGeom prst="rect">
            <a:avLst/>
          </a:prstGeom>
        </p:spPr>
      </p:pic>
    </p:spTree>
    <p:extLst>
      <p:ext uri="{BB962C8B-B14F-4D97-AF65-F5344CB8AC3E}">
        <p14:creationId xmlns:p14="http://schemas.microsoft.com/office/powerpoint/2010/main" val="2499276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PE" dirty="0"/>
          </a:p>
        </p:txBody>
      </p:sp>
      <p:sp>
        <p:nvSpPr>
          <p:cNvPr id="3" name="Marcador de contenido 2"/>
          <p:cNvSpPr>
            <a:spLocks noGrp="1"/>
          </p:cNvSpPr>
          <p:nvPr>
            <p:ph idx="1"/>
          </p:nvPr>
        </p:nvSpPr>
        <p:spPr/>
        <p:txBody>
          <a:bodyPr>
            <a:normAutofit fontScale="92500" lnSpcReduction="20000"/>
          </a:bodyPr>
          <a:lstStyle/>
          <a:p>
            <a:pPr marL="0" indent="0" algn="just">
              <a:lnSpc>
                <a:spcPct val="150000"/>
              </a:lnSpc>
              <a:spcAft>
                <a:spcPts val="1000"/>
              </a:spcAft>
              <a:buNone/>
            </a:pPr>
            <a:r>
              <a:rPr lang="es-PE" dirty="0" smtClean="0">
                <a:effectLst/>
                <a:latin typeface="Arial" panose="020B0604020202020204" pitchFamily="34" charset="0"/>
                <a:ea typeface="Calibri" panose="020F0502020204030204" pitchFamily="34" charset="0"/>
                <a:cs typeface="Times New Roman" panose="02020603050405020304" pitchFamily="18" charset="0"/>
              </a:rPr>
              <a:t>MISION</a:t>
            </a: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Contribuir con la generación de una cultura de bienestar y salud realizado en las condiciones más favorables de acuerdo con las necesidades de cada </a:t>
            </a:r>
            <a:r>
              <a:rPr lang="es-PE" dirty="0" smtClean="0">
                <a:effectLst/>
                <a:latin typeface="Arial" panose="020B0604020202020204" pitchFamily="34" charset="0"/>
                <a:ea typeface="Calibri" panose="020F0502020204030204" pitchFamily="34" charset="0"/>
                <a:cs typeface="Times New Roman" panose="02020603050405020304" pitchFamily="18" charset="0"/>
              </a:rPr>
              <a:t>mujer.</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s-PE" dirty="0" smtClean="0"/>
              <a:t>VISION</a:t>
            </a: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Ser una empresa líder, reconocida y distinguida por la generación de bienestar, salud y autoestima en la población femenina de ILO.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2038151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OBJETIVO GENERAL</a:t>
            </a:r>
            <a:endParaRPr lang="es-PE" dirty="0"/>
          </a:p>
        </p:txBody>
      </p:sp>
      <p:sp>
        <p:nvSpPr>
          <p:cNvPr id="3" name="Marcador de contenido 2"/>
          <p:cNvSpPr>
            <a:spLocks noGrp="1"/>
          </p:cNvSpPr>
          <p:nvPr>
            <p:ph idx="1"/>
          </p:nvPr>
        </p:nvSpPr>
        <p:spPr/>
        <p:txBody>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Ofrecer un servicio profesional, contando con personal capacitado para que determine las rutinas de ejercicios en base al nivel de los clientes (principiantes, intermedios o avanzados), sus necesidades y limitaciones físicas.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900902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effectLst/>
                <a:latin typeface="Arial" panose="020B0604020202020204" pitchFamily="34" charset="0"/>
                <a:ea typeface="Calibri" panose="020F0502020204030204" pitchFamily="34" charset="0"/>
              </a:rPr>
              <a:t>CORTO PLAZO (1 AÑO)</a:t>
            </a:r>
            <a:endParaRPr lang="es-PE" dirty="0"/>
          </a:p>
        </p:txBody>
      </p:sp>
      <p:sp>
        <p:nvSpPr>
          <p:cNvPr id="3" name="Marcador de contenido 2"/>
          <p:cNvSpPr>
            <a:spLocks noGrp="1"/>
          </p:cNvSpPr>
          <p:nvPr>
            <p:ph idx="1"/>
          </p:nvPr>
        </p:nvSpPr>
        <p:spPr/>
        <p:txBody>
          <a:bodyPr>
            <a:normAutofit fontScale="92500" lnSpcReduction="20000"/>
          </a:bodyPr>
          <a:lstStyle/>
          <a:p>
            <a:pPr lvl="0" algn="just">
              <a:lnSpc>
                <a:spcPct val="150000"/>
              </a:lnSpc>
              <a:spcAft>
                <a:spcPts val="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Alcanzar una cantidad promedio mensual de más de 247 clientes vinculados.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Ubicar 2 stands de promoción en centro comerciales de la zona de influencia de nuestro negocio. </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Conseguir 3 convenios empresariales.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100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Generar alianzas estratégicas con 3 establecimientos de Salud y Belleza.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1451031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u="sng" dirty="0" smtClean="0">
                <a:effectLst/>
                <a:latin typeface="Arial" panose="020B0604020202020204" pitchFamily="34" charset="0"/>
                <a:ea typeface="Calibri" panose="020F0502020204030204" pitchFamily="34" charset="0"/>
              </a:rPr>
              <a:t>MEDIANO PLAZO  (2 AÑOS)</a:t>
            </a:r>
            <a:endParaRPr lang="es-PE" dirty="0"/>
          </a:p>
        </p:txBody>
      </p:sp>
      <p:sp>
        <p:nvSpPr>
          <p:cNvPr id="3" name="Marcador de contenido 2"/>
          <p:cNvSpPr>
            <a:spLocks noGrp="1"/>
          </p:cNvSpPr>
          <p:nvPr>
            <p:ph idx="1"/>
          </p:nvPr>
        </p:nvSpPr>
        <p:spPr/>
        <p:txBody>
          <a:bodyPr>
            <a:normAutofit fontScale="92500" lnSpcReduction="20000"/>
          </a:bodyPr>
          <a:lstStyle/>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Lograr un crecimiento del 15% en cantidad promedio mensual de clientes vinculados.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Aumentar presencia de stands promocionales en un 20% en centros de afluencia del sur de la ciudad de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Ilo</a:t>
            </a:r>
            <a:r>
              <a:rPr lang="es-PE"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Creación de 3 rutinas de ejercicios adicionales a los servicio ofrecidos inicialmente.</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Obtener 2 alianzas estratégicas con centros de salud y belleza más.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es-PE" dirty="0"/>
          </a:p>
        </p:txBody>
      </p:sp>
    </p:spTree>
    <p:extLst>
      <p:ext uri="{BB962C8B-B14F-4D97-AF65-F5344CB8AC3E}">
        <p14:creationId xmlns:p14="http://schemas.microsoft.com/office/powerpoint/2010/main" val="456537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u="sng" dirty="0" smtClean="0">
                <a:solidFill>
                  <a:prstClr val="black"/>
                </a:solidFill>
                <a:latin typeface="Arial" panose="020B0604020202020204" pitchFamily="34" charset="0"/>
                <a:ea typeface="Calibri" panose="020F0502020204030204" pitchFamily="34" charset="0"/>
              </a:rPr>
              <a:t>LARGO </a:t>
            </a:r>
            <a:r>
              <a:rPr lang="es-PE" u="sng" dirty="0">
                <a:solidFill>
                  <a:prstClr val="black"/>
                </a:solidFill>
                <a:latin typeface="Arial" panose="020B0604020202020204" pitchFamily="34" charset="0"/>
                <a:ea typeface="Calibri" panose="020F0502020204030204" pitchFamily="34" charset="0"/>
              </a:rPr>
              <a:t>PLAZO  </a:t>
            </a:r>
            <a:r>
              <a:rPr lang="es-PE" u="sng" dirty="0" smtClean="0">
                <a:solidFill>
                  <a:prstClr val="black"/>
                </a:solidFill>
                <a:latin typeface="Arial" panose="020B0604020202020204" pitchFamily="34" charset="0"/>
                <a:ea typeface="Calibri" panose="020F0502020204030204" pitchFamily="34" charset="0"/>
              </a:rPr>
              <a:t>(3 </a:t>
            </a:r>
            <a:r>
              <a:rPr lang="es-PE" u="sng" dirty="0">
                <a:solidFill>
                  <a:prstClr val="black"/>
                </a:solidFill>
                <a:latin typeface="Arial" panose="020B0604020202020204" pitchFamily="34" charset="0"/>
                <a:ea typeface="Calibri" panose="020F0502020204030204" pitchFamily="34" charset="0"/>
              </a:rPr>
              <a:t>AÑOS)</a:t>
            </a:r>
            <a:endParaRPr lang="es-PE" dirty="0"/>
          </a:p>
        </p:txBody>
      </p:sp>
      <p:sp>
        <p:nvSpPr>
          <p:cNvPr id="3" name="Marcador de contenido 2"/>
          <p:cNvSpPr>
            <a:spLocks noGrp="1"/>
          </p:cNvSpPr>
          <p:nvPr>
            <p:ph idx="1"/>
          </p:nvPr>
        </p:nvSpPr>
        <p:spPr/>
        <p:txBody>
          <a:bodyPr>
            <a:normAutofit fontScale="77500" lnSpcReduction="20000"/>
          </a:bodyPr>
          <a:lstStyle/>
          <a:p>
            <a:pPr algn="just">
              <a:lnSpc>
                <a:spcPct val="150000"/>
              </a:lnSpc>
            </a:pPr>
            <a:r>
              <a:rPr lang="es-PE" dirty="0" smtClean="0">
                <a:effectLst/>
                <a:latin typeface="Arial" panose="020B0604020202020204" pitchFamily="34" charset="0"/>
                <a:ea typeface="Calibri" panose="020F0502020204030204" pitchFamily="34" charset="0"/>
                <a:cs typeface="Times New Roman" panose="02020603050405020304" pitchFamily="18" charset="0"/>
              </a:rPr>
              <a:t>Alcanzar un crecimiento del 30% con respecto al segundo año en cantidad promedio mensual de clientes vinculados. </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PE" dirty="0" smtClean="0">
                <a:effectLst/>
                <a:latin typeface="Arial" panose="020B0604020202020204" pitchFamily="34" charset="0"/>
                <a:ea typeface="Calibri" panose="020F0502020204030204" pitchFamily="34" charset="0"/>
                <a:cs typeface="Times New Roman" panose="02020603050405020304" pitchFamily="18" charset="0"/>
              </a:rPr>
              <a:t>Vincular 300 clientes que residan en 3 de las ciudades principales del sur del país: Arequipa, Moquegua y Tacna.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PE" dirty="0" smtClean="0">
                <a:effectLst/>
                <a:latin typeface="Arial" panose="020B0604020202020204" pitchFamily="34" charset="0"/>
                <a:ea typeface="Calibri" panose="020F0502020204030204" pitchFamily="34" charset="0"/>
                <a:cs typeface="Times New Roman" panose="02020603050405020304" pitchFamily="18" charset="0"/>
              </a:rPr>
              <a:t>Ubicar 3 stands promocionales en centros comerciales de las ciudades mencionadas anteriormente.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Creación de 1 sede adicional ubicada en la ciudad de Moquegua que permita tener la capacidad instalada adecuada para atender el crecimiento.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2120015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t>MATRIZ FODA</a:t>
            </a:r>
            <a:endParaRPr lang="es-PE" b="1" dirty="0"/>
          </a:p>
        </p:txBody>
      </p:sp>
      <p:graphicFrame>
        <p:nvGraphicFramePr>
          <p:cNvPr id="9" name="Tabla 8"/>
          <p:cNvGraphicFramePr>
            <a:graphicFrameLocks noGrp="1"/>
          </p:cNvGraphicFramePr>
          <p:nvPr>
            <p:extLst>
              <p:ext uri="{D42A27DB-BD31-4B8C-83A1-F6EECF244321}">
                <p14:modId xmlns:p14="http://schemas.microsoft.com/office/powerpoint/2010/main" val="2624210425"/>
              </p:ext>
            </p:extLst>
          </p:nvPr>
        </p:nvGraphicFramePr>
        <p:xfrm>
          <a:off x="1418896" y="1340069"/>
          <a:ext cx="9821919" cy="5171089"/>
        </p:xfrm>
        <a:graphic>
          <a:graphicData uri="http://schemas.openxmlformats.org/drawingml/2006/table">
            <a:tbl>
              <a:tblPr firstRow="1" firstCol="1" bandRow="1">
                <a:tableStyleId>{5C22544A-7EE6-4342-B048-85BDC9FD1C3A}</a:tableStyleId>
              </a:tblPr>
              <a:tblGrid>
                <a:gridCol w="3428492"/>
                <a:gridCol w="4050319"/>
                <a:gridCol w="2343108"/>
              </a:tblGrid>
              <a:tr h="2100755">
                <a:tc>
                  <a:txBody>
                    <a:bodyPr/>
                    <a:lstStyle/>
                    <a:p>
                      <a:pPr algn="just">
                        <a:lnSpc>
                          <a:spcPct val="115000"/>
                        </a:lnSpc>
                        <a:spcAft>
                          <a:spcPts val="0"/>
                        </a:spcAft>
                      </a:pPr>
                      <a:endParaRPr lang="es-PE" sz="900" dirty="0">
                        <a:effectLst/>
                      </a:endParaRPr>
                    </a:p>
                    <a:p>
                      <a:pPr algn="ctr">
                        <a:lnSpc>
                          <a:spcPct val="115000"/>
                        </a:lnSpc>
                        <a:spcAft>
                          <a:spcPts val="1000"/>
                        </a:spcAft>
                      </a:pPr>
                      <a:r>
                        <a:rPr lang="es-PE" sz="3900" dirty="0">
                          <a:effectLst/>
                        </a:rPr>
                        <a:t>FODA</a:t>
                      </a:r>
                      <a:endParaRPr lang="es-P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c>
                  <a:txBody>
                    <a:bodyPr/>
                    <a:lstStyle/>
                    <a:p>
                      <a:pPr algn="just">
                        <a:lnSpc>
                          <a:spcPct val="115000"/>
                        </a:lnSpc>
                        <a:spcAft>
                          <a:spcPts val="0"/>
                        </a:spcAft>
                      </a:pPr>
                      <a:r>
                        <a:rPr lang="es-PE" sz="800" u="sng">
                          <a:effectLst/>
                        </a:rPr>
                        <a:t>FORTALEZAS</a:t>
                      </a:r>
                      <a:endParaRPr lang="es-PE" sz="900">
                        <a:effectLst/>
                      </a:endParaRPr>
                    </a:p>
                    <a:p>
                      <a:pPr algn="just">
                        <a:lnSpc>
                          <a:spcPct val="115000"/>
                        </a:lnSpc>
                        <a:spcAft>
                          <a:spcPts val="0"/>
                        </a:spcAft>
                      </a:pPr>
                      <a:r>
                        <a:rPr lang="es-PE" sz="800" u="none" strike="noStrike">
                          <a:effectLst/>
                        </a:rPr>
                        <a:t> </a:t>
                      </a:r>
                      <a:endParaRPr lang="es-PE" sz="900">
                        <a:effectLst/>
                      </a:endParaRPr>
                    </a:p>
                    <a:p>
                      <a:pPr marL="342900" lvl="0" indent="-342900" algn="just">
                        <a:lnSpc>
                          <a:spcPct val="115000"/>
                        </a:lnSpc>
                        <a:spcAft>
                          <a:spcPts val="0"/>
                        </a:spcAft>
                        <a:buFont typeface="+mj-lt"/>
                        <a:buAutoNum type="arabicPeriod"/>
                      </a:pPr>
                      <a:r>
                        <a:rPr lang="es-PE" sz="800">
                          <a:effectLst/>
                        </a:rPr>
                        <a:t>Buen servicio al cliente</a:t>
                      </a:r>
                      <a:endParaRPr lang="es-PE" sz="900">
                        <a:effectLst/>
                      </a:endParaRPr>
                    </a:p>
                    <a:p>
                      <a:pPr marL="342900" lvl="0" indent="-342900" algn="just">
                        <a:lnSpc>
                          <a:spcPct val="115000"/>
                        </a:lnSpc>
                        <a:spcAft>
                          <a:spcPts val="0"/>
                        </a:spcAft>
                        <a:buFont typeface="+mj-lt"/>
                        <a:buAutoNum type="arabicPeriod"/>
                      </a:pPr>
                      <a:r>
                        <a:rPr lang="es-PE" sz="800">
                          <a:effectLst/>
                        </a:rPr>
                        <a:t>Ofrecer espacios dedicados a la salud y el bienestar</a:t>
                      </a:r>
                      <a:endParaRPr lang="es-PE" sz="900">
                        <a:effectLst/>
                      </a:endParaRPr>
                    </a:p>
                    <a:p>
                      <a:pPr marL="342900" lvl="0" indent="-342900" algn="just">
                        <a:lnSpc>
                          <a:spcPct val="115000"/>
                        </a:lnSpc>
                        <a:spcAft>
                          <a:spcPts val="0"/>
                        </a:spcAft>
                        <a:buFont typeface="+mj-lt"/>
                        <a:buAutoNum type="arabicPeriod"/>
                      </a:pPr>
                      <a:r>
                        <a:rPr lang="es-PE" sz="800">
                          <a:effectLst/>
                        </a:rPr>
                        <a:t>Equipo capacitado para prestar el servicio</a:t>
                      </a:r>
                      <a:endParaRPr lang="es-PE" sz="900">
                        <a:effectLst/>
                      </a:endParaRPr>
                    </a:p>
                    <a:p>
                      <a:pPr marL="342900" lvl="0" indent="-342900" algn="just">
                        <a:lnSpc>
                          <a:spcPct val="115000"/>
                        </a:lnSpc>
                        <a:spcAft>
                          <a:spcPts val="0"/>
                        </a:spcAft>
                        <a:buFont typeface="+mj-lt"/>
                        <a:buAutoNum type="arabicPeriod"/>
                      </a:pPr>
                      <a:r>
                        <a:rPr lang="es-PE" sz="800">
                          <a:effectLst/>
                        </a:rPr>
                        <a:t>Cuenta con los recursos financieros necesarios</a:t>
                      </a:r>
                      <a:endParaRPr lang="es-PE" sz="900">
                        <a:effectLst/>
                      </a:endParaRPr>
                    </a:p>
                    <a:p>
                      <a:pPr marL="342900" lvl="0" indent="-342900" algn="just">
                        <a:lnSpc>
                          <a:spcPct val="115000"/>
                        </a:lnSpc>
                        <a:spcAft>
                          <a:spcPts val="0"/>
                        </a:spcAft>
                        <a:buFont typeface="+mj-lt"/>
                        <a:buAutoNum type="arabicPeriod"/>
                      </a:pPr>
                      <a:r>
                        <a:rPr lang="es-PE" sz="800">
                          <a:effectLst/>
                        </a:rPr>
                        <a:t>Proveer los accesorios básicos para desarrollar el entrenamiento</a:t>
                      </a:r>
                      <a:endParaRPr lang="es-PE" sz="900">
                        <a:effectLst/>
                      </a:endParaRPr>
                    </a:p>
                    <a:p>
                      <a:pPr marL="342900" lvl="0" indent="-342900" algn="just">
                        <a:lnSpc>
                          <a:spcPct val="115000"/>
                        </a:lnSpc>
                        <a:spcAft>
                          <a:spcPts val="0"/>
                        </a:spcAft>
                        <a:buFont typeface="+mj-lt"/>
                        <a:buAutoNum type="arabicPeriod"/>
                      </a:pPr>
                      <a:r>
                        <a:rPr lang="es-PE" sz="800">
                          <a:effectLst/>
                        </a:rPr>
                        <a:t>Precios competitivos</a:t>
                      </a:r>
                      <a:endParaRPr lang="es-PE" sz="900">
                        <a:effectLst/>
                      </a:endParaRPr>
                    </a:p>
                    <a:p>
                      <a:pPr marL="342900" lvl="0" indent="-342900" algn="just">
                        <a:lnSpc>
                          <a:spcPct val="115000"/>
                        </a:lnSpc>
                        <a:spcAft>
                          <a:spcPts val="0"/>
                        </a:spcAft>
                        <a:buFont typeface="+mj-lt"/>
                        <a:buAutoNum type="arabicPeriod"/>
                      </a:pPr>
                      <a:r>
                        <a:rPr lang="es-PE" sz="800">
                          <a:effectLst/>
                        </a:rPr>
                        <a:t>Horarios flexibles de servicio</a:t>
                      </a:r>
                      <a:endParaRPr lang="es-PE" sz="900">
                        <a:effectLst/>
                      </a:endParaRPr>
                    </a:p>
                    <a:p>
                      <a:pPr marL="342900" lvl="0" indent="-342900" algn="just">
                        <a:lnSpc>
                          <a:spcPct val="115000"/>
                        </a:lnSpc>
                        <a:spcAft>
                          <a:spcPts val="0"/>
                        </a:spcAft>
                        <a:buFont typeface="+mj-lt"/>
                        <a:buAutoNum type="arabicPeriod"/>
                      </a:pPr>
                      <a:r>
                        <a:rPr lang="es-PE" sz="800">
                          <a:effectLst/>
                        </a:rPr>
                        <a:t>Bonos de salud y belleza para motivar al cumplimento de las ventas</a:t>
                      </a:r>
                      <a:endParaRPr lang="es-PE" sz="900">
                        <a:effectLst/>
                      </a:endParaRPr>
                    </a:p>
                    <a:p>
                      <a:pPr marL="1600200" algn="just">
                        <a:lnSpc>
                          <a:spcPct val="115000"/>
                        </a:lnSpc>
                        <a:spcAft>
                          <a:spcPts val="0"/>
                        </a:spcAft>
                      </a:pPr>
                      <a:r>
                        <a:rPr lang="es-PE" sz="800">
                          <a:effectLst/>
                        </a:rPr>
                        <a:t> </a:t>
                      </a:r>
                      <a:endParaRPr lang="es-PE" sz="9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c>
                  <a:txBody>
                    <a:bodyPr/>
                    <a:lstStyle/>
                    <a:p>
                      <a:pPr algn="just">
                        <a:lnSpc>
                          <a:spcPct val="115000"/>
                        </a:lnSpc>
                        <a:spcAft>
                          <a:spcPts val="0"/>
                        </a:spcAft>
                      </a:pPr>
                      <a:r>
                        <a:rPr lang="es-PE" sz="800" u="sng">
                          <a:effectLst/>
                        </a:rPr>
                        <a:t>DEBILIDADES</a:t>
                      </a:r>
                      <a:endParaRPr lang="es-PE" sz="900">
                        <a:effectLst/>
                      </a:endParaRPr>
                    </a:p>
                    <a:p>
                      <a:pPr algn="just">
                        <a:lnSpc>
                          <a:spcPct val="115000"/>
                        </a:lnSpc>
                        <a:spcAft>
                          <a:spcPts val="0"/>
                        </a:spcAft>
                      </a:pPr>
                      <a:r>
                        <a:rPr lang="es-PE" sz="800" u="none" strike="noStrike">
                          <a:effectLst/>
                        </a:rPr>
                        <a:t> </a:t>
                      </a:r>
                      <a:endParaRPr lang="es-PE" sz="900">
                        <a:effectLst/>
                      </a:endParaRPr>
                    </a:p>
                    <a:p>
                      <a:pPr marL="342900" lvl="0" indent="-342900" algn="just">
                        <a:lnSpc>
                          <a:spcPct val="115000"/>
                        </a:lnSpc>
                        <a:spcAft>
                          <a:spcPts val="0"/>
                        </a:spcAft>
                        <a:buFont typeface="+mj-lt"/>
                        <a:buAutoNum type="arabicPeriod"/>
                      </a:pPr>
                      <a:r>
                        <a:rPr lang="es-PE" sz="800">
                          <a:effectLst/>
                        </a:rPr>
                        <a:t>Poca experiencia en el mercado</a:t>
                      </a:r>
                      <a:endParaRPr lang="es-PE" sz="900">
                        <a:effectLst/>
                      </a:endParaRPr>
                    </a:p>
                    <a:p>
                      <a:pPr marL="342900" lvl="0" indent="-342900" algn="just">
                        <a:lnSpc>
                          <a:spcPct val="115000"/>
                        </a:lnSpc>
                        <a:spcAft>
                          <a:spcPts val="0"/>
                        </a:spcAft>
                        <a:buFont typeface="+mj-lt"/>
                        <a:buAutoNum type="arabicPeriod"/>
                      </a:pPr>
                      <a:r>
                        <a:rPr lang="es-PE" sz="800">
                          <a:effectLst/>
                        </a:rPr>
                        <a:t>Limitada capacidad de expansión</a:t>
                      </a:r>
                      <a:endParaRPr lang="es-PE" sz="900">
                        <a:effectLst/>
                      </a:endParaRPr>
                    </a:p>
                    <a:p>
                      <a:pPr marL="342900" lvl="0" indent="-342900" algn="just">
                        <a:lnSpc>
                          <a:spcPct val="115000"/>
                        </a:lnSpc>
                        <a:spcAft>
                          <a:spcPts val="0"/>
                        </a:spcAft>
                        <a:buFont typeface="+mj-lt"/>
                        <a:buAutoNum type="arabicPeriod"/>
                      </a:pPr>
                      <a:r>
                        <a:rPr lang="es-PE" sz="800">
                          <a:effectLst/>
                        </a:rPr>
                        <a:t>Poco conocimiento del servicio.</a:t>
                      </a:r>
                      <a:endParaRPr lang="es-PE" sz="9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r>
              <a:tr h="1615965">
                <a:tc>
                  <a:txBody>
                    <a:bodyPr/>
                    <a:lstStyle/>
                    <a:p>
                      <a:pPr algn="just">
                        <a:lnSpc>
                          <a:spcPct val="115000"/>
                        </a:lnSpc>
                        <a:spcAft>
                          <a:spcPts val="0"/>
                        </a:spcAft>
                      </a:pPr>
                      <a:r>
                        <a:rPr lang="es-PE" sz="800" u="sng">
                          <a:effectLst/>
                        </a:rPr>
                        <a:t>OPORTUNIDADES</a:t>
                      </a:r>
                      <a:endParaRPr lang="es-PE" sz="900">
                        <a:effectLst/>
                      </a:endParaRPr>
                    </a:p>
                    <a:p>
                      <a:pPr algn="just">
                        <a:lnSpc>
                          <a:spcPct val="115000"/>
                        </a:lnSpc>
                        <a:spcAft>
                          <a:spcPts val="0"/>
                        </a:spcAft>
                      </a:pPr>
                      <a:r>
                        <a:rPr lang="es-PE" sz="800" u="none" strike="noStrike">
                          <a:effectLst/>
                        </a:rPr>
                        <a:t> </a:t>
                      </a:r>
                      <a:endParaRPr lang="es-PE" sz="900">
                        <a:effectLst/>
                      </a:endParaRPr>
                    </a:p>
                    <a:p>
                      <a:pPr marL="342900" lvl="0" indent="-342900" algn="just">
                        <a:lnSpc>
                          <a:spcPct val="115000"/>
                        </a:lnSpc>
                        <a:spcAft>
                          <a:spcPts val="0"/>
                        </a:spcAft>
                        <a:buFont typeface="+mj-lt"/>
                        <a:buAutoNum type="arabicPeriod"/>
                      </a:pPr>
                      <a:r>
                        <a:rPr lang="es-PE" sz="800">
                          <a:effectLst/>
                        </a:rPr>
                        <a:t>Alto potencial de crecimiento del sector.</a:t>
                      </a:r>
                      <a:endParaRPr lang="es-PE" sz="900">
                        <a:effectLst/>
                      </a:endParaRPr>
                    </a:p>
                    <a:p>
                      <a:pPr marL="342900" lvl="0" indent="-342900" algn="just">
                        <a:lnSpc>
                          <a:spcPct val="115000"/>
                        </a:lnSpc>
                        <a:spcAft>
                          <a:spcPts val="0"/>
                        </a:spcAft>
                        <a:buFont typeface="+mj-lt"/>
                        <a:buAutoNum type="arabicPeriod"/>
                      </a:pPr>
                      <a:r>
                        <a:rPr lang="es-PE" sz="800">
                          <a:effectLst/>
                        </a:rPr>
                        <a:t>Alto nivel de sedentarismo por falta de tiempo</a:t>
                      </a:r>
                      <a:endParaRPr lang="es-PE" sz="900">
                        <a:effectLst/>
                      </a:endParaRPr>
                    </a:p>
                    <a:p>
                      <a:pPr marL="342900" lvl="0" indent="-342900" algn="just">
                        <a:lnSpc>
                          <a:spcPct val="115000"/>
                        </a:lnSpc>
                        <a:spcAft>
                          <a:spcPts val="0"/>
                        </a:spcAft>
                        <a:buFont typeface="+mj-lt"/>
                        <a:buAutoNum type="arabicPeriod"/>
                      </a:pPr>
                      <a:r>
                        <a:rPr lang="es-PE" sz="800">
                          <a:effectLst/>
                        </a:rPr>
                        <a:t>Situación crítica de movilidad en la ciudad</a:t>
                      </a:r>
                      <a:endParaRPr lang="es-PE" sz="900">
                        <a:effectLst/>
                      </a:endParaRPr>
                    </a:p>
                    <a:p>
                      <a:pPr marL="342900" lvl="0" indent="-342900" algn="just">
                        <a:lnSpc>
                          <a:spcPct val="115000"/>
                        </a:lnSpc>
                        <a:spcAft>
                          <a:spcPts val="0"/>
                        </a:spcAft>
                        <a:buFont typeface="+mj-lt"/>
                        <a:buAutoNum type="arabicPeriod"/>
                      </a:pPr>
                      <a:r>
                        <a:rPr lang="es-PE" sz="800">
                          <a:effectLst/>
                        </a:rPr>
                        <a:t>Necesidad de la persona ver verse y sentirse bien</a:t>
                      </a:r>
                      <a:endParaRPr lang="es-PE" sz="900">
                        <a:effectLst/>
                      </a:endParaRPr>
                    </a:p>
                    <a:p>
                      <a:pPr marL="342900" lvl="0" indent="-342900" algn="just">
                        <a:lnSpc>
                          <a:spcPct val="115000"/>
                        </a:lnSpc>
                        <a:spcAft>
                          <a:spcPts val="0"/>
                        </a:spcAft>
                        <a:buFont typeface="+mj-lt"/>
                        <a:buAutoNum type="arabicPeriod"/>
                      </a:pPr>
                      <a:r>
                        <a:rPr lang="es-PE" sz="800">
                          <a:effectLst/>
                        </a:rPr>
                        <a:t>Uso de la herramienta tecnológica de mayor demanda en la actualidad el internet.</a:t>
                      </a:r>
                      <a:endParaRPr lang="es-PE" sz="9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c>
                  <a:txBody>
                    <a:bodyPr/>
                    <a:lstStyle/>
                    <a:p>
                      <a:pPr algn="just">
                        <a:lnSpc>
                          <a:spcPct val="115000"/>
                        </a:lnSpc>
                        <a:spcAft>
                          <a:spcPts val="0"/>
                        </a:spcAft>
                      </a:pPr>
                      <a:r>
                        <a:rPr lang="es-PE" sz="800" u="sng">
                          <a:effectLst/>
                        </a:rPr>
                        <a:t>ESTRATEGIAS FO</a:t>
                      </a:r>
                      <a:endParaRPr lang="es-PE" sz="900">
                        <a:effectLst/>
                      </a:endParaRPr>
                    </a:p>
                    <a:p>
                      <a:pPr algn="just">
                        <a:lnSpc>
                          <a:spcPct val="115000"/>
                        </a:lnSpc>
                        <a:spcAft>
                          <a:spcPts val="0"/>
                        </a:spcAft>
                      </a:pPr>
                      <a:r>
                        <a:rPr lang="es-PE" sz="800" u="none" strike="noStrike">
                          <a:effectLst/>
                        </a:rPr>
                        <a:t> </a:t>
                      </a:r>
                      <a:endParaRPr lang="es-PE" sz="900">
                        <a:effectLst/>
                      </a:endParaRPr>
                    </a:p>
                    <a:p>
                      <a:pPr marL="342900" lvl="0" indent="-342900" algn="just">
                        <a:lnSpc>
                          <a:spcPct val="115000"/>
                        </a:lnSpc>
                        <a:spcAft>
                          <a:spcPts val="0"/>
                        </a:spcAft>
                        <a:buFont typeface="+mj-lt"/>
                        <a:buAutoNum type="arabicPeriod"/>
                      </a:pPr>
                      <a:r>
                        <a:rPr lang="es-PE" sz="800">
                          <a:effectLst/>
                        </a:rPr>
                        <a:t>Facilitar medios de capacitación para el personal de trabajo y así lograr un excelente servicio al cliente.</a:t>
                      </a:r>
                      <a:endParaRPr lang="es-PE" sz="900">
                        <a:effectLst/>
                      </a:endParaRPr>
                    </a:p>
                    <a:p>
                      <a:pPr marL="342900" lvl="0" indent="-342900" algn="just">
                        <a:lnSpc>
                          <a:spcPct val="115000"/>
                        </a:lnSpc>
                        <a:spcAft>
                          <a:spcPts val="0"/>
                        </a:spcAft>
                        <a:buFont typeface="+mj-lt"/>
                        <a:buAutoNum type="arabicPeriod"/>
                      </a:pPr>
                      <a:r>
                        <a:rPr lang="es-PE" sz="800">
                          <a:effectLst/>
                        </a:rPr>
                        <a:t>Creación de convenios con establecimientos dedicados a la salud y belleza para promover la constancia del  usuario.</a:t>
                      </a:r>
                      <a:endParaRPr lang="es-PE" sz="9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c>
                  <a:txBody>
                    <a:bodyPr/>
                    <a:lstStyle/>
                    <a:p>
                      <a:pPr algn="just">
                        <a:lnSpc>
                          <a:spcPct val="115000"/>
                        </a:lnSpc>
                        <a:spcAft>
                          <a:spcPts val="0"/>
                        </a:spcAft>
                      </a:pPr>
                      <a:r>
                        <a:rPr lang="es-PE" sz="800" u="sng" dirty="0">
                          <a:effectLst/>
                        </a:rPr>
                        <a:t>ESTRATEGIAS DO</a:t>
                      </a:r>
                      <a:endParaRPr lang="es-PE" sz="900" dirty="0">
                        <a:effectLst/>
                      </a:endParaRPr>
                    </a:p>
                    <a:p>
                      <a:pPr algn="just">
                        <a:lnSpc>
                          <a:spcPct val="115000"/>
                        </a:lnSpc>
                        <a:spcAft>
                          <a:spcPts val="0"/>
                        </a:spcAft>
                      </a:pPr>
                      <a:r>
                        <a:rPr lang="es-PE" sz="800" u="none" strike="noStrike" dirty="0">
                          <a:effectLst/>
                        </a:rPr>
                        <a:t> </a:t>
                      </a:r>
                      <a:endParaRPr lang="es-PE" sz="900" dirty="0">
                        <a:effectLst/>
                      </a:endParaRPr>
                    </a:p>
                    <a:p>
                      <a:pPr marL="342900" lvl="0" indent="-342900" algn="just">
                        <a:lnSpc>
                          <a:spcPct val="115000"/>
                        </a:lnSpc>
                        <a:spcAft>
                          <a:spcPts val="0"/>
                        </a:spcAft>
                        <a:buFont typeface="+mj-lt"/>
                        <a:buAutoNum type="arabicPeriod"/>
                      </a:pPr>
                      <a:r>
                        <a:rPr lang="es-PE" sz="800" dirty="0">
                          <a:effectLst/>
                        </a:rPr>
                        <a:t>Establecer un plan de expansión a nivel nacional</a:t>
                      </a:r>
                      <a:endParaRPr lang="es-PE" sz="900" dirty="0">
                        <a:effectLst/>
                      </a:endParaRPr>
                    </a:p>
                    <a:p>
                      <a:pPr marL="342900" lvl="0" indent="-342900" algn="just">
                        <a:lnSpc>
                          <a:spcPct val="115000"/>
                        </a:lnSpc>
                        <a:spcAft>
                          <a:spcPts val="0"/>
                        </a:spcAft>
                        <a:buFont typeface="+mj-lt"/>
                        <a:buAutoNum type="arabicPeriod"/>
                      </a:pPr>
                      <a:r>
                        <a:rPr lang="es-PE" sz="800" dirty="0">
                          <a:effectLst/>
                        </a:rPr>
                        <a:t>Generar una alianza estratégica con un centro de alto rendimiento de gran reconocimiento que apalanque y fortalezca el negocio.</a:t>
                      </a:r>
                      <a:endParaRPr lang="es-P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r>
              <a:tr h="1454369">
                <a:tc>
                  <a:txBody>
                    <a:bodyPr/>
                    <a:lstStyle/>
                    <a:p>
                      <a:pPr algn="just">
                        <a:lnSpc>
                          <a:spcPct val="115000"/>
                        </a:lnSpc>
                        <a:spcAft>
                          <a:spcPts val="0"/>
                        </a:spcAft>
                      </a:pPr>
                      <a:r>
                        <a:rPr lang="es-PE" sz="800" u="sng">
                          <a:effectLst/>
                        </a:rPr>
                        <a:t>AMENAZAS</a:t>
                      </a:r>
                      <a:endParaRPr lang="es-PE" sz="900">
                        <a:effectLst/>
                      </a:endParaRPr>
                    </a:p>
                    <a:p>
                      <a:pPr algn="just">
                        <a:lnSpc>
                          <a:spcPct val="115000"/>
                        </a:lnSpc>
                        <a:spcAft>
                          <a:spcPts val="0"/>
                        </a:spcAft>
                      </a:pPr>
                      <a:r>
                        <a:rPr lang="es-PE" sz="800" u="none" strike="noStrike">
                          <a:effectLst/>
                        </a:rPr>
                        <a:t> </a:t>
                      </a:r>
                      <a:endParaRPr lang="es-PE" sz="900">
                        <a:effectLst/>
                      </a:endParaRPr>
                    </a:p>
                    <a:p>
                      <a:pPr marL="342900" lvl="0" indent="-342900" algn="just">
                        <a:lnSpc>
                          <a:spcPct val="115000"/>
                        </a:lnSpc>
                        <a:spcAft>
                          <a:spcPts val="0"/>
                        </a:spcAft>
                        <a:buFont typeface="+mj-lt"/>
                        <a:buAutoNum type="arabicPeriod"/>
                      </a:pPr>
                      <a:r>
                        <a:rPr lang="es-PE" sz="800">
                          <a:effectLst/>
                        </a:rPr>
                        <a:t>Fallas técnicas de la plataforma que impidan un buen desempeño de clases</a:t>
                      </a:r>
                      <a:endParaRPr lang="es-PE" sz="900">
                        <a:effectLst/>
                      </a:endParaRPr>
                    </a:p>
                    <a:p>
                      <a:pPr marL="342900" lvl="0" indent="-342900" algn="just">
                        <a:lnSpc>
                          <a:spcPct val="115000"/>
                        </a:lnSpc>
                        <a:spcAft>
                          <a:spcPts val="0"/>
                        </a:spcAft>
                        <a:buFont typeface="+mj-lt"/>
                        <a:buAutoNum type="arabicPeriod"/>
                      </a:pPr>
                      <a:r>
                        <a:rPr lang="es-PE" sz="800">
                          <a:effectLst/>
                        </a:rPr>
                        <a:t>Alta rotación de personal calificado</a:t>
                      </a:r>
                      <a:endParaRPr lang="es-PE" sz="900">
                        <a:effectLst/>
                      </a:endParaRPr>
                    </a:p>
                    <a:p>
                      <a:pPr marL="342900" lvl="0" indent="-342900" algn="just">
                        <a:lnSpc>
                          <a:spcPct val="115000"/>
                        </a:lnSpc>
                        <a:spcAft>
                          <a:spcPts val="0"/>
                        </a:spcAft>
                        <a:buFont typeface="+mj-lt"/>
                        <a:buAutoNum type="arabicPeriod"/>
                      </a:pPr>
                      <a:r>
                        <a:rPr lang="es-PE" sz="800">
                          <a:effectLst/>
                        </a:rPr>
                        <a:t>Enfrentar la resistencia al cambio cultural que implica un servicio innovador.</a:t>
                      </a:r>
                      <a:endParaRPr lang="es-PE" sz="900">
                        <a:effectLst/>
                      </a:endParaRPr>
                    </a:p>
                    <a:p>
                      <a:pPr marL="342900" lvl="0" indent="-342900" algn="just">
                        <a:lnSpc>
                          <a:spcPct val="115000"/>
                        </a:lnSpc>
                        <a:spcAft>
                          <a:spcPts val="0"/>
                        </a:spcAft>
                        <a:buFont typeface="+mj-lt"/>
                        <a:buAutoNum type="arabicPeriod"/>
                      </a:pPr>
                      <a:r>
                        <a:rPr lang="es-PE" sz="800">
                          <a:effectLst/>
                        </a:rPr>
                        <a:t>Posibilidad de imitación</a:t>
                      </a:r>
                      <a:endParaRPr lang="es-PE" sz="90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c>
                  <a:txBody>
                    <a:bodyPr/>
                    <a:lstStyle/>
                    <a:p>
                      <a:pPr algn="just">
                        <a:lnSpc>
                          <a:spcPct val="115000"/>
                        </a:lnSpc>
                        <a:spcAft>
                          <a:spcPts val="0"/>
                        </a:spcAft>
                      </a:pPr>
                      <a:r>
                        <a:rPr lang="es-PE" sz="800" u="sng" dirty="0">
                          <a:effectLst/>
                        </a:rPr>
                        <a:t>ESTRATEGIAS FA</a:t>
                      </a:r>
                      <a:endParaRPr lang="es-PE" sz="900" dirty="0">
                        <a:effectLst/>
                      </a:endParaRPr>
                    </a:p>
                    <a:p>
                      <a:pPr algn="just">
                        <a:lnSpc>
                          <a:spcPct val="115000"/>
                        </a:lnSpc>
                        <a:spcAft>
                          <a:spcPts val="0"/>
                        </a:spcAft>
                      </a:pPr>
                      <a:r>
                        <a:rPr lang="es-PE" sz="800" u="none" strike="noStrike" dirty="0">
                          <a:effectLst/>
                        </a:rPr>
                        <a:t> </a:t>
                      </a:r>
                      <a:endParaRPr lang="es-PE" sz="900" dirty="0">
                        <a:effectLst/>
                      </a:endParaRPr>
                    </a:p>
                    <a:p>
                      <a:pPr marL="342900" lvl="0" indent="-342900" algn="just">
                        <a:lnSpc>
                          <a:spcPct val="115000"/>
                        </a:lnSpc>
                        <a:spcAft>
                          <a:spcPts val="0"/>
                        </a:spcAft>
                        <a:buFont typeface="+mj-lt"/>
                        <a:buAutoNum type="arabicPeriod"/>
                      </a:pPr>
                      <a:r>
                        <a:rPr lang="es-PE" sz="800" dirty="0">
                          <a:effectLst/>
                        </a:rPr>
                        <a:t>Mantener servicio técnico por medio del proveedor del software para garantizar soporte continuo.</a:t>
                      </a:r>
                      <a:endParaRPr lang="es-PE" sz="900" dirty="0">
                        <a:effectLst/>
                      </a:endParaRPr>
                    </a:p>
                    <a:p>
                      <a:pPr marL="342900" lvl="0" indent="-342900" algn="just">
                        <a:lnSpc>
                          <a:spcPct val="115000"/>
                        </a:lnSpc>
                        <a:spcAft>
                          <a:spcPts val="0"/>
                        </a:spcAft>
                        <a:buFont typeface="+mj-lt"/>
                        <a:buAutoNum type="arabicPeriod"/>
                      </a:pPr>
                      <a:r>
                        <a:rPr lang="es-PE" sz="800" dirty="0">
                          <a:effectLst/>
                        </a:rPr>
                        <a:t>Ofrecer incentivos económicos al personal  calificado con el fin de retenerlos.</a:t>
                      </a:r>
                      <a:endParaRPr lang="es-PE" sz="900" dirty="0">
                        <a:effectLst/>
                      </a:endParaRPr>
                    </a:p>
                    <a:p>
                      <a:pPr marL="342900" lvl="0" indent="-342900" algn="just">
                        <a:lnSpc>
                          <a:spcPct val="115000"/>
                        </a:lnSpc>
                        <a:spcAft>
                          <a:spcPts val="0"/>
                        </a:spcAft>
                        <a:buFont typeface="+mj-lt"/>
                        <a:buAutoNum type="arabicPeriod"/>
                      </a:pPr>
                      <a:r>
                        <a:rPr lang="es-PE" sz="800" dirty="0">
                          <a:effectLst/>
                        </a:rPr>
                        <a:t>Realizar seguimiento a los precios de la competencia para ofrecer al usuario las mejores alternativas de inversión.</a:t>
                      </a:r>
                      <a:endParaRPr lang="es-P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c>
                  <a:txBody>
                    <a:bodyPr/>
                    <a:lstStyle/>
                    <a:p>
                      <a:pPr algn="just">
                        <a:lnSpc>
                          <a:spcPct val="115000"/>
                        </a:lnSpc>
                        <a:spcAft>
                          <a:spcPts val="0"/>
                        </a:spcAft>
                      </a:pPr>
                      <a:r>
                        <a:rPr lang="es-PE" sz="800" u="sng" dirty="0">
                          <a:effectLst/>
                        </a:rPr>
                        <a:t>ESTRATEGIAS DA</a:t>
                      </a:r>
                      <a:endParaRPr lang="es-PE" sz="900" dirty="0">
                        <a:effectLst/>
                      </a:endParaRPr>
                    </a:p>
                    <a:p>
                      <a:pPr algn="just">
                        <a:lnSpc>
                          <a:spcPct val="115000"/>
                        </a:lnSpc>
                        <a:spcAft>
                          <a:spcPts val="0"/>
                        </a:spcAft>
                      </a:pPr>
                      <a:r>
                        <a:rPr lang="es-PE" sz="800" u="none" strike="noStrike" dirty="0">
                          <a:effectLst/>
                        </a:rPr>
                        <a:t> </a:t>
                      </a:r>
                      <a:endParaRPr lang="es-PE" sz="900" dirty="0">
                        <a:effectLst/>
                      </a:endParaRPr>
                    </a:p>
                    <a:p>
                      <a:pPr marL="342900" lvl="0" indent="-342900" algn="just">
                        <a:lnSpc>
                          <a:spcPct val="115000"/>
                        </a:lnSpc>
                        <a:spcAft>
                          <a:spcPts val="0"/>
                        </a:spcAft>
                        <a:buFont typeface="+mj-lt"/>
                        <a:buAutoNum type="arabicPeriod"/>
                      </a:pPr>
                      <a:r>
                        <a:rPr lang="es-PE" sz="800" dirty="0">
                          <a:effectLst/>
                        </a:rPr>
                        <a:t>Fortalecer el conocimiento del negocio por medio de publicidad interactiva</a:t>
                      </a:r>
                      <a:endParaRPr lang="es-P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209" marR="53209" marT="0" marB="0"/>
                </a:tc>
              </a:tr>
            </a:tbl>
          </a:graphicData>
        </a:graphic>
      </p:graphicFrame>
    </p:spTree>
    <p:extLst>
      <p:ext uri="{BB962C8B-B14F-4D97-AF65-F5344CB8AC3E}">
        <p14:creationId xmlns:p14="http://schemas.microsoft.com/office/powerpoint/2010/main" val="3812269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ESTRUCTURA ORGANIZACIONAL</a:t>
            </a:r>
            <a:endParaRPr lang="es-PE" dirty="0"/>
          </a:p>
        </p:txBody>
      </p:sp>
      <p:sp>
        <p:nvSpPr>
          <p:cNvPr id="3" name="Marcador de contenido 2"/>
          <p:cNvSpPr>
            <a:spLocks noGrp="1"/>
          </p:cNvSpPr>
          <p:nvPr>
            <p:ph idx="1"/>
          </p:nvPr>
        </p:nvSpPr>
        <p:spPr>
          <a:xfrm>
            <a:off x="838200" y="1825625"/>
            <a:ext cx="5001126" cy="4351338"/>
          </a:xfrm>
        </p:spPr>
        <p:txBody>
          <a:bodyPr/>
          <a:lstStyle/>
          <a:p>
            <a:pPr algn="just"/>
            <a:r>
              <a:rPr lang="es-PE" dirty="0" smtClean="0">
                <a:effectLst/>
                <a:latin typeface="Arial" panose="020B0604020202020204" pitchFamily="34" charset="0"/>
                <a:ea typeface="Calibri" panose="020F0502020204030204" pitchFamily="34" charset="0"/>
              </a:rPr>
              <a:t>Para la puesta en marcha de las actividades del gimnasio, se requiere realizar una inversión de s/. </a:t>
            </a:r>
            <a:r>
              <a:rPr lang="es-PE" dirty="0" smtClean="0">
                <a:latin typeface="Arial" panose="020B0604020202020204" pitchFamily="34" charset="0"/>
                <a:ea typeface="Calibri" panose="020F0502020204030204" pitchFamily="34" charset="0"/>
              </a:rPr>
              <a:t>45,18</a:t>
            </a:r>
            <a:r>
              <a:rPr lang="es-PE" dirty="0" smtClean="0">
                <a:effectLst/>
                <a:latin typeface="Arial" panose="020B0604020202020204" pitchFamily="34" charset="0"/>
                <a:ea typeface="Calibri" panose="020F0502020204030204" pitchFamily="34" charset="0"/>
              </a:rPr>
              <a:t>0.00 aproximadamente</a:t>
            </a:r>
            <a:endParaRPr lang="es-PE" dirty="0"/>
          </a:p>
        </p:txBody>
      </p:sp>
      <p:pic>
        <p:nvPicPr>
          <p:cNvPr id="4" name="Imagen 3"/>
          <p:cNvPicPr>
            <a:picLocks noChangeAspect="1"/>
          </p:cNvPicPr>
          <p:nvPr/>
        </p:nvPicPr>
        <p:blipFill>
          <a:blip r:embed="rId2"/>
          <a:stretch>
            <a:fillRect/>
          </a:stretch>
        </p:blipFill>
        <p:spPr>
          <a:xfrm>
            <a:off x="6704549" y="2344223"/>
            <a:ext cx="4649251" cy="2350692"/>
          </a:xfrm>
          <a:prstGeom prst="rect">
            <a:avLst/>
          </a:prstGeom>
        </p:spPr>
      </p:pic>
    </p:spTree>
    <p:extLst>
      <p:ext uri="{BB962C8B-B14F-4D97-AF65-F5344CB8AC3E}">
        <p14:creationId xmlns:p14="http://schemas.microsoft.com/office/powerpoint/2010/main" val="96414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ORGANIGRAMA ESTRUCTURAL</a:t>
            </a:r>
            <a:endParaRPr lang="es-PE" dirty="0"/>
          </a:p>
        </p:txBody>
      </p:sp>
      <p:pic>
        <p:nvPicPr>
          <p:cNvPr id="3" name="Imagen 2"/>
          <p:cNvPicPr>
            <a:picLocks noChangeAspect="1"/>
          </p:cNvPicPr>
          <p:nvPr/>
        </p:nvPicPr>
        <p:blipFill>
          <a:blip r:embed="rId2"/>
          <a:stretch>
            <a:fillRect/>
          </a:stretch>
        </p:blipFill>
        <p:spPr>
          <a:xfrm>
            <a:off x="2065469" y="1590959"/>
            <a:ext cx="6945182" cy="4379779"/>
          </a:xfrm>
          <a:prstGeom prst="rect">
            <a:avLst/>
          </a:prstGeom>
        </p:spPr>
      </p:pic>
    </p:spTree>
    <p:extLst>
      <p:ext uri="{BB962C8B-B14F-4D97-AF65-F5344CB8AC3E}">
        <p14:creationId xmlns:p14="http://schemas.microsoft.com/office/powerpoint/2010/main" val="106784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INTRODUCCION</a:t>
            </a:r>
            <a:endParaRPr lang="es-PE" dirty="0"/>
          </a:p>
        </p:txBody>
      </p:sp>
      <p:sp>
        <p:nvSpPr>
          <p:cNvPr id="3" name="Marcador de contenido 2"/>
          <p:cNvSpPr>
            <a:spLocks noGrp="1"/>
          </p:cNvSpPr>
          <p:nvPr>
            <p:ph idx="1"/>
          </p:nvPr>
        </p:nvSpPr>
        <p:spPr/>
        <p:txBody>
          <a:bodyPr>
            <a:normAutofit fontScale="70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El acelerado ritmo de vida ha generado que profesionales y personas del sexo femenino, estén preocupadas por su bienestar físico y psíquico, por lo tanto buscan un lugar que les proporcione felicidad integral sin necesariamente salir de su hogar. </a:t>
            </a: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A través del tiempo la  belleza se ha convertido en la carta de presentación ante la sociedad que exige día a día una imagen acorde a sus perspectivas desde todo punto de vista tanto laboral como personal. Sin duda, el estrés es un problema de salud mundial, ocasionado por abundantes obligaciones, rutinas de trabajo excesivas, factores económicos, sociales etc., combatirlo no es una tarea fácil, pero las alternativas para reducirlo son múltiples en la actualidad.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3429554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EQUIPO DE SERVICIOS GENERALES</a:t>
            </a:r>
            <a:endParaRPr lang="es-PE" dirty="0"/>
          </a:p>
        </p:txBody>
      </p:sp>
      <p:sp>
        <p:nvSpPr>
          <p:cNvPr id="3" name="Marcador de contenido 2"/>
          <p:cNvSpPr>
            <a:spLocks noGrp="1"/>
          </p:cNvSpPr>
          <p:nvPr>
            <p:ph idx="1"/>
          </p:nvPr>
        </p:nvSpPr>
        <p:spPr/>
        <p:txBody>
          <a:bodyPr>
            <a:normAutofit fontScale="70000" lnSpcReduction="20000"/>
          </a:bodyPr>
          <a:lstStyle/>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Responder por el aseo y el cuidado de las zonas o áreas que le sean asignadas, éste debe quedar bien hecho para recibir cada jornada.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Responder por los elementos utilizados para la ejecución de sus tareas.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Informar sobre cualquier novedad ocurrida en la zona o en los equipos bajo su cuidado.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Realizar actividades de cafetería durante la jornada de servicio.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Cumplir la jornada laboral legalmente establecida, importante entrar y salir a las horas acordadas según el reglamento de trabajo.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Dedicar todo el tiempo de la jornada laboral en su zona o área asignada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Debe dar buen trato a todo el personal e igualmente exigirlo.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endParaRPr lang="es-PE" dirty="0"/>
          </a:p>
        </p:txBody>
      </p:sp>
    </p:spTree>
    <p:extLst>
      <p:ext uri="{BB962C8B-B14F-4D97-AF65-F5344CB8AC3E}">
        <p14:creationId xmlns:p14="http://schemas.microsoft.com/office/powerpoint/2010/main" val="32831085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ASPECTOS TECNICOS</a:t>
            </a:r>
            <a:endParaRPr lang="es-PE" dirty="0"/>
          </a:p>
        </p:txBody>
      </p:sp>
      <p:sp>
        <p:nvSpPr>
          <p:cNvPr id="3" name="Marcador de contenido 2"/>
          <p:cNvSpPr>
            <a:spLocks noGrp="1"/>
          </p:cNvSpPr>
          <p:nvPr>
            <p:ph idx="1"/>
          </p:nvPr>
        </p:nvSpPr>
        <p:spPr>
          <a:xfrm>
            <a:off x="838200" y="1825625"/>
            <a:ext cx="3718034" cy="4351338"/>
          </a:xfrm>
        </p:spPr>
        <p:txBody>
          <a:bodyPr>
            <a:normAutofit fontScale="70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Los equipos principales, necesarios para desarrollar las actividades del gimnasio E- GYM, son todas las máquinas y elementos deportivos que se utilizarán para realizar las diferentes disciplinas físicas. A continuación se detallan los equipos necesarios: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428800" y="1816259"/>
            <a:ext cx="1887855" cy="824230"/>
          </a:xfrm>
          <a:prstGeom prst="rect">
            <a:avLst/>
          </a:prstGeom>
          <a:noFill/>
          <a:ln>
            <a:noFill/>
          </a:ln>
        </p:spPr>
      </p:pic>
      <p:pic>
        <p:nvPicPr>
          <p:cNvPr id="6" name="Imagen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800826"/>
            <a:ext cx="522605" cy="1040130"/>
          </a:xfrm>
          <a:prstGeom prst="rect">
            <a:avLst/>
          </a:prstGeom>
          <a:noFill/>
          <a:ln>
            <a:noFill/>
          </a:ln>
        </p:spPr>
      </p:pic>
      <p:pic>
        <p:nvPicPr>
          <p:cNvPr id="7" name="0 Imagen"/>
          <p:cNvPicPr/>
          <p:nvPr/>
        </p:nvPicPr>
        <p:blipFill>
          <a:blip r:embed="rId4">
            <a:extLst>
              <a:ext uri="{28A0092B-C50C-407E-A947-70E740481C1C}">
                <a14:useLocalDpi xmlns:a14="http://schemas.microsoft.com/office/drawing/2010/main" val="0"/>
              </a:ext>
            </a:extLst>
          </a:blip>
          <a:stretch>
            <a:fillRect/>
          </a:stretch>
        </p:blipFill>
        <p:spPr>
          <a:xfrm>
            <a:off x="5436420" y="4001293"/>
            <a:ext cx="1880235" cy="1246505"/>
          </a:xfrm>
          <a:prstGeom prst="rect">
            <a:avLst/>
          </a:prstGeom>
        </p:spPr>
      </p:pic>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5595169" y="5291975"/>
            <a:ext cx="1555115" cy="1205230"/>
          </a:xfrm>
          <a:prstGeom prst="rect">
            <a:avLst/>
          </a:prstGeom>
          <a:noFill/>
          <a:ln>
            <a:noFill/>
          </a:ln>
        </p:spPr>
      </p:pic>
      <p:pic>
        <p:nvPicPr>
          <p:cNvPr id="9" name="Imagen 8"/>
          <p:cNvPicPr/>
          <p:nvPr/>
        </p:nvPicPr>
        <p:blipFill>
          <a:blip r:embed="rId6">
            <a:extLst>
              <a:ext uri="{28A0092B-C50C-407E-A947-70E740481C1C}">
                <a14:useLocalDpi xmlns:a14="http://schemas.microsoft.com/office/drawing/2010/main" val="0"/>
              </a:ext>
            </a:extLst>
          </a:blip>
          <a:srcRect/>
          <a:stretch>
            <a:fillRect/>
          </a:stretch>
        </p:blipFill>
        <p:spPr bwMode="auto">
          <a:xfrm>
            <a:off x="9240388" y="1466287"/>
            <a:ext cx="1247140" cy="1235075"/>
          </a:xfrm>
          <a:prstGeom prst="rect">
            <a:avLst/>
          </a:prstGeom>
          <a:noFill/>
          <a:ln>
            <a:noFill/>
          </a:ln>
        </p:spPr>
      </p:pic>
      <p:pic>
        <p:nvPicPr>
          <p:cNvPr id="10" name="Imagen 9"/>
          <p:cNvPicPr/>
          <p:nvPr/>
        </p:nvPicPr>
        <p:blipFill>
          <a:blip r:embed="rId7">
            <a:extLst>
              <a:ext uri="{28A0092B-C50C-407E-A947-70E740481C1C}">
                <a14:useLocalDpi xmlns:a14="http://schemas.microsoft.com/office/drawing/2010/main" val="0"/>
              </a:ext>
            </a:extLst>
          </a:blip>
          <a:srcRect/>
          <a:stretch>
            <a:fillRect/>
          </a:stretch>
        </p:blipFill>
        <p:spPr bwMode="auto">
          <a:xfrm>
            <a:off x="9204828" y="2886596"/>
            <a:ext cx="1318260" cy="1104265"/>
          </a:xfrm>
          <a:prstGeom prst="rect">
            <a:avLst/>
          </a:prstGeom>
          <a:noFill/>
          <a:ln>
            <a:noFill/>
          </a:ln>
        </p:spPr>
      </p:pic>
      <p:pic>
        <p:nvPicPr>
          <p:cNvPr id="11" name="0 Imagen"/>
          <p:cNvPicPr/>
          <p:nvPr/>
        </p:nvPicPr>
        <p:blipFill rotWithShape="1">
          <a:blip r:embed="rId8">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val="0"/>
              </a:ext>
            </a:extLst>
          </a:blip>
          <a:srcRect l="52942" t="5221" r="5446" b="3614"/>
          <a:stretch/>
        </p:blipFill>
        <p:spPr bwMode="auto">
          <a:xfrm>
            <a:off x="9274678" y="4176095"/>
            <a:ext cx="1248410" cy="1483995"/>
          </a:xfrm>
          <a:prstGeom prst="rect">
            <a:avLst/>
          </a:prstGeom>
          <a:ln>
            <a:noFill/>
          </a:ln>
          <a:extLst>
            <a:ext uri="{53640926-AAD7-44D8-BBD7-CCE9431645EC}">
              <a14:shadowObscured xmlns:a14="http://schemas.microsoft.com/office/drawing/2010/main"/>
            </a:ext>
          </a:extLst>
        </p:spPr>
      </p:pic>
      <p:pic>
        <p:nvPicPr>
          <p:cNvPr id="12" name="Imagen 1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63578" y="5845324"/>
            <a:ext cx="1159510" cy="863600"/>
          </a:xfrm>
          <a:prstGeom prst="rect">
            <a:avLst/>
          </a:prstGeom>
          <a:noFill/>
          <a:ln>
            <a:noFill/>
          </a:ln>
        </p:spPr>
      </p:pic>
    </p:spTree>
    <p:extLst>
      <p:ext uri="{BB962C8B-B14F-4D97-AF65-F5344CB8AC3E}">
        <p14:creationId xmlns:p14="http://schemas.microsoft.com/office/powerpoint/2010/main" val="364601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CAPACIDAD INSTALADA DE LOS EQUIPOS</a:t>
            </a:r>
            <a:endParaRPr lang="es-PE" dirty="0"/>
          </a:p>
        </p:txBody>
      </p:sp>
      <p:sp>
        <p:nvSpPr>
          <p:cNvPr id="3" name="Marcador de contenido 2"/>
          <p:cNvSpPr>
            <a:spLocks noGrp="1"/>
          </p:cNvSpPr>
          <p:nvPr>
            <p:ph idx="1"/>
          </p:nvPr>
        </p:nvSpPr>
        <p:spPr>
          <a:xfrm>
            <a:off x="838201" y="1825625"/>
            <a:ext cx="5940972" cy="4464816"/>
          </a:xfrm>
        </p:spPr>
        <p:txBody>
          <a:bodyPr>
            <a:normAutofit fontScale="70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Gimnasio E-GYM, contará con amplias instalaciones y desarrollará sus actividades en un edificio de 2 plantas, compuesto por 3 salones de ejercicios para practicar las diferentes disciplinas físicas a ofrecer, además del área de máquinas, el área de duchas y las respectivas oficinas para el administrador. La distribución del área física del gimnasio se detalla en el siguiente gráfico: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4" name="Imagen 3"/>
          <p:cNvPicPr>
            <a:picLocks noChangeAspect="1"/>
          </p:cNvPicPr>
          <p:nvPr/>
        </p:nvPicPr>
        <p:blipFill>
          <a:blip r:embed="rId2"/>
          <a:stretch>
            <a:fillRect/>
          </a:stretch>
        </p:blipFill>
        <p:spPr>
          <a:xfrm>
            <a:off x="7016224" y="2025078"/>
            <a:ext cx="2026211" cy="2026211"/>
          </a:xfrm>
          <a:prstGeom prst="rect">
            <a:avLst/>
          </a:prstGeom>
        </p:spPr>
      </p:pic>
      <p:pic>
        <p:nvPicPr>
          <p:cNvPr id="5" name="Imagen 4"/>
          <p:cNvPicPr>
            <a:picLocks noChangeAspect="1"/>
          </p:cNvPicPr>
          <p:nvPr/>
        </p:nvPicPr>
        <p:blipFill>
          <a:blip r:embed="rId3"/>
          <a:stretch>
            <a:fillRect/>
          </a:stretch>
        </p:blipFill>
        <p:spPr>
          <a:xfrm>
            <a:off x="9042435" y="4385679"/>
            <a:ext cx="1489301" cy="2084085"/>
          </a:xfrm>
          <a:prstGeom prst="rect">
            <a:avLst/>
          </a:prstGeom>
        </p:spPr>
      </p:pic>
      <p:pic>
        <p:nvPicPr>
          <p:cNvPr id="6" name="Imagen 5"/>
          <p:cNvPicPr>
            <a:picLocks noChangeAspect="1"/>
          </p:cNvPicPr>
          <p:nvPr/>
        </p:nvPicPr>
        <p:blipFill>
          <a:blip r:embed="rId4"/>
          <a:stretch>
            <a:fillRect/>
          </a:stretch>
        </p:blipFill>
        <p:spPr>
          <a:xfrm>
            <a:off x="10016204" y="2025078"/>
            <a:ext cx="1478988" cy="1869190"/>
          </a:xfrm>
          <a:prstGeom prst="rect">
            <a:avLst/>
          </a:prstGeom>
        </p:spPr>
      </p:pic>
    </p:spTree>
    <p:extLst>
      <p:ext uri="{BB962C8B-B14F-4D97-AF65-F5344CB8AC3E}">
        <p14:creationId xmlns:p14="http://schemas.microsoft.com/office/powerpoint/2010/main" val="3513478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solidFill>
                  <a:prstClr val="black"/>
                </a:solidFill>
              </a:rPr>
              <a:t>CAPACIDAD INSTALADA DE LOS EQUIPOS</a:t>
            </a:r>
            <a:endParaRPr lang="es-PE" dirty="0"/>
          </a:p>
        </p:txBody>
      </p:sp>
      <p:sp>
        <p:nvSpPr>
          <p:cNvPr id="3" name="Marcador de contenido 2"/>
          <p:cNvSpPr>
            <a:spLocks noGrp="1"/>
          </p:cNvSpPr>
          <p:nvPr>
            <p:ph idx="1"/>
          </p:nvPr>
        </p:nvSpPr>
        <p:spPr>
          <a:xfrm>
            <a:off x="838200" y="1690688"/>
            <a:ext cx="5767552" cy="4962360"/>
          </a:xfrm>
        </p:spPr>
        <p:txBody>
          <a:bodyPr>
            <a:normAutofit fontScale="70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El área del primer piso del gimnasio, contará con una capacidad de 26 personas en máquinas y alrededor de 20 personas en el salón de baile, además de las duchas que tendrán una capacidad para 4 personas. Es decir, que en total el primer piso tendrá una capacidad para albergar a 50 usuarios realizando actividad al mismo tiempo.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cámara estará puesta en el salón de baile para las clases virtuales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on</a:t>
            </a:r>
            <a:r>
              <a:rPr lang="es-PE" dirty="0" smtClean="0">
                <a:effectLst/>
                <a:latin typeface="Arial" panose="020B0604020202020204" pitchFamily="34" charset="0"/>
                <a:ea typeface="Calibri" panose="020F0502020204030204" pitchFamily="34" charset="0"/>
                <a:cs typeface="Times New Roman" panose="02020603050405020304" pitchFamily="18" charset="0"/>
              </a:rPr>
              <a:t> line  según los horarios establecidos.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5" name="Imagen 4"/>
          <p:cNvPicPr>
            <a:picLocks noChangeAspect="1"/>
          </p:cNvPicPr>
          <p:nvPr/>
        </p:nvPicPr>
        <p:blipFill>
          <a:blip r:embed="rId2"/>
          <a:stretch>
            <a:fillRect/>
          </a:stretch>
        </p:blipFill>
        <p:spPr>
          <a:xfrm>
            <a:off x="6720639" y="1863959"/>
            <a:ext cx="5295901" cy="3739681"/>
          </a:xfrm>
          <a:prstGeom prst="rect">
            <a:avLst/>
          </a:prstGeom>
        </p:spPr>
      </p:pic>
    </p:spTree>
    <p:extLst>
      <p:ext uri="{BB962C8B-B14F-4D97-AF65-F5344CB8AC3E}">
        <p14:creationId xmlns:p14="http://schemas.microsoft.com/office/powerpoint/2010/main" val="17180111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09758" y="6444418"/>
            <a:ext cx="9081938" cy="255370"/>
          </a:xfrm>
        </p:spPr>
        <p:txBody>
          <a:bodyPr>
            <a:normAutofit fontScale="90000"/>
          </a:bodyPr>
          <a:lstStyle/>
          <a:p>
            <a:pPr>
              <a:lnSpc>
                <a:spcPct val="150000"/>
              </a:lnSpc>
              <a:spcAft>
                <a:spcPts val="1000"/>
              </a:spcAft>
            </a:pPr>
            <a:r>
              <a:rPr lang="es-PE" sz="1300" dirty="0" smtClean="0">
                <a:effectLst/>
                <a:latin typeface="Arial" panose="020B0604020202020204" pitchFamily="34" charset="0"/>
                <a:ea typeface="Calibri" panose="020F0502020204030204" pitchFamily="34" charset="0"/>
                <a:cs typeface="Times New Roman" panose="02020603050405020304" pitchFamily="18" charset="0"/>
              </a:rPr>
              <a:t>En su totalidad el gimnasio tiene la capacidad para atender a 112 personas realizando actividad física de manera cómoda</a:t>
            </a:r>
            <a:r>
              <a:rPr lang="es-PE"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s-PE"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sp>
        <p:nvSpPr>
          <p:cNvPr id="3" name="Marcador de contenido 2"/>
          <p:cNvSpPr>
            <a:spLocks noGrp="1"/>
          </p:cNvSpPr>
          <p:nvPr>
            <p:ph idx="1"/>
          </p:nvPr>
        </p:nvSpPr>
        <p:spPr>
          <a:xfrm>
            <a:off x="838200" y="1825625"/>
            <a:ext cx="5341883" cy="4351338"/>
          </a:xfrm>
        </p:spPr>
        <p:txBody>
          <a:bodyPr>
            <a:normAutofit fontScale="70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El segundo piso del gimnasio, el cual cuenta con 1 salón para Pole Dance, también se tienen duchas para mujeres y en exteriores se ubican las máquinas para realizar entrenamiento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cardio</a:t>
            </a:r>
            <a:r>
              <a:rPr lang="es-PE" dirty="0" smtClean="0">
                <a:effectLst/>
                <a:latin typeface="Arial" panose="020B0604020202020204" pitchFamily="34" charset="0"/>
                <a:ea typeface="Calibri" panose="020F0502020204030204" pitchFamily="34" charset="0"/>
                <a:cs typeface="Times New Roman" panose="02020603050405020304" pitchFamily="18" charset="0"/>
              </a:rPr>
              <a:t>, como son las bicicletas, elípticas y caminadoras, además de un espacio dedicado para realizar aeróbicos. En total este piso puede albergar a 62 personas entrenando al mismo tiempo.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4" name="Imagen 3"/>
          <p:cNvPicPr>
            <a:picLocks noChangeAspect="1"/>
          </p:cNvPicPr>
          <p:nvPr/>
        </p:nvPicPr>
        <p:blipFill>
          <a:blip r:embed="rId2"/>
          <a:stretch>
            <a:fillRect/>
          </a:stretch>
        </p:blipFill>
        <p:spPr>
          <a:xfrm>
            <a:off x="6180083" y="2093080"/>
            <a:ext cx="5438103" cy="3816427"/>
          </a:xfrm>
          <a:prstGeom prst="rect">
            <a:avLst/>
          </a:prstGeom>
        </p:spPr>
      </p:pic>
      <p:sp>
        <p:nvSpPr>
          <p:cNvPr id="5" name="Título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mtClean="0">
                <a:solidFill>
                  <a:prstClr val="black"/>
                </a:solidFill>
              </a:rPr>
              <a:t>CAPACIDAD INSTALADA DE LOS EQUIPOS</a:t>
            </a:r>
            <a:endParaRPr lang="es-PE" dirty="0"/>
          </a:p>
        </p:txBody>
      </p:sp>
    </p:spTree>
    <p:extLst>
      <p:ext uri="{BB962C8B-B14F-4D97-AF65-F5344CB8AC3E}">
        <p14:creationId xmlns:p14="http://schemas.microsoft.com/office/powerpoint/2010/main" val="879667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b="1" dirty="0" smtClean="0"/>
              <a:t>PLAN DE MARKETING</a:t>
            </a:r>
            <a:endParaRPr lang="es-PE" b="1" dirty="0"/>
          </a:p>
        </p:txBody>
      </p:sp>
      <p:sp>
        <p:nvSpPr>
          <p:cNvPr id="3" name="Marcador de contenido 2"/>
          <p:cNvSpPr>
            <a:spLocks noGrp="1"/>
          </p:cNvSpPr>
          <p:nvPr>
            <p:ph idx="1"/>
          </p:nvPr>
        </p:nvSpPr>
        <p:spPr/>
        <p:txBody>
          <a:bodyPr>
            <a:normAutofit fontScale="85000" lnSpcReduction="10000"/>
          </a:bodyPr>
          <a:lstStyle/>
          <a:p>
            <a:pPr marL="0" lvl="0" indent="0">
              <a:buNone/>
            </a:pPr>
            <a:r>
              <a:rPr lang="es-PE" u="sng" dirty="0" smtClean="0">
                <a:solidFill>
                  <a:prstClr val="black"/>
                </a:solidFill>
                <a:latin typeface="Arial" panose="020B0604020202020204" pitchFamily="34" charset="0"/>
                <a:ea typeface="Calibri" panose="020F0502020204030204" pitchFamily="34" charset="0"/>
              </a:rPr>
              <a:t>OBJETIVOS GENERAL</a:t>
            </a:r>
            <a:endParaRPr lang="es-PE" u="sng" dirty="0">
              <a:solidFill>
                <a:prstClr val="black"/>
              </a:solidFill>
              <a:latin typeface="Arial" panose="020B0604020202020204" pitchFamily="34" charset="0"/>
              <a:ea typeface="Calibri" panose="020F0502020204030204" pitchFamily="34" charset="0"/>
            </a:endParaRPr>
          </a:p>
          <a:p>
            <a:pPr algn="just"/>
            <a:r>
              <a:rPr lang="es-PE" dirty="0" smtClean="0">
                <a:effectLst/>
                <a:latin typeface="Arial" panose="020B0604020202020204" pitchFamily="34" charset="0"/>
                <a:ea typeface="Calibri" panose="020F0502020204030204" pitchFamily="34" charset="0"/>
              </a:rPr>
              <a:t>Dar a conocer E- GYM en el Puerto de </a:t>
            </a:r>
            <a:r>
              <a:rPr lang="es-PE" dirty="0" err="1" smtClean="0">
                <a:effectLst/>
                <a:latin typeface="Arial" panose="020B0604020202020204" pitchFamily="34" charset="0"/>
                <a:ea typeface="Calibri" panose="020F0502020204030204" pitchFamily="34" charset="0"/>
              </a:rPr>
              <a:t>Ilo</a:t>
            </a:r>
            <a:r>
              <a:rPr lang="es-PE" dirty="0" smtClean="0">
                <a:effectLst/>
                <a:latin typeface="Arial" panose="020B0604020202020204" pitchFamily="34" charset="0"/>
                <a:ea typeface="Calibri" panose="020F0502020204030204" pitchFamily="34" charset="0"/>
              </a:rPr>
              <a:t> y sectores cercanos.</a:t>
            </a:r>
          </a:p>
          <a:p>
            <a:pPr marL="0" indent="0" algn="just">
              <a:buNone/>
            </a:pPr>
            <a:endParaRPr lang="es-PE" dirty="0" smtClean="0">
              <a:effectLst/>
              <a:latin typeface="Arial" panose="020B0604020202020204" pitchFamily="34" charset="0"/>
              <a:ea typeface="Calibri" panose="020F0502020204030204" pitchFamily="34" charset="0"/>
            </a:endParaRPr>
          </a:p>
          <a:p>
            <a:pPr marL="0" indent="0" algn="just">
              <a:buNone/>
            </a:pPr>
            <a:r>
              <a:rPr lang="es-PE" u="sng" dirty="0" smtClean="0">
                <a:effectLst/>
                <a:latin typeface="Arial" panose="020B0604020202020204" pitchFamily="34" charset="0"/>
                <a:ea typeface="Calibri" panose="020F0502020204030204" pitchFamily="34" charset="0"/>
              </a:rPr>
              <a:t>OBJETIVOS ESPECIFICOS</a:t>
            </a: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Presentar las distintas disciplinas físicas que ofrece E- GYM.</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Establecer el precio adecuado para cada disciplina física en el E- GYM.</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Establecer la mejor alternativa para promocionar el gimnasio.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2030415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MERCADO META</a:t>
            </a:r>
            <a:endParaRPr lang="es-PE" dirty="0"/>
          </a:p>
        </p:txBody>
      </p:sp>
      <p:sp>
        <p:nvSpPr>
          <p:cNvPr id="3" name="Marcador de contenido 2"/>
          <p:cNvSpPr>
            <a:spLocks noGrp="1"/>
          </p:cNvSpPr>
          <p:nvPr>
            <p:ph idx="1"/>
          </p:nvPr>
        </p:nvSpPr>
        <p:spPr>
          <a:xfrm>
            <a:off x="838200" y="1825625"/>
            <a:ext cx="5278821" cy="4351338"/>
          </a:xfrm>
        </p:spPr>
        <p:txBody>
          <a:bodyPr>
            <a:normAutofit fontScale="70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Según esas características, los futuros usuarios de E- GYM quedan definidos de la siguiente manera: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Se puede concluir que serán usuarios de E- GYM, personas de género femenino que tienen una edad comprendida entre los 20 a 45 años de edad, de nivel socioeconómico medio a medio alto y que acuden a realizar actividad física ya sea por estética o por cuestiones de salud.</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995724087"/>
              </p:ext>
            </p:extLst>
          </p:nvPr>
        </p:nvGraphicFramePr>
        <p:xfrm>
          <a:off x="6326363" y="2107856"/>
          <a:ext cx="5513540" cy="3835746"/>
        </p:xfrm>
        <a:graphic>
          <a:graphicData uri="http://schemas.openxmlformats.org/drawingml/2006/table">
            <a:tbl>
              <a:tblPr firstRow="1" firstCol="1" bandRow="1"/>
              <a:tblGrid>
                <a:gridCol w="1837410"/>
                <a:gridCol w="1838065"/>
                <a:gridCol w="1838065"/>
              </a:tblGrid>
              <a:tr h="295058">
                <a:tc gridSpan="2">
                  <a:txBody>
                    <a:bodyPr/>
                    <a:lstStyle/>
                    <a:p>
                      <a:pPr algn="ctr">
                        <a:lnSpc>
                          <a:spcPct val="150000"/>
                        </a:lnSpc>
                        <a:spcAft>
                          <a:spcPts val="0"/>
                        </a:spcAft>
                      </a:pPr>
                      <a:r>
                        <a:rPr lang="es-PE" sz="1200" b="1" dirty="0">
                          <a:effectLst/>
                          <a:latin typeface="Arial" panose="020B0604020202020204" pitchFamily="34" charset="0"/>
                          <a:ea typeface="Calibri" panose="020F0502020204030204" pitchFamily="34" charset="0"/>
                          <a:cs typeface="Times New Roman" panose="02020603050405020304" pitchFamily="18" charset="0"/>
                        </a:rPr>
                        <a:t>CARACTERISTICAS</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a:lnSpc>
                          <a:spcPct val="150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ASPECTOS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172">
                <a:tc>
                  <a:txBody>
                    <a:bodyPr/>
                    <a:lstStyle/>
                    <a:p>
                      <a:pPr algn="ctr">
                        <a:lnSpc>
                          <a:spcPct val="150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GEOGRAFICAS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PAIS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DEPARTAMENTO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CIUDAD</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PERU</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MOQUEGUA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ILO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172">
                <a:tc>
                  <a:txBody>
                    <a:bodyPr/>
                    <a:lstStyle/>
                    <a:p>
                      <a:pPr algn="ctr">
                        <a:lnSpc>
                          <a:spcPct val="150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DEMOGRAFICAS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200" dirty="0">
                          <a:effectLst/>
                          <a:latin typeface="Arial" panose="020B0604020202020204" pitchFamily="34" charset="0"/>
                          <a:ea typeface="Calibri" panose="020F0502020204030204" pitchFamily="34" charset="0"/>
                          <a:cs typeface="Times New Roman" panose="02020603050405020304" pitchFamily="18" charset="0"/>
                        </a:rPr>
                        <a:t>EDAD</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dirty="0">
                          <a:effectLst/>
                          <a:latin typeface="Arial" panose="020B0604020202020204" pitchFamily="34" charset="0"/>
                          <a:ea typeface="Calibri" panose="020F0502020204030204" pitchFamily="34" charset="0"/>
                          <a:cs typeface="Times New Roman" panose="02020603050405020304" pitchFamily="18" charset="0"/>
                        </a:rPr>
                        <a:t>SEXO</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dirty="0">
                          <a:effectLst/>
                          <a:latin typeface="Arial" panose="020B0604020202020204" pitchFamily="34" charset="0"/>
                          <a:ea typeface="Calibri" panose="020F0502020204030204" pitchFamily="34" charset="0"/>
                          <a:cs typeface="Times New Roman" panose="02020603050405020304" pitchFamily="18" charset="0"/>
                        </a:rPr>
                        <a:t>ESTADO CIVIL</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25-45 AÑOS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FEMENINO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INDISTINTO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172">
                <a:tc>
                  <a:txBody>
                    <a:bodyPr/>
                    <a:lstStyle/>
                    <a:p>
                      <a:pPr algn="ctr">
                        <a:lnSpc>
                          <a:spcPct val="150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SOCIO-ECONOMICAS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INGRESOS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PROFESION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MEDIO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MEDIO-ALTO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INDISTINTA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172">
                <a:tc>
                  <a:txBody>
                    <a:bodyPr/>
                    <a:lstStyle/>
                    <a:p>
                      <a:pPr algn="ctr">
                        <a:lnSpc>
                          <a:spcPct val="150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PSICOGRAFICAS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ESTILO DE VIDA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200" dirty="0">
                          <a:effectLst/>
                          <a:latin typeface="Arial" panose="020B0604020202020204" pitchFamily="34" charset="0"/>
                          <a:ea typeface="Calibri" panose="020F0502020204030204" pitchFamily="34" charset="0"/>
                          <a:cs typeface="Times New Roman" panose="02020603050405020304" pitchFamily="18" charset="0"/>
                        </a:rPr>
                        <a:t>BUSQUEDA DE LO ESTETICO Y LA SALUD.</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4761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POSICIONAMIENTO</a:t>
            </a:r>
            <a:endParaRPr lang="es-PE" dirty="0"/>
          </a:p>
        </p:txBody>
      </p:sp>
      <p:sp>
        <p:nvSpPr>
          <p:cNvPr id="3" name="Marcador de contenido 2"/>
          <p:cNvSpPr>
            <a:spLocks noGrp="1"/>
          </p:cNvSpPr>
          <p:nvPr>
            <p:ph idx="1"/>
          </p:nvPr>
        </p:nvSpPr>
        <p:spPr>
          <a:xfrm>
            <a:off x="838200" y="1825625"/>
            <a:ext cx="6208059" cy="4351338"/>
          </a:xfrm>
        </p:spPr>
        <p:txBody>
          <a:bodyPr>
            <a:normAutofit/>
          </a:bodyPr>
          <a:lstStyle/>
          <a:p>
            <a:pPr algn="just"/>
            <a:r>
              <a:rPr lang="es-PE" dirty="0" smtClean="0">
                <a:effectLst/>
                <a:latin typeface="+mj-lt"/>
                <a:ea typeface="Calibri" panose="020F0502020204030204" pitchFamily="34" charset="0"/>
              </a:rPr>
              <a:t>Se podría implementar la estrategia de posicionamiento a través del nombre, ya que las personas podrían relacionar el nombre de E- GYM (E símbolo de Internet </a:t>
            </a:r>
            <a:r>
              <a:rPr lang="es-PE" dirty="0" err="1" smtClean="0">
                <a:effectLst/>
                <a:latin typeface="+mj-lt"/>
                <a:ea typeface="Calibri" panose="020F0502020204030204" pitchFamily="34" charset="0"/>
              </a:rPr>
              <a:t>explorer</a:t>
            </a:r>
            <a:r>
              <a:rPr lang="es-PE" dirty="0" smtClean="0">
                <a:effectLst/>
                <a:latin typeface="+mj-lt"/>
                <a:ea typeface="Calibri" panose="020F0502020204030204" pitchFamily="34" charset="0"/>
              </a:rPr>
              <a:t>).</a:t>
            </a:r>
          </a:p>
          <a:p>
            <a:pPr lvl="0" algn="just"/>
            <a:r>
              <a:rPr lang="es-PE" dirty="0" smtClean="0">
                <a:solidFill>
                  <a:prstClr val="black"/>
                </a:solidFill>
                <a:latin typeface="Calibri Light" panose="020F0302020204030204"/>
                <a:ea typeface="Calibri" panose="020F0502020204030204" pitchFamily="34" charset="0"/>
              </a:rPr>
              <a:t>Con </a:t>
            </a:r>
            <a:r>
              <a:rPr lang="es-PE" dirty="0">
                <a:solidFill>
                  <a:prstClr val="black"/>
                </a:solidFill>
                <a:latin typeface="Calibri Light" panose="020F0302020204030204"/>
                <a:ea typeface="Calibri" panose="020F0502020204030204" pitchFamily="34" charset="0"/>
              </a:rPr>
              <a:t>el internet y la tecnología, el cual hace alusión a  un gimnasio vía web moderno que utiliza las herramientas tecnológicas de última generación. </a:t>
            </a:r>
          </a:p>
          <a:p>
            <a:pPr algn="just"/>
            <a:endParaRPr lang="es-PE"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7482870" y="2077862"/>
            <a:ext cx="2522483" cy="32759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159875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17289"/>
          </a:xfrm>
        </p:spPr>
        <p:txBody>
          <a:bodyPr/>
          <a:lstStyle/>
          <a:p>
            <a:r>
              <a:rPr lang="es-PE" dirty="0" smtClean="0"/>
              <a:t>ESTRATEGIA DE POSICIONAMIENTO</a:t>
            </a:r>
            <a:endParaRPr lang="es-PE" dirty="0"/>
          </a:p>
        </p:txBody>
      </p:sp>
      <p:sp>
        <p:nvSpPr>
          <p:cNvPr id="3" name="Marcador de contenido 2"/>
          <p:cNvSpPr>
            <a:spLocks noGrp="1"/>
          </p:cNvSpPr>
          <p:nvPr>
            <p:ph idx="1"/>
          </p:nvPr>
        </p:nvSpPr>
        <p:spPr>
          <a:xfrm>
            <a:off x="838200" y="1403131"/>
            <a:ext cx="6082862" cy="4773832"/>
          </a:xfrm>
        </p:spPr>
        <p:txBody>
          <a:bodyPr>
            <a:normAutofit fontScale="55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plataforma Virtual de E-GYM, es el punto extra, que hace la diferencia entre los demás competidores.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oferta de nuevas tendencias para el cuidado físico, como el pole dance,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gymball</a:t>
            </a:r>
            <a:r>
              <a:rPr lang="es-PE" dirty="0" smtClean="0">
                <a:effectLst/>
                <a:latin typeface="Arial" panose="020B0604020202020204" pitchFamily="34" charset="0"/>
                <a:ea typeface="Calibri" panose="020F0502020204030204" pitchFamily="34" charset="0"/>
                <a:cs typeface="Times New Roman" panose="02020603050405020304" pitchFamily="18" charset="0"/>
              </a:rPr>
              <a:t> y el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taebo</a:t>
            </a:r>
            <a:r>
              <a:rPr lang="es-PE" dirty="0" smtClean="0">
                <a:effectLst/>
                <a:latin typeface="Arial" panose="020B0604020202020204" pitchFamily="34" charset="0"/>
                <a:ea typeface="Calibri" panose="020F0502020204030204" pitchFamily="34" charset="0"/>
                <a:cs typeface="Times New Roman" panose="02020603050405020304" pitchFamily="18" charset="0"/>
              </a:rPr>
              <a:t>, puesto que ningún competidor del sector los tiene en su haber.</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flexibilidad de los horarios que se ajusten al estilo de vida de los usuarios.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E- GYM atenderá desde las 06h00 hasta las 22h00, teniendo en cuenta que algunos de los posibles usuarios terminan su jornada laboral muy tarde.</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atención personalizada que se le ofrecerá a cada usuario.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703303337"/>
              </p:ext>
            </p:extLst>
          </p:nvPr>
        </p:nvGraphicFramePr>
        <p:xfrm>
          <a:off x="7530354" y="1566440"/>
          <a:ext cx="4181261" cy="2103120"/>
        </p:xfrm>
        <a:graphic>
          <a:graphicData uri="http://schemas.openxmlformats.org/drawingml/2006/table">
            <a:tbl>
              <a:tblPr firstRow="1" firstCol="1" bandRow="1"/>
              <a:tblGrid>
                <a:gridCol w="1393423"/>
                <a:gridCol w="1393919"/>
                <a:gridCol w="1393919"/>
              </a:tblGrid>
              <a:tr h="621750">
                <a:tc>
                  <a:txBody>
                    <a:bodyPr/>
                    <a:lstStyle/>
                    <a:p>
                      <a:pPr algn="ct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DIAS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INICIA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TERMINA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500">
                <a:tc>
                  <a:txBody>
                    <a:bodyPr/>
                    <a:lstStyle/>
                    <a:p>
                      <a:pP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LUNES A VIERNES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06:00 am</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22:00 pm</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500">
                <a:tc>
                  <a:txBody>
                    <a:bodyPr/>
                    <a:lstStyle/>
                    <a:p>
                      <a:pP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SABADOS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04:00 pm</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22:00 pm</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500">
                <a:tc>
                  <a:txBody>
                    <a:bodyPr/>
                    <a:lstStyle/>
                    <a:p>
                      <a:pP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s-PE" sz="1200" b="1">
                          <a:effectLst/>
                          <a:latin typeface="Arial" panose="020B0604020202020204" pitchFamily="34" charset="0"/>
                          <a:ea typeface="Calibri" panose="020F0502020204030204" pitchFamily="34" charset="0"/>
                          <a:cs typeface="Times New Roman" panose="02020603050405020304" pitchFamily="18" charset="0"/>
                        </a:rPr>
                        <a:t>DIAS FESTIVOS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s-PE" sz="1200">
                          <a:effectLst/>
                          <a:latin typeface="Arial" panose="020B0604020202020204" pitchFamily="34" charset="0"/>
                          <a:ea typeface="Calibri" panose="020F0502020204030204" pitchFamily="34" charset="0"/>
                          <a:cs typeface="Times New Roman" panose="02020603050405020304" pitchFamily="18" charset="0"/>
                        </a:rPr>
                        <a:t>08:00 am</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422910" algn="l"/>
                          <a:tab pos="821690" algn="ctr"/>
                        </a:tabLst>
                      </a:pPr>
                      <a:r>
                        <a:rPr lang="es-PE" sz="1200" dirty="0">
                          <a:effectLst/>
                          <a:latin typeface="Arial" panose="020B0604020202020204" pitchFamily="34" charset="0"/>
                          <a:ea typeface="Calibri" panose="020F0502020204030204" pitchFamily="34" charset="0"/>
                          <a:cs typeface="Times New Roman" panose="02020603050405020304" pitchFamily="18" charset="0"/>
                        </a:rPr>
                        <a:t>	</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422910" algn="l"/>
                          <a:tab pos="821690" algn="ctr"/>
                        </a:tabLst>
                      </a:pPr>
                      <a:r>
                        <a:rPr lang="es-PE" sz="1200" dirty="0">
                          <a:effectLst/>
                          <a:latin typeface="Arial" panose="020B0604020202020204" pitchFamily="34" charset="0"/>
                          <a:ea typeface="Calibri" panose="020F0502020204030204" pitchFamily="34" charset="0"/>
                          <a:cs typeface="Times New Roman" panose="02020603050405020304" pitchFamily="18" charset="0"/>
                        </a:rPr>
                        <a:t>	11:00 am</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agen 4"/>
          <p:cNvPicPr>
            <a:picLocks noChangeAspect="1"/>
          </p:cNvPicPr>
          <p:nvPr/>
        </p:nvPicPr>
        <p:blipFill>
          <a:blip r:embed="rId2"/>
          <a:stretch>
            <a:fillRect/>
          </a:stretch>
        </p:blipFill>
        <p:spPr>
          <a:xfrm>
            <a:off x="7223790" y="3811562"/>
            <a:ext cx="1605456" cy="1610292"/>
          </a:xfrm>
          <a:prstGeom prst="rect">
            <a:avLst/>
          </a:prstGeom>
        </p:spPr>
      </p:pic>
      <p:pic>
        <p:nvPicPr>
          <p:cNvPr id="6" name="Imagen 5"/>
          <p:cNvPicPr>
            <a:picLocks noChangeAspect="1"/>
          </p:cNvPicPr>
          <p:nvPr/>
        </p:nvPicPr>
        <p:blipFill>
          <a:blip r:embed="rId3"/>
          <a:stretch>
            <a:fillRect/>
          </a:stretch>
        </p:blipFill>
        <p:spPr>
          <a:xfrm>
            <a:off x="10408229" y="3790047"/>
            <a:ext cx="1168984" cy="1631807"/>
          </a:xfrm>
          <a:prstGeom prst="rect">
            <a:avLst/>
          </a:prstGeom>
        </p:spPr>
      </p:pic>
      <p:pic>
        <p:nvPicPr>
          <p:cNvPr id="7" name="Imagen 6"/>
          <p:cNvPicPr>
            <a:picLocks noChangeAspect="1"/>
          </p:cNvPicPr>
          <p:nvPr/>
        </p:nvPicPr>
        <p:blipFill>
          <a:blip r:embed="rId4"/>
          <a:stretch>
            <a:fillRect/>
          </a:stretch>
        </p:blipFill>
        <p:spPr>
          <a:xfrm>
            <a:off x="9131974" y="5015788"/>
            <a:ext cx="1095766" cy="1842212"/>
          </a:xfrm>
          <a:prstGeom prst="rect">
            <a:avLst/>
          </a:prstGeom>
        </p:spPr>
      </p:pic>
    </p:spTree>
    <p:extLst>
      <p:ext uri="{BB962C8B-B14F-4D97-AF65-F5344CB8AC3E}">
        <p14:creationId xmlns:p14="http://schemas.microsoft.com/office/powerpoint/2010/main" val="2500898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ESTRATEGIAS DE SERVICIO</a:t>
            </a:r>
            <a:endParaRPr lang="es-PE" dirty="0"/>
          </a:p>
        </p:txBody>
      </p:sp>
      <p:sp>
        <p:nvSpPr>
          <p:cNvPr id="3" name="Marcador de contenido 2"/>
          <p:cNvSpPr>
            <a:spLocks noGrp="1"/>
          </p:cNvSpPr>
          <p:nvPr>
            <p:ph idx="1"/>
          </p:nvPr>
        </p:nvSpPr>
        <p:spPr/>
        <p:txBody>
          <a:bodyPr>
            <a:normAutofit fontScale="92500" lnSpcReduction="10000"/>
          </a:bodyPr>
          <a:lstStyle/>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Servicio de asistencia técnica IT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Information</a:t>
            </a:r>
            <a:r>
              <a:rPr lang="es-PE" dirty="0" smtClean="0">
                <a:effectLst/>
                <a:latin typeface="Arial" panose="020B0604020202020204" pitchFamily="34" charset="0"/>
                <a:ea typeface="Calibri" panose="020F0502020204030204" pitchFamily="34" charset="0"/>
                <a:cs typeface="Times New Roman" panose="02020603050405020304" pitchFamily="18" charset="0"/>
              </a:rPr>
              <a:t> Technologies) durante los horarios en los que se encuentren programadas las clases virtuales, para solucionar cualquier inconveniente que pueda impedir la conexión del usuario con la plataforma.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Línea de atención para programación de clases.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Seguimiento periódico de metas establecidas de acuerdo con el plan de entrenamiento que escoja el usuario.</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811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ESTUDIO DE MERCADO</a:t>
            </a:r>
            <a:endParaRPr lang="es-PE" dirty="0"/>
          </a:p>
        </p:txBody>
      </p:sp>
      <p:sp>
        <p:nvSpPr>
          <p:cNvPr id="3" name="Marcador de contenido 2"/>
          <p:cNvSpPr>
            <a:spLocks noGrp="1"/>
          </p:cNvSpPr>
          <p:nvPr>
            <p:ph idx="1"/>
          </p:nvPr>
        </p:nvSpPr>
        <p:spPr/>
        <p:txBody>
          <a:bodyPr/>
          <a:lstStyle/>
          <a:p>
            <a:pPr>
              <a:lnSpc>
                <a:spcPct val="115000"/>
              </a:lnSpc>
              <a:spcAft>
                <a:spcPts val="1000"/>
              </a:spcAft>
            </a:pPr>
            <a:r>
              <a:rPr lang="es-PE" sz="2400" dirty="0">
                <a:latin typeface="Arial" panose="020B0604020202020204" pitchFamily="34" charset="0"/>
                <a:ea typeface="Calibri" panose="020F0502020204030204" pitchFamily="34" charset="0"/>
                <a:cs typeface="Times New Roman" panose="02020603050405020304" pitchFamily="18" charset="0"/>
              </a:rPr>
              <a:t>El objetivo del estudio es conocer que opina la población acerca de este plan de negocio</a:t>
            </a:r>
            <a:r>
              <a:rPr lang="es-PE" sz="2400" dirty="0" smtClean="0">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spcAft>
                <a:spcPts val="1000"/>
              </a:spcAft>
            </a:pPr>
            <a:r>
              <a:rPr lang="es-PE" sz="2400" dirty="0">
                <a:latin typeface="Arial" panose="020B0604020202020204" pitchFamily="34" charset="0"/>
                <a:ea typeface="Calibri" panose="020F0502020204030204" pitchFamily="34" charset="0"/>
                <a:cs typeface="Times New Roman" panose="02020603050405020304" pitchFamily="18" charset="0"/>
              </a:rPr>
              <a:t>Dicha encuesta se diseñó con preguntas relacionadas con el mercado al que se pretende ingresar, para conocer las necesidades y motivaciones que tienen los futuros usuarios para ingresar a un centro de acondicionamiento físico.</a:t>
            </a:r>
            <a:endParaRPr lang="es-PE"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980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FICHA TECNICA DEL SERVICIO VIRTUAL</a:t>
            </a:r>
            <a:endParaRPr lang="es-PE" dirty="0"/>
          </a:p>
        </p:txBody>
      </p:sp>
      <p:sp>
        <p:nvSpPr>
          <p:cNvPr id="3" name="Marcador de contenido 2"/>
          <p:cNvSpPr>
            <a:spLocks noGrp="1"/>
          </p:cNvSpPr>
          <p:nvPr>
            <p:ph idx="1"/>
          </p:nvPr>
        </p:nvSpPr>
        <p:spPr/>
        <p:txBody>
          <a:bodyPr>
            <a:normAutofit fontScale="85000" lnSpcReduction="10000"/>
          </a:bodyPr>
          <a:lstStyle/>
          <a:p>
            <a:pPr lvl="0" algn="just">
              <a:lnSpc>
                <a:spcPct val="150000"/>
              </a:lnSpc>
              <a:spcAft>
                <a:spcPts val="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El servicio de E-GYM se desarrolla en clases diarias (Lunes-Sábado) con duración de 1 hora.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El servicio se vende como un mes de entrenamiento para el cliente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mensualidad permite que el cliente acceda a la plataforma de lunes a sábado para tomar la clase que prefiera.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En la clase que el usuario escoja, el entrenador le dictará clase.</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1000"/>
              </a:spcAft>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El usuario tendrá 3 opciones de clase para escoger en un mismo horario.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30073833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7559" y="1037350"/>
            <a:ext cx="4921469" cy="3361230"/>
          </a:xfrm>
        </p:spPr>
        <p:txBody>
          <a:bodyPr>
            <a:normAutofit fontScale="90000"/>
          </a:bodyPr>
          <a:lstStyle/>
          <a:p>
            <a:pPr marL="342900" indent="-342900" algn="just">
              <a:lnSpc>
                <a:spcPct val="150000"/>
              </a:lnSpc>
              <a:buFont typeface="Arial" panose="020B0604020202020204" pitchFamily="34" charset="0"/>
              <a:buChar char="•"/>
            </a:pPr>
            <a:r>
              <a:rPr lang="es-PE"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Cuando el cliente se inscribe a E-GYM se realizará una evaluación de su estado físico y nutricional, se fijaran metas y objetivos, los cuales se re-evaluarán pasados 3 meses, si el cliente cumple con las metas fijadas se entregarán incentivos de salud y belleza, además recibirá un Kit que consta de una pelota de </a:t>
            </a:r>
            <a:r>
              <a:rPr lang="es-PE"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gymball</a:t>
            </a:r>
            <a:r>
              <a:rPr lang="es-PE"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y una colchoneta necesarias para las clases virtuales</a:t>
            </a:r>
            <a:endParaRPr lang="es-PE" dirty="0"/>
          </a:p>
        </p:txBody>
      </p:sp>
      <p:sp>
        <p:nvSpPr>
          <p:cNvPr id="3" name="Marcador de contenido 2"/>
          <p:cNvSpPr>
            <a:spLocks noGrp="1"/>
          </p:cNvSpPr>
          <p:nvPr>
            <p:ph idx="1"/>
          </p:nvPr>
        </p:nvSpPr>
        <p:spPr>
          <a:xfrm>
            <a:off x="223345" y="835517"/>
            <a:ext cx="4774324" cy="4351338"/>
          </a:xfrm>
        </p:spPr>
        <p:txBody>
          <a:bodyPr>
            <a:normAutofit fontScale="62500" lnSpcReduction="20000"/>
          </a:bodyPr>
          <a:lstStyle/>
          <a:p>
            <a:pPr algn="just">
              <a:lnSpc>
                <a:spcPct val="150000"/>
              </a:lnSpc>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mano de obra empleada haciendo uso de la plataforma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on</a:t>
            </a:r>
            <a:r>
              <a:rPr lang="es-PE" dirty="0" smtClean="0">
                <a:effectLst/>
                <a:latin typeface="Arial" panose="020B0604020202020204" pitchFamily="34" charset="0"/>
                <a:ea typeface="Calibri" panose="020F0502020204030204" pitchFamily="34" charset="0"/>
                <a:cs typeface="Times New Roman" panose="02020603050405020304" pitchFamily="18" charset="0"/>
              </a:rPr>
              <a:t> line es: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PE" dirty="0" smtClean="0">
                <a:effectLst/>
                <a:latin typeface="Arial" panose="020B0604020202020204" pitchFamily="34" charset="0"/>
                <a:ea typeface="Calibri" panose="020F0502020204030204" pitchFamily="34" charset="0"/>
                <a:cs typeface="Times New Roman" panose="02020603050405020304" pitchFamily="18" charset="0"/>
              </a:rPr>
              <a:t>5 entrenadores medio tiempo para trabajar en las mañanas, tardes y noches.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PE" dirty="0" smtClean="0">
                <a:effectLst/>
                <a:latin typeface="Arial" panose="020B0604020202020204" pitchFamily="34" charset="0"/>
                <a:ea typeface="Calibri" panose="020F0502020204030204" pitchFamily="34" charset="0"/>
                <a:cs typeface="Times New Roman" panose="02020603050405020304" pitchFamily="18" charset="0"/>
              </a:rPr>
              <a:t>Al finalizar las clases se darán 5 minutos de bienestar, los cuales consisten en dar información a los clientes sobre temas de salud, belleza y nutrición.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223509" y="1750883"/>
            <a:ext cx="1887855" cy="824230"/>
          </a:xfrm>
          <a:prstGeom prst="rect">
            <a:avLst/>
          </a:prstGeom>
          <a:noFill/>
          <a:ln>
            <a:noFill/>
          </a:ln>
        </p:spPr>
      </p:pic>
      <p:pic>
        <p:nvPicPr>
          <p:cNvPr id="5" name="0 Imagen"/>
          <p:cNvPicPr/>
          <p:nvPr/>
        </p:nvPicPr>
        <p:blipFill>
          <a:blip r:embed="rId3">
            <a:extLst>
              <a:ext uri="{28A0092B-C50C-407E-A947-70E740481C1C}">
                <a14:useLocalDpi xmlns:a14="http://schemas.microsoft.com/office/drawing/2010/main" val="0"/>
              </a:ext>
            </a:extLst>
          </a:blip>
          <a:stretch>
            <a:fillRect/>
          </a:stretch>
        </p:blipFill>
        <p:spPr>
          <a:xfrm>
            <a:off x="5602079" y="3678198"/>
            <a:ext cx="941070" cy="941070"/>
          </a:xfrm>
          <a:prstGeom prst="rect">
            <a:avLst/>
          </a:prstGeom>
        </p:spPr>
      </p:pic>
    </p:spTree>
    <p:extLst>
      <p:ext uri="{BB962C8B-B14F-4D97-AF65-F5344CB8AC3E}">
        <p14:creationId xmlns:p14="http://schemas.microsoft.com/office/powerpoint/2010/main" val="1409865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smtClean="0">
                <a:effectLst/>
                <a:latin typeface="Arial" panose="020B0604020202020204" pitchFamily="34" charset="0"/>
                <a:ea typeface="Calibri" panose="020F0502020204030204" pitchFamily="34" charset="0"/>
              </a:rPr>
              <a:t>AVANCE INNOVADOR Y/O DIFERENCIADOR DEL SERVICIO</a:t>
            </a:r>
            <a:endParaRPr lang="es-PE" sz="4000" dirty="0"/>
          </a:p>
        </p:txBody>
      </p:sp>
      <p:sp>
        <p:nvSpPr>
          <p:cNvPr id="3" name="Marcador de contenido 2"/>
          <p:cNvSpPr>
            <a:spLocks noGrp="1"/>
          </p:cNvSpPr>
          <p:nvPr>
            <p:ph idx="1"/>
          </p:nvPr>
        </p:nvSpPr>
        <p:spPr>
          <a:xfrm>
            <a:off x="838199" y="1825625"/>
            <a:ext cx="6337151" cy="4351338"/>
          </a:xfrm>
        </p:spPr>
        <p:txBody>
          <a:bodyPr>
            <a:normAutofit fontScale="70000" lnSpcReduction="20000"/>
          </a:bodyPr>
          <a:lstStyle/>
          <a:p>
            <a:pPr marL="742950" lvl="1" indent="-285750">
              <a:lnSpc>
                <a:spcPct val="115000"/>
              </a:lnSpc>
              <a:spcBef>
                <a:spcPts val="1000"/>
              </a:spcBef>
              <a:spcAft>
                <a:spcPts val="0"/>
              </a:spcAft>
              <a:buFont typeface="+mj-lt"/>
              <a:buAutoNum type="alphaLcPeriod"/>
            </a:pPr>
            <a:r>
              <a:rPr lang="es-PE" dirty="0" smtClean="0">
                <a:effectLst/>
                <a:latin typeface="Arial" panose="020B0604020202020204" pitchFamily="34" charset="0"/>
                <a:ea typeface="Times New Roman" panose="02020603050405020304" pitchFamily="18" charset="0"/>
                <a:cs typeface="Times New Roman" panose="02020603050405020304" pitchFamily="18" charset="0"/>
              </a:rPr>
              <a:t>EMPLEO DE TECNOLOGIA:</a:t>
            </a:r>
            <a:endParaRPr lang="es-PE" sz="2000"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marL="742950" lvl="1" indent="-285750" algn="just">
              <a:lnSpc>
                <a:spcPct val="150000"/>
              </a:lnSpc>
              <a:spcAft>
                <a:spcPts val="0"/>
              </a:spcAft>
              <a:buFont typeface="Courier New" panose="02070309020205020404" pitchFamily="49" charset="0"/>
              <a:buChar char="o"/>
            </a:pPr>
            <a:r>
              <a:rPr lang="es-PE" dirty="0" smtClean="0">
                <a:effectLst/>
                <a:latin typeface="Arial" panose="020B0604020202020204" pitchFamily="34" charset="0"/>
                <a:ea typeface="Calibri" panose="020F0502020204030204" pitchFamily="34" charset="0"/>
                <a:cs typeface="Times New Roman" panose="02020603050405020304" pitchFamily="18" charset="0"/>
              </a:rPr>
              <a:t>Uso de plataforma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GoTomeeting</a:t>
            </a:r>
            <a:r>
              <a:rPr lang="es-PE" dirty="0" smtClean="0">
                <a:effectLst/>
                <a:latin typeface="Arial" panose="020B0604020202020204" pitchFamily="34" charset="0"/>
                <a:ea typeface="Calibri" panose="020F0502020204030204" pitchFamily="34" charset="0"/>
                <a:cs typeface="Times New Roman" panose="02020603050405020304" pitchFamily="18" charset="0"/>
              </a:rPr>
              <a:t> para que el cliente tenga un entrenador en vivo a través de la </a:t>
            </a:r>
            <a:r>
              <a:rPr lang="es-PE" dirty="0" smtClean="0">
                <a:effectLst/>
                <a:latin typeface="Arial" panose="020B0604020202020204" pitchFamily="34" charset="0"/>
                <a:ea typeface="Calibri" panose="020F0502020204030204" pitchFamily="34" charset="0"/>
                <a:cs typeface="Times New Roman" panose="02020603050405020304" pitchFamily="18" charset="0"/>
              </a:rPr>
              <a:t>red.</a:t>
            </a:r>
            <a:endParaRPr lang="es-PE"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685800" indent="0" algn="just">
              <a:lnSpc>
                <a:spcPct val="150000"/>
              </a:lnSpc>
              <a:spcAft>
                <a:spcPts val="0"/>
              </a:spcAft>
              <a:buNone/>
            </a:pP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Courier New" panose="02070309020205020404" pitchFamily="49" charset="0"/>
              <a:buChar char="o"/>
            </a:pPr>
            <a:r>
              <a:rPr lang="es-PE" dirty="0" smtClean="0">
                <a:effectLst/>
                <a:latin typeface="Arial" panose="020B0604020202020204" pitchFamily="34" charset="0"/>
                <a:ea typeface="Calibri" panose="020F0502020204030204" pitchFamily="34" charset="0"/>
                <a:cs typeface="Times New Roman" panose="02020603050405020304" pitchFamily="18" charset="0"/>
              </a:rPr>
              <a:t>Página Exclusiva de E-GYM donde el cliente agenda sus clases, sus citas de seguimiento y control, revisa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tips</a:t>
            </a:r>
            <a:r>
              <a:rPr lang="es-PE" dirty="0" smtClean="0">
                <a:effectLst/>
                <a:latin typeface="Arial" panose="020B0604020202020204" pitchFamily="34" charset="0"/>
                <a:ea typeface="Calibri" panose="020F0502020204030204" pitchFamily="34" charset="0"/>
                <a:cs typeface="Times New Roman" panose="02020603050405020304" pitchFamily="18" charset="0"/>
              </a:rPr>
              <a:t> de salud y bienestar.</a:t>
            </a:r>
            <a:endParaRPr lang="es-PE"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15000"/>
              </a:lnSpc>
              <a:spcAft>
                <a:spcPts val="0"/>
              </a:spcAft>
              <a:buNone/>
            </a:pP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1000"/>
              </a:spcAft>
              <a:buFont typeface="Courier New" panose="02070309020205020404" pitchFamily="49" charset="0"/>
              <a:buChar char="o"/>
            </a:pPr>
            <a:r>
              <a:rPr lang="es-PE" dirty="0" smtClean="0">
                <a:effectLst/>
                <a:latin typeface="Arial" panose="020B0604020202020204" pitchFamily="34" charset="0"/>
                <a:ea typeface="Calibri" panose="020F0502020204030204" pitchFamily="34" charset="0"/>
                <a:cs typeface="Times New Roman" panose="02020603050405020304" pitchFamily="18" charset="0"/>
              </a:rPr>
              <a:t>Se entregaran a los clientes de la clase virtual un Kit, compuesto por una pelota de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gymball</a:t>
            </a:r>
            <a:r>
              <a:rPr lang="es-PE" dirty="0" smtClean="0">
                <a:effectLst/>
                <a:latin typeface="Arial" panose="020B0604020202020204" pitchFamily="34" charset="0"/>
                <a:ea typeface="Calibri" panose="020F0502020204030204" pitchFamily="34" charset="0"/>
                <a:cs typeface="Times New Roman" panose="02020603050405020304" pitchFamily="18" charset="0"/>
              </a:rPr>
              <a:t> y una colchoneta.</a:t>
            </a:r>
            <a:endParaRPr lang="es-PE"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graphicFrame>
        <p:nvGraphicFramePr>
          <p:cNvPr id="6" name="Tabla 5"/>
          <p:cNvGraphicFramePr>
            <a:graphicFrameLocks noGrp="1"/>
          </p:cNvGraphicFramePr>
          <p:nvPr>
            <p:extLst>
              <p:ext uri="{D42A27DB-BD31-4B8C-83A1-F6EECF244321}">
                <p14:modId xmlns:p14="http://schemas.microsoft.com/office/powerpoint/2010/main" val="3683339234"/>
              </p:ext>
            </p:extLst>
          </p:nvPr>
        </p:nvGraphicFramePr>
        <p:xfrm>
          <a:off x="7605709" y="1825629"/>
          <a:ext cx="3951535" cy="4351334"/>
        </p:xfrm>
        <a:graphic>
          <a:graphicData uri="http://schemas.openxmlformats.org/drawingml/2006/table">
            <a:tbl>
              <a:tblPr firstRow="1" firstCol="1" bandRow="1"/>
              <a:tblGrid>
                <a:gridCol w="274482"/>
                <a:gridCol w="274482"/>
                <a:gridCol w="548964"/>
                <a:gridCol w="548577"/>
                <a:gridCol w="548964"/>
                <a:gridCol w="548577"/>
                <a:gridCol w="603938"/>
                <a:gridCol w="603551"/>
              </a:tblGrid>
              <a:tr h="334718">
                <a:tc gridSpan="2">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HORARIO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PE"/>
                    </a:p>
                  </a:txBody>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LUN</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MAR</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MIE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JUE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VIE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SAB</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6:00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7:00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GYMBALL</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7:00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8:00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8:00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9:00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GYMBALL</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 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9:00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10:00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10:00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11:00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GYMBALL</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GYMBALL</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11:00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12:00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12:00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13:007</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17:00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18:00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GYMBALL</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18:00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19:00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GYMBALL</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19:00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20:00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20:00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21:00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GYMBALL</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E-GYMCROSS</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718">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21:00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22:00</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BAILE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b="1">
                          <a:effectLst/>
                          <a:latin typeface="Arial" panose="020B0604020202020204" pitchFamily="34" charset="0"/>
                          <a:ea typeface="Calibri" panose="020F0502020204030204" pitchFamily="34" charset="0"/>
                          <a:cs typeface="Times New Roman" panose="02020603050405020304" pitchFamily="18" charset="0"/>
                        </a:rPr>
                        <a:t>TAEBO</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a:effectLst/>
                          <a:latin typeface="Arial" panose="020B0604020202020204" pitchFamily="34" charset="0"/>
                          <a:ea typeface="Calibri" panose="020F0502020204030204" pitchFamily="34" charset="0"/>
                          <a:cs typeface="Times New Roman" panose="02020603050405020304" pitchFamily="18" charset="0"/>
                        </a:rPr>
                        <a:t> </a:t>
                      </a:r>
                      <a:endParaRPr lang="es-PE" sz="70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PE" sz="500" dirty="0">
                          <a:effectLst/>
                          <a:latin typeface="Arial" panose="020B0604020202020204" pitchFamily="34" charset="0"/>
                          <a:ea typeface="Calibri" panose="020F0502020204030204" pitchFamily="34" charset="0"/>
                          <a:cs typeface="Times New Roman" panose="02020603050405020304" pitchFamily="18" charset="0"/>
                        </a:rPr>
                        <a:t> </a:t>
                      </a:r>
                      <a:endParaRPr lang="es-PE"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1840" marR="418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1932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PE" sz="4000" dirty="0" smtClean="0">
                <a:effectLst/>
                <a:latin typeface="Arial" panose="020B0604020202020204" pitchFamily="34" charset="0"/>
                <a:ea typeface="Calibri" panose="020F0502020204030204" pitchFamily="34" charset="0"/>
              </a:rPr>
              <a:t>SISTEMA DE INCENTIVOS POR CUMPLIMIENTO DE METAS</a:t>
            </a:r>
            <a:endParaRPr lang="es-PE" sz="4000" dirty="0"/>
          </a:p>
        </p:txBody>
      </p:sp>
      <p:sp>
        <p:nvSpPr>
          <p:cNvPr id="3" name="Marcador de contenido 2"/>
          <p:cNvSpPr>
            <a:spLocks noGrp="1"/>
          </p:cNvSpPr>
          <p:nvPr>
            <p:ph idx="1"/>
          </p:nvPr>
        </p:nvSpPr>
        <p:spPr>
          <a:xfrm>
            <a:off x="838201" y="1825625"/>
            <a:ext cx="6681952" cy="4351338"/>
          </a:xfrm>
        </p:spPr>
        <p:txBody>
          <a:bodyPr>
            <a:normAutofit fontScale="85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Se entregarán bonos de SPA, salud y belleza cuando el cliente después de una evaluación trimestral cumpla sus metas.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Se considera que ningún competidor integra una solución de entrenamiento físico tan competitivo y de alto desempeño como lo expone E-GYM a través de su plataforma virtual y el entrenamiento en vivo.</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pic>
        <p:nvPicPr>
          <p:cNvPr id="1026" name="Picture 2" descr="http://1.bp.blogspot.com/-TRehL3P1DB8/UUW8wsok3VI/AAAAAAAAAek/cJztxzlegHE/s1600/Bonos-Spa-r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276" y="1980029"/>
            <a:ext cx="3915980" cy="404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28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ESTRATEGIAS DE PRECIO</a:t>
            </a:r>
            <a:endParaRPr lang="es-PE" dirty="0"/>
          </a:p>
        </p:txBody>
      </p:sp>
      <p:sp>
        <p:nvSpPr>
          <p:cNvPr id="3" name="Marcador de contenido 2"/>
          <p:cNvSpPr>
            <a:spLocks noGrp="1"/>
          </p:cNvSpPr>
          <p:nvPr>
            <p:ph idx="1"/>
          </p:nvPr>
        </p:nvSpPr>
        <p:spPr/>
        <p:txBody>
          <a:bodyPr>
            <a:normAutofit fontScale="85000" lnSpcReduction="10000"/>
          </a:bodyPr>
          <a:lstStyle/>
          <a:p>
            <a:pPr algn="just">
              <a:lnSpc>
                <a:spcPct val="150000"/>
              </a:lnSpc>
              <a:spcAft>
                <a:spcPts val="1000"/>
              </a:spcAft>
            </a:pPr>
            <a:r>
              <a:rPr lang="es-PE" sz="2400" dirty="0" smtClean="0">
                <a:effectLst/>
                <a:latin typeface="Arial" panose="020B0604020202020204" pitchFamily="34" charset="0"/>
                <a:ea typeface="Calibri" panose="020F0502020204030204" pitchFamily="34" charset="0"/>
                <a:cs typeface="Times New Roman" panose="02020603050405020304" pitchFamily="18" charset="0"/>
              </a:rPr>
              <a:t>El objetivo que perseguirá E- GYM </a:t>
            </a:r>
            <a:r>
              <a:rPr lang="es-PE" sz="2400" i="1" dirty="0" smtClean="0">
                <a:effectLst/>
                <a:latin typeface="Arial" panose="020B0604020202020204" pitchFamily="34" charset="0"/>
                <a:ea typeface="Calibri" panose="020F0502020204030204" pitchFamily="34" charset="0"/>
                <a:cs typeface="Times New Roman" panose="02020603050405020304" pitchFamily="18" charset="0"/>
              </a:rPr>
              <a:t>es generar un servicio de calidad</a:t>
            </a:r>
            <a:r>
              <a:rPr lang="es-PE" sz="2400" dirty="0" smtClean="0">
                <a:effectLst/>
                <a:latin typeface="Arial" panose="020B0604020202020204" pitchFamily="34" charset="0"/>
                <a:ea typeface="Calibri" panose="020F0502020204030204" pitchFamily="34" charset="0"/>
                <a:cs typeface="Times New Roman" panose="02020603050405020304" pitchFamily="18" charset="0"/>
              </a:rPr>
              <a:t>, el cual cubra las expectativas de los usuarios de modo que se obtenga un nivel de ingresos satisfactorios que permitan </a:t>
            </a:r>
            <a:r>
              <a:rPr lang="es-PE" sz="2400" i="1" dirty="0" smtClean="0">
                <a:effectLst/>
                <a:latin typeface="Arial" panose="020B0604020202020204" pitchFamily="34" charset="0"/>
                <a:ea typeface="Calibri" panose="020F0502020204030204" pitchFamily="34" charset="0"/>
                <a:cs typeface="Times New Roman" panose="02020603050405020304" pitchFamily="18" charset="0"/>
              </a:rPr>
              <a:t>cubrir los costos de producción </a:t>
            </a:r>
            <a:r>
              <a:rPr lang="es-PE" sz="2400" dirty="0" smtClean="0">
                <a:effectLst/>
                <a:latin typeface="Arial" panose="020B0604020202020204" pitchFamily="34" charset="0"/>
                <a:ea typeface="Calibri" panose="020F0502020204030204" pitchFamily="34" charset="0"/>
                <a:cs typeface="Times New Roman" panose="02020603050405020304" pitchFamily="18" charset="0"/>
              </a:rPr>
              <a:t>y obtener un margen de rentabilidad adecuado.</a:t>
            </a:r>
          </a:p>
          <a:p>
            <a:pPr algn="just">
              <a:lnSpc>
                <a:spcPct val="150000"/>
              </a:lnSpc>
              <a:spcAft>
                <a:spcPts val="1000"/>
              </a:spcAft>
            </a:pPr>
            <a:r>
              <a:rPr lang="es-PE" sz="2400" dirty="0" smtClean="0">
                <a:effectLst/>
                <a:latin typeface="Arial" panose="020B0604020202020204" pitchFamily="34" charset="0"/>
                <a:ea typeface="Calibri" panose="020F0502020204030204" pitchFamily="34" charset="0"/>
                <a:cs typeface="Times New Roman" panose="02020603050405020304" pitchFamily="18" charset="0"/>
              </a:rPr>
              <a:t>Con un precio ligeramente alto en relación a la competencia, para esto se debe generar en la percepción del usuario que está pagando por un servicio de calidad. Además los precios de las rutinas nuevas como </a:t>
            </a:r>
            <a:r>
              <a:rPr lang="es-PE" sz="2400" dirty="0" err="1" smtClean="0">
                <a:effectLst/>
                <a:latin typeface="Arial" panose="020B0604020202020204" pitchFamily="34" charset="0"/>
                <a:ea typeface="Calibri" panose="020F0502020204030204" pitchFamily="34" charset="0"/>
                <a:cs typeface="Times New Roman" panose="02020603050405020304" pitchFamily="18" charset="0"/>
              </a:rPr>
              <a:t>crossfit</a:t>
            </a:r>
            <a:r>
              <a:rPr lang="es-PE" sz="2400" dirty="0" smtClean="0">
                <a:effectLst/>
                <a:latin typeface="Arial" panose="020B0604020202020204" pitchFamily="34" charset="0"/>
                <a:ea typeface="Calibri" panose="020F0502020204030204" pitchFamily="34" charset="0"/>
                <a:cs typeface="Times New Roman" panose="02020603050405020304" pitchFamily="18" charset="0"/>
              </a:rPr>
              <a:t>, pole dance, </a:t>
            </a:r>
            <a:r>
              <a:rPr lang="es-PE" sz="2400" dirty="0" err="1" smtClean="0">
                <a:effectLst/>
                <a:latin typeface="Arial" panose="020B0604020202020204" pitchFamily="34" charset="0"/>
                <a:ea typeface="Calibri" panose="020F0502020204030204" pitchFamily="34" charset="0"/>
                <a:cs typeface="Times New Roman" panose="02020603050405020304" pitchFamily="18" charset="0"/>
              </a:rPr>
              <a:t>gymball</a:t>
            </a:r>
            <a:r>
              <a:rPr lang="es-PE" sz="2400" dirty="0" smtClean="0">
                <a:effectLst/>
                <a:latin typeface="Arial" panose="020B0604020202020204" pitchFamily="34" charset="0"/>
                <a:ea typeface="Calibri" panose="020F0502020204030204" pitchFamily="34" charset="0"/>
                <a:cs typeface="Times New Roman" panose="02020603050405020304" pitchFamily="18" charset="0"/>
              </a:rPr>
              <a:t> tendrán un precio establecido de acuerdo a los precios existentes en el mercado.</a:t>
            </a:r>
            <a:endParaRPr lang="es-PE"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3045338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526" y="1948286"/>
            <a:ext cx="10515600" cy="993227"/>
          </a:xfrm>
        </p:spPr>
        <p:txBody>
          <a:bodyPr>
            <a:normAutofit fontScale="90000"/>
          </a:bodyPr>
          <a:lstStyle/>
          <a:p>
            <a:pPr>
              <a:lnSpc>
                <a:spcPct val="150000"/>
              </a:lnSpc>
              <a:spcAft>
                <a:spcPts val="1000"/>
              </a:spcAft>
            </a:pPr>
            <a:r>
              <a:rPr lang="es-PE" sz="2700" dirty="0" smtClean="0">
                <a:effectLst/>
                <a:latin typeface="Arial" panose="020B0604020202020204" pitchFamily="34" charset="0"/>
                <a:ea typeface="Calibri" panose="020F0502020204030204" pitchFamily="34" charset="0"/>
                <a:cs typeface="Times New Roman" panose="02020603050405020304" pitchFamily="18" charset="0"/>
              </a:rPr>
              <a:t>De esta manera los precios para cada rutina de ejercicios quedan establecidos de la siguiente manera:</a:t>
            </a:r>
            <a:r>
              <a:rPr lang="es-PE" sz="4000" dirty="0" smtClean="0">
                <a:effectLst/>
                <a:latin typeface="Calibri" panose="020F0502020204030204" pitchFamily="34" charset="0"/>
                <a:ea typeface="Calibri" panose="020F0502020204030204" pitchFamily="34" charset="0"/>
                <a:cs typeface="Times New Roman" panose="02020603050405020304" pitchFamily="18" charset="0"/>
              </a:rPr>
              <a:t/>
            </a:r>
            <a:br>
              <a:rPr lang="es-PE" sz="4000" dirty="0" smtClean="0">
                <a:effectLst/>
                <a:latin typeface="Calibri" panose="020F0502020204030204" pitchFamily="34" charset="0"/>
                <a:ea typeface="Calibri" panose="020F0502020204030204" pitchFamily="34" charset="0"/>
                <a:cs typeface="Times New Roman" panose="02020603050405020304" pitchFamily="18" charset="0"/>
              </a:rPr>
            </a:br>
            <a:endParaRPr lang="es-PE"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98793680"/>
              </p:ext>
            </p:extLst>
          </p:nvPr>
        </p:nvGraphicFramePr>
        <p:xfrm>
          <a:off x="709863" y="3053808"/>
          <a:ext cx="7536781" cy="3369098"/>
        </p:xfrm>
        <a:graphic>
          <a:graphicData uri="http://schemas.openxmlformats.org/drawingml/2006/table">
            <a:tbl>
              <a:tblPr firstRow="1" firstCol="1" bandRow="1"/>
              <a:tblGrid>
                <a:gridCol w="2511663"/>
                <a:gridCol w="2512559"/>
                <a:gridCol w="2512559"/>
              </a:tblGrid>
              <a:tr h="311764">
                <a:tc>
                  <a:txBody>
                    <a:bodyPr/>
                    <a:lstStyle/>
                    <a:p>
                      <a:pPr algn="ctr">
                        <a:lnSpc>
                          <a:spcPct val="150000"/>
                        </a:lnSpc>
                        <a:spcAft>
                          <a:spcPts val="0"/>
                        </a:spcAft>
                      </a:pPr>
                      <a:r>
                        <a:rPr lang="es-PE" sz="1100" b="1" dirty="0">
                          <a:effectLst/>
                          <a:latin typeface="Arial" panose="020B0604020202020204" pitchFamily="34" charset="0"/>
                          <a:ea typeface="Calibri" panose="020F0502020204030204" pitchFamily="34" charset="0"/>
                          <a:cs typeface="Times New Roman" panose="02020603050405020304" pitchFamily="18" charset="0"/>
                        </a:rPr>
                        <a:t>SERVICIO</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COSTO DIARIO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COSTO MENSUAL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64">
                <a:tc>
                  <a:txBody>
                    <a:bodyPr/>
                    <a:lstStyle/>
                    <a:p>
                      <a:pPr algn="ctr">
                        <a:lnSpc>
                          <a:spcPct val="150000"/>
                        </a:lnSpc>
                        <a:spcAft>
                          <a:spcPts val="0"/>
                        </a:spcAft>
                      </a:pPr>
                      <a:r>
                        <a:rPr lang="es-PE" sz="1100" b="1" dirty="0">
                          <a:effectLst/>
                          <a:latin typeface="Arial" panose="020B0604020202020204" pitchFamily="34" charset="0"/>
                          <a:ea typeface="Calibri" panose="020F0502020204030204" pitchFamily="34" charset="0"/>
                          <a:cs typeface="Times New Roman" panose="02020603050405020304" pitchFamily="18" charset="0"/>
                        </a:rPr>
                        <a:t>BAILE</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b="1" dirty="0">
                          <a:effectLst/>
                          <a:latin typeface="Arial" panose="020B0604020202020204" pitchFamily="34" charset="0"/>
                          <a:ea typeface="Calibri" panose="020F0502020204030204" pitchFamily="34" charset="0"/>
                          <a:cs typeface="Times New Roman" panose="02020603050405020304" pitchFamily="18" charset="0"/>
                        </a:rPr>
                        <a:t>40.00</a:t>
                      </a:r>
                      <a:endParaRPr lang="es-P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64">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GYMBALL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b="1" dirty="0">
                          <a:effectLst/>
                          <a:latin typeface="Arial" panose="020B0604020202020204" pitchFamily="34" charset="0"/>
                          <a:ea typeface="Calibri" panose="020F0502020204030204" pitchFamily="34" charset="0"/>
                          <a:cs typeface="Times New Roman" panose="02020603050405020304" pitchFamily="18" charset="0"/>
                        </a:rPr>
                        <a:t>55.00</a:t>
                      </a:r>
                      <a:endParaRPr lang="es-P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64">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TAEBO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b="1" dirty="0">
                          <a:effectLst/>
                          <a:latin typeface="Arial" panose="020B0604020202020204" pitchFamily="34" charset="0"/>
                          <a:ea typeface="Calibri" panose="020F0502020204030204" pitchFamily="34" charset="0"/>
                          <a:cs typeface="Times New Roman" panose="02020603050405020304" pitchFamily="18" charset="0"/>
                        </a:rPr>
                        <a:t>40.00</a:t>
                      </a:r>
                      <a:endParaRPr lang="es-P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POLE DANCE</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80.00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64">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MAQUINAS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90.00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64">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CROSSFIT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70.00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64">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CLASE VIRTUAL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764">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VENTA SUPLEMENTOS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250.00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526">
                <a:tc>
                  <a:txBody>
                    <a:bodyPr/>
                    <a:lstStyle/>
                    <a:p>
                      <a:pPr algn="ctr">
                        <a:lnSpc>
                          <a:spcPct val="150000"/>
                        </a:lnSpc>
                        <a:spcAft>
                          <a:spcPts val="0"/>
                        </a:spcAft>
                      </a:pPr>
                      <a:r>
                        <a:rPr lang="es-PE" sz="1100" b="1">
                          <a:effectLst/>
                          <a:latin typeface="Arial" panose="020B0604020202020204" pitchFamily="34" charset="0"/>
                          <a:ea typeface="Calibri" panose="020F0502020204030204" pitchFamily="34" charset="0"/>
                          <a:cs typeface="Times New Roman" panose="02020603050405020304" pitchFamily="18" charset="0"/>
                        </a:rPr>
                        <a:t>ASESORIA Y ALIMENTACION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a:effectLst/>
                          <a:latin typeface="Arial" panose="020B0604020202020204" pitchFamily="34" charset="0"/>
                          <a:ea typeface="Calibri" panose="020F0502020204030204" pitchFamily="34" charset="0"/>
                          <a:cs typeface="Times New Roman" panose="02020603050405020304" pitchFamily="18" charset="0"/>
                        </a:rPr>
                        <a: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PE" sz="1100" dirty="0">
                          <a:effectLst/>
                          <a:latin typeface="Arial" panose="020B0604020202020204" pitchFamily="34" charset="0"/>
                          <a:ea typeface="Calibri" panose="020F0502020204030204" pitchFamily="34" charset="0"/>
                          <a:cs typeface="Times New Roman" panose="02020603050405020304" pitchFamily="18" charset="0"/>
                        </a:rPr>
                        <a:t>5.00</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ítulo 1"/>
          <p:cNvSpPr txBox="1">
            <a:spLocks/>
          </p:cNvSpPr>
          <p:nvPr/>
        </p:nvSpPr>
        <p:spPr>
          <a:xfrm>
            <a:off x="581526"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mtClean="0"/>
              <a:t>ESTRATEGIAS DE PRECIO</a:t>
            </a:r>
            <a:endParaRPr lang="es-PE" dirty="0"/>
          </a:p>
        </p:txBody>
      </p:sp>
    </p:spTree>
    <p:extLst>
      <p:ext uri="{BB962C8B-B14F-4D97-AF65-F5344CB8AC3E}">
        <p14:creationId xmlns:p14="http://schemas.microsoft.com/office/powerpoint/2010/main" val="3571362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ESTRATEGIAS DE PROMOCION</a:t>
            </a:r>
            <a:endParaRPr lang="es-PE" dirty="0"/>
          </a:p>
        </p:txBody>
      </p:sp>
      <p:sp>
        <p:nvSpPr>
          <p:cNvPr id="3" name="Marcador de contenido 2"/>
          <p:cNvSpPr>
            <a:spLocks noGrp="1"/>
          </p:cNvSpPr>
          <p:nvPr>
            <p:ph idx="1"/>
          </p:nvPr>
        </p:nvSpPr>
        <p:spPr/>
        <p:txBody>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Las estrategias escogidas son las siguientes: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b="1" u="sng" dirty="0" smtClean="0">
                <a:effectLst/>
                <a:latin typeface="Arial" panose="020B0604020202020204" pitchFamily="34" charset="0"/>
                <a:ea typeface="Calibri" panose="020F0502020204030204" pitchFamily="34" charset="0"/>
                <a:cs typeface="Times New Roman" panose="02020603050405020304" pitchFamily="18" charset="0"/>
              </a:rPr>
              <a:t>Dos por uno:</a:t>
            </a:r>
            <a:r>
              <a:rPr lang="es-PE" sz="2400" dirty="0" smtClean="0">
                <a:effectLst/>
                <a:latin typeface="Arial" panose="020B0604020202020204" pitchFamily="34" charset="0"/>
                <a:ea typeface="Calibri" panose="020F0502020204030204" pitchFamily="34" charset="0"/>
                <a:cs typeface="Times New Roman" panose="02020603050405020304" pitchFamily="18" charset="0"/>
              </a:rPr>
              <a:t> es decir, entrenan 2 personas por el precio de una. Esta promoción será únicamente para las rutinas de baile de forma presencial.</a:t>
            </a:r>
            <a:endParaRPr lang="es-PE"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sz="2400" b="1" u="sng" dirty="0" smtClean="0">
                <a:effectLst/>
                <a:latin typeface="Arial" panose="020B0604020202020204" pitchFamily="34" charset="0"/>
                <a:ea typeface="Calibri" panose="020F0502020204030204" pitchFamily="34" charset="0"/>
                <a:cs typeface="Times New Roman" panose="02020603050405020304" pitchFamily="18" charset="0"/>
              </a:rPr>
              <a:t>Descuento en membrecía para estudiantes:</a:t>
            </a:r>
            <a:r>
              <a:rPr lang="es-PE" sz="2000" dirty="0" smtClean="0">
                <a:effectLst/>
                <a:latin typeface="Arial" panose="020B0604020202020204" pitchFamily="34" charset="0"/>
                <a:ea typeface="Calibri" panose="020F0502020204030204" pitchFamily="34" charset="0"/>
                <a:cs typeface="Times New Roman" panose="02020603050405020304" pitchFamily="18" charset="0"/>
              </a:rPr>
              <a:t> El gimnasio hará un descuento especial que consistirá en reducir el costo de la mensualidad de S/.100 a S/.80.</a:t>
            </a:r>
            <a:endParaRPr lang="es-PE"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42725077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a:solidFill>
                  <a:prstClr val="black"/>
                </a:solidFill>
              </a:rPr>
              <a:t>ESTRATEGIAS DE PROMOCION</a:t>
            </a:r>
            <a:endParaRPr lang="es-PE" dirty="0"/>
          </a:p>
        </p:txBody>
      </p:sp>
      <p:sp>
        <p:nvSpPr>
          <p:cNvPr id="3" name="Marcador de contenido 2"/>
          <p:cNvSpPr>
            <a:spLocks noGrp="1"/>
          </p:cNvSpPr>
          <p:nvPr>
            <p:ph idx="1"/>
          </p:nvPr>
        </p:nvSpPr>
        <p:spPr/>
        <p:txBody>
          <a:bodyPr>
            <a:normAutofit fontScale="55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Para informar sobre esta promoción se repartirán volantes en el sector.</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Ubicación de stands promocionales en centros comerciales de la ciudad de ILO, en los que mediante simulación se muestra en tiempo real el funcionamiento del servicio. Entrega de códigos de promoción para obtener descuentos al realizar la compra del servicio en el portal web así como también se entregarán gorras, polos y demás artículos que pertenecen a la imagen corporativa de E-GYM.</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Publicación de banners en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google</a:t>
            </a:r>
            <a:r>
              <a:rPr lang="es-PE" dirty="0" smtClean="0">
                <a:effectLst/>
                <a:latin typeface="Arial" panose="020B0604020202020204" pitchFamily="34" charset="0"/>
                <a:ea typeface="Calibri" panose="020F0502020204030204" pitchFamily="34" charset="0"/>
                <a:cs typeface="Times New Roman" panose="02020603050405020304" pitchFamily="18" charset="0"/>
              </a:rPr>
              <a:t> asociados a búsquedas que involucren palabras como gimnasio, baile, entrenamiento, acondicionamiento, físico, pole dance,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taebo</a:t>
            </a:r>
            <a:r>
              <a:rPr lang="es-PE" dirty="0" smtClean="0">
                <a:effectLst/>
                <a:latin typeface="Arial" panose="020B0604020202020204" pitchFamily="34" charset="0"/>
                <a:ea typeface="Calibri" panose="020F0502020204030204" pitchFamily="34" charset="0"/>
                <a:cs typeface="Times New Roman" panose="02020603050405020304" pitchFamily="18" charset="0"/>
              </a:rPr>
              <a:t>, etc.</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Búsqueda de convenios empresariales para ofrecer el servicio y mostrar los beneficios del mismo tanto para el empleado como para la compañía.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Entrega de suscripciones de cortesía por periodo de 1 mes a usuarios escogidos aleatoriamente dentro de los grupos de población objetivo y dentro de las compañías con las que se estén gestionando convenios. </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gn="just">
              <a:lnSpc>
                <a:spcPct val="150000"/>
              </a:lnSpc>
              <a:spcAft>
                <a:spcPts val="1000"/>
              </a:spcAft>
              <a:buFont typeface="Wingdings" panose="05000000000000000000" pitchFamily="2" charset="2"/>
              <a:buChar char="§"/>
            </a:pP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1474614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marL="742950" lvl="1" indent="-285750">
              <a:lnSpc>
                <a:spcPct val="115000"/>
              </a:lnSpc>
              <a:spcBef>
                <a:spcPts val="1000"/>
              </a:spcBef>
              <a:spcAft>
                <a:spcPts val="0"/>
              </a:spcAft>
            </a:pPr>
            <a:r>
              <a:rPr lang="es-PE"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ESTRATEGIA  DE VENTAS:</a:t>
            </a:r>
            <a:endParaRPr lang="es-PE" sz="2000" b="1" dirty="0">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ormAutofit fontScale="55000" lnSpcReduction="20000"/>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Un día antes del debut de E- GYM, se invitará a los habitantes del sector mediante volantes, las cuales indicarán la apertura del nuevo gimnasio y que por inauguración se impartirán clases gratuitas de una hora de duración para el público en general en la disciplinas de:</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Baile de 17h00 a 18h00. Tanto en las instalaciones de E-GYM como en la Plaza Bolognesi a través de un proyector que vía internet estará simultáneamente dando las clases en ambos lugares a la vez para dar a conocer así los beneficios y facilidades que brinda de la mano con la tecnología.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Se impartirá la rutina de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Taebo</a:t>
            </a:r>
            <a:r>
              <a:rPr lang="es-PE" dirty="0" smtClean="0">
                <a:effectLst/>
                <a:latin typeface="Arial" panose="020B0604020202020204" pitchFamily="34" charset="0"/>
                <a:ea typeface="Calibri" panose="020F0502020204030204" pitchFamily="34" charset="0"/>
                <a:cs typeface="Times New Roman" panose="02020603050405020304" pitchFamily="18" charset="0"/>
              </a:rPr>
              <a:t> de 15h00 a 16h00 para el público en general en las instalaciones de E-GYM (capacidad limitada).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La clase gratis de Pole Dance será para las primeras 10 personas que salgan elegidas mediante sorteo vía página web de E-GYM.</a:t>
            </a:r>
            <a:endParaRPr lang="es-PE"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017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smtClean="0"/>
              <a:t>ESTRATEGIAS DE COMUNICACION</a:t>
            </a:r>
            <a:endParaRPr lang="es-PE" dirty="0"/>
          </a:p>
        </p:txBody>
      </p:sp>
      <p:sp>
        <p:nvSpPr>
          <p:cNvPr id="3" name="Marcador de contenido 2"/>
          <p:cNvSpPr>
            <a:spLocks noGrp="1"/>
          </p:cNvSpPr>
          <p:nvPr>
            <p:ph idx="1"/>
          </p:nvPr>
        </p:nvSpPr>
        <p:spPr/>
        <p:txBody>
          <a:bodyPr/>
          <a:lstStyle/>
          <a:p>
            <a:pPr algn="just">
              <a:lnSpc>
                <a:spcPct val="115000"/>
              </a:lnSpc>
              <a:spcAft>
                <a:spcPts val="1000"/>
              </a:spcAft>
            </a:pPr>
            <a:r>
              <a:rPr lang="es-PE" dirty="0">
                <a:latin typeface="Arial" panose="020B0604020202020204" pitchFamily="34" charset="0"/>
                <a:ea typeface="Calibri" panose="020F0502020204030204" pitchFamily="34" charset="0"/>
                <a:cs typeface="Times New Roman" panose="02020603050405020304" pitchFamily="18" charset="0"/>
              </a:rPr>
              <a:t>Los medios de promoción escogidos son:</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s-PE" dirty="0">
                <a:latin typeface="Arial" panose="020B0604020202020204" pitchFamily="34" charset="0"/>
                <a:ea typeface="Calibri" panose="020F0502020204030204" pitchFamily="34" charset="0"/>
                <a:cs typeface="Times New Roman" panose="02020603050405020304" pitchFamily="18" charset="0"/>
              </a:rPr>
              <a:t>Internet (Google </a:t>
            </a:r>
            <a:r>
              <a:rPr lang="es-PE" dirty="0" err="1">
                <a:latin typeface="Arial" panose="020B0604020202020204" pitchFamily="34" charset="0"/>
                <a:ea typeface="Calibri" panose="020F0502020204030204" pitchFamily="34" charset="0"/>
                <a:cs typeface="Times New Roman" panose="02020603050405020304" pitchFamily="18" charset="0"/>
              </a:rPr>
              <a:t>Ads</a:t>
            </a:r>
            <a:r>
              <a:rPr lang="es-PE" dirty="0">
                <a:latin typeface="Arial" panose="020B0604020202020204" pitchFamily="34" charset="0"/>
                <a:ea typeface="Calibri" panose="020F0502020204030204" pitchFamily="34" charset="0"/>
                <a:cs typeface="Times New Roman" panose="02020603050405020304" pitchFamily="18" charset="0"/>
              </a:rPr>
              <a:t>, banners en </a:t>
            </a:r>
            <a:r>
              <a:rPr lang="es-PE" dirty="0" err="1">
                <a:latin typeface="Arial" panose="020B0604020202020204" pitchFamily="34" charset="0"/>
                <a:ea typeface="Calibri" panose="020F0502020204030204" pitchFamily="34" charset="0"/>
                <a:cs typeface="Times New Roman" panose="02020603050405020304" pitchFamily="18" charset="0"/>
              </a:rPr>
              <a:t>websites</a:t>
            </a:r>
            <a:r>
              <a:rPr lang="es-PE" dirty="0">
                <a:latin typeface="Arial" panose="020B0604020202020204" pitchFamily="34" charset="0"/>
                <a:ea typeface="Calibri" panose="020F0502020204030204" pitchFamily="34" charset="0"/>
                <a:cs typeface="Times New Roman" panose="02020603050405020304" pitchFamily="18" charset="0"/>
              </a:rPr>
              <a:t> relacionados con el sector salud, belleza y bienestar).</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s-PE" dirty="0" smtClean="0">
                <a:latin typeface="Arial" panose="020B0604020202020204" pitchFamily="34" charset="0"/>
                <a:ea typeface="Calibri" panose="020F0502020204030204" pitchFamily="34" charset="0"/>
                <a:cs typeface="Times New Roman" panose="02020603050405020304" pitchFamily="18" charset="0"/>
              </a:rPr>
              <a:t>Stands </a:t>
            </a:r>
            <a:r>
              <a:rPr lang="es-PE" dirty="0">
                <a:latin typeface="Arial" panose="020B0604020202020204" pitchFamily="34" charset="0"/>
                <a:ea typeface="Calibri" panose="020F0502020204030204" pitchFamily="34" charset="0"/>
                <a:cs typeface="Times New Roman" panose="02020603050405020304" pitchFamily="18" charset="0"/>
              </a:rPr>
              <a:t>promocionales </a:t>
            </a:r>
            <a:endParaRPr lang="es-PE" sz="2400" dirty="0">
              <a:latin typeface="Calibri" panose="020F0502020204030204" pitchFamily="34" charset="0"/>
              <a:ea typeface="Calibri" panose="020F0502020204030204" pitchFamily="34" charset="0"/>
              <a:cs typeface="Times New Roman" panose="02020603050405020304" pitchFamily="18" charset="0"/>
            </a:endParaRPr>
          </a:p>
          <a:p>
            <a:r>
              <a:rPr lang="es-PE" dirty="0">
                <a:latin typeface="Arial" panose="020B0604020202020204" pitchFamily="34" charset="0"/>
                <a:ea typeface="Calibri" panose="020F0502020204030204" pitchFamily="34" charset="0"/>
              </a:rPr>
              <a:t>Revistas de alta circulación</a:t>
            </a:r>
            <a:endParaRPr lang="es-PE" dirty="0"/>
          </a:p>
        </p:txBody>
      </p:sp>
    </p:spTree>
    <p:extLst>
      <p:ext uri="{BB962C8B-B14F-4D97-AF65-F5344CB8AC3E}">
        <p14:creationId xmlns:p14="http://schemas.microsoft.com/office/powerpoint/2010/main" val="2927334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839788" y="192505"/>
            <a:ext cx="5157787" cy="1943601"/>
          </a:xfrm>
        </p:spPr>
        <p:txBody>
          <a:bodyPr>
            <a:normAutofit/>
          </a:bodyPr>
          <a:lstStyle/>
          <a:p>
            <a:pPr marL="228600" lvl="0" indent="-228600" algn="just">
              <a:lnSpc>
                <a:spcPct val="115000"/>
              </a:lnSpc>
              <a:buFont typeface="Arial" panose="020B0604020202020204" pitchFamily="34" charset="0"/>
              <a:buChar char="•"/>
            </a:pPr>
            <a:r>
              <a:rPr lang="es-PE"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¿POR QUÉ RAZÓN VAS O IRÍAS A UN GIMNASIO?</a:t>
            </a:r>
            <a:endParaRPr lang="es-PE" dirty="0">
              <a:solidFill>
                <a:prstClr val="black"/>
              </a:solidFill>
              <a:latin typeface="Cambria" panose="02040503050406030204" pitchFamily="18" charset="0"/>
              <a:ea typeface="Times New Roman" panose="02020603050405020304" pitchFamily="18" charset="0"/>
              <a:cs typeface="Times New Roman" panose="02020603050405020304" pitchFamily="18" charset="0"/>
            </a:endParaRPr>
          </a:p>
          <a:p>
            <a:endParaRPr lang="es-PE" dirty="0"/>
          </a:p>
        </p:txBody>
      </p:sp>
      <p:pic>
        <p:nvPicPr>
          <p:cNvPr id="9" name="Marcador de contenido 8"/>
          <p:cNvPicPr>
            <a:picLocks noGrp="1" noChangeAspect="1"/>
          </p:cNvPicPr>
          <p:nvPr>
            <p:ph sz="half" idx="2"/>
          </p:nvPr>
        </p:nvPicPr>
        <p:blipFill>
          <a:blip r:embed="rId2"/>
          <a:stretch>
            <a:fillRect/>
          </a:stretch>
        </p:blipFill>
        <p:spPr>
          <a:xfrm>
            <a:off x="631241" y="2630905"/>
            <a:ext cx="5157787" cy="2727158"/>
          </a:xfrm>
          <a:prstGeom prst="rect">
            <a:avLst/>
          </a:prstGeom>
        </p:spPr>
      </p:pic>
      <p:sp>
        <p:nvSpPr>
          <p:cNvPr id="7" name="Marcador de texto 6"/>
          <p:cNvSpPr>
            <a:spLocks noGrp="1"/>
          </p:cNvSpPr>
          <p:nvPr>
            <p:ph type="body" sz="quarter" idx="3"/>
          </p:nvPr>
        </p:nvSpPr>
        <p:spPr>
          <a:xfrm>
            <a:off x="6172200" y="401053"/>
            <a:ext cx="5183188" cy="2104022"/>
          </a:xfrm>
        </p:spPr>
        <p:txBody>
          <a:bodyPr>
            <a:normAutofit/>
          </a:bodyPr>
          <a:lstStyle/>
          <a:p>
            <a:pPr marL="342900" indent="-342900">
              <a:lnSpc>
                <a:spcPct val="115000"/>
              </a:lnSpc>
              <a:buFont typeface="Arial" panose="020B0604020202020204" pitchFamily="34" charset="0"/>
              <a:buChar char="•"/>
            </a:pPr>
            <a:r>
              <a:rPr lang="es-PE"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PE" dirty="0" smtClean="0">
                <a:latin typeface="Arial" panose="020B0604020202020204" pitchFamily="34" charset="0"/>
                <a:ea typeface="Times New Roman" panose="02020603050405020304" pitchFamily="18" charset="0"/>
                <a:cs typeface="Times New Roman" panose="02020603050405020304" pitchFamily="18" charset="0"/>
              </a:rPr>
              <a:t>QUÉ </a:t>
            </a:r>
            <a:r>
              <a:rPr lang="es-PE" dirty="0">
                <a:latin typeface="Arial" panose="020B0604020202020204" pitchFamily="34" charset="0"/>
                <a:ea typeface="Times New Roman" panose="02020603050405020304" pitchFamily="18" charset="0"/>
                <a:cs typeface="Times New Roman" panose="02020603050405020304" pitchFamily="18" charset="0"/>
              </a:rPr>
              <a:t>CARACTERÍSTICA LE IMPORTA MÁS DE LAS SIGUIENTES?</a:t>
            </a:r>
            <a:endParaRPr lang="es-PE" sz="2000" dirty="0">
              <a:latin typeface="Cambria" panose="02040503050406030204" pitchFamily="18" charset="0"/>
              <a:ea typeface="Times New Roman" panose="02020603050405020304" pitchFamily="18" charset="0"/>
              <a:cs typeface="Times New Roman" panose="02020603050405020304" pitchFamily="18" charset="0"/>
            </a:endParaRPr>
          </a:p>
          <a:p>
            <a:endParaRPr lang="es-PE" dirty="0"/>
          </a:p>
        </p:txBody>
      </p:sp>
      <p:pic>
        <p:nvPicPr>
          <p:cNvPr id="10" name="Marcador de contenido 9"/>
          <p:cNvPicPr>
            <a:picLocks noGrp="1" noChangeAspect="1"/>
          </p:cNvPicPr>
          <p:nvPr>
            <p:ph sz="quarter" idx="4"/>
          </p:nvPr>
        </p:nvPicPr>
        <p:blipFill>
          <a:blip r:embed="rId3"/>
          <a:stretch>
            <a:fillRect/>
          </a:stretch>
        </p:blipFill>
        <p:spPr>
          <a:xfrm>
            <a:off x="6495885" y="2630905"/>
            <a:ext cx="5068870" cy="2727158"/>
          </a:xfrm>
          <a:prstGeom prst="rect">
            <a:avLst/>
          </a:prstGeom>
        </p:spPr>
      </p:pic>
    </p:spTree>
    <p:extLst>
      <p:ext uri="{BB962C8B-B14F-4D97-AF65-F5344CB8AC3E}">
        <p14:creationId xmlns:p14="http://schemas.microsoft.com/office/powerpoint/2010/main" val="40278476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u="sng" dirty="0" smtClean="0">
                <a:effectLst/>
                <a:latin typeface="Arial" panose="020B0604020202020204" pitchFamily="34" charset="0"/>
                <a:ea typeface="Calibri" panose="020F0502020204030204" pitchFamily="34" charset="0"/>
              </a:rPr>
              <a:t>UBICACIÓN  Y TAMAÑO</a:t>
            </a:r>
            <a:endParaRPr lang="es-PE" dirty="0"/>
          </a:p>
        </p:txBody>
      </p:sp>
      <p:sp>
        <p:nvSpPr>
          <p:cNvPr id="3" name="Marcador de contenido 2"/>
          <p:cNvSpPr>
            <a:spLocks noGrp="1"/>
          </p:cNvSpPr>
          <p:nvPr>
            <p:ph idx="1"/>
          </p:nvPr>
        </p:nvSpPr>
        <p:spPr/>
        <p:txBody>
          <a:bodyPr/>
          <a:lstStyle/>
          <a:p>
            <a:pPr marL="0" lvl="0" indent="0" algn="just">
              <a:lnSpc>
                <a:spcPct val="150000"/>
              </a:lnSpc>
              <a:spcAft>
                <a:spcPts val="1000"/>
              </a:spcAft>
              <a:buNone/>
            </a:pPr>
            <a:r>
              <a:rPr lang="es-PE" u="sng" dirty="0" smtClean="0">
                <a:effectLst/>
                <a:latin typeface="Arial" panose="020B0604020202020204" pitchFamily="34" charset="0"/>
                <a:ea typeface="Calibri" panose="020F0502020204030204" pitchFamily="34" charset="0"/>
                <a:cs typeface="Times New Roman" panose="02020603050405020304" pitchFamily="18" charset="0"/>
              </a:rPr>
              <a:t>LA SEDE</a:t>
            </a:r>
            <a:r>
              <a:rPr lang="es-PE" dirty="0" smtClean="0">
                <a:effectLst/>
                <a:latin typeface="Arial" panose="020B0604020202020204" pitchFamily="34" charset="0"/>
                <a:ea typeface="Calibri" panose="020F0502020204030204" pitchFamily="34" charset="0"/>
                <a:cs typeface="Times New Roman" panose="02020603050405020304" pitchFamily="18" charset="0"/>
              </a:rPr>
              <a:t> se ubica en Calle </a:t>
            </a:r>
            <a:r>
              <a:rPr lang="es-PE" dirty="0" err="1" smtClean="0">
                <a:effectLst/>
                <a:latin typeface="Arial" panose="020B0604020202020204" pitchFamily="34" charset="0"/>
                <a:ea typeface="Calibri" panose="020F0502020204030204" pitchFamily="34" charset="0"/>
                <a:cs typeface="Times New Roman" panose="02020603050405020304" pitchFamily="18" charset="0"/>
              </a:rPr>
              <a:t>Zepita</a:t>
            </a:r>
            <a:r>
              <a:rPr lang="es-PE" dirty="0" smtClean="0">
                <a:effectLst/>
                <a:latin typeface="Arial" panose="020B0604020202020204" pitchFamily="34" charset="0"/>
                <a:ea typeface="Calibri" panose="020F0502020204030204" pitchFamily="34" charset="0"/>
                <a:cs typeface="Times New Roman" panose="02020603050405020304" pitchFamily="18" charset="0"/>
              </a:rPr>
              <a:t>, cuyo valor promedio de canon de arrendamiento es de s/.1 000.00  nuevos soles y además cuenta con múltiples vías de acceso que facilitan la movilidad de los empleados y proveedores.</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1456479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lnSpc>
                <a:spcPct val="115000"/>
              </a:lnSpc>
              <a:spcBef>
                <a:spcPts val="2400"/>
              </a:spcBef>
              <a:spcAft>
                <a:spcPts val="0"/>
              </a:spcAft>
            </a:pPr>
            <a:r>
              <a:rPr lang="es-PE" kern="0" dirty="0" smtClean="0">
                <a:effectLst/>
                <a:latin typeface="Arial" panose="020B0604020202020204" pitchFamily="34" charset="0"/>
                <a:ea typeface="Times New Roman" panose="02020603050405020304" pitchFamily="18" charset="0"/>
                <a:cs typeface="Times New Roman" panose="02020603050405020304" pitchFamily="18" charset="0"/>
              </a:rPr>
              <a:t>VIABILIDAD ECONOMICA Y FINANCIERA</a:t>
            </a:r>
            <a:r>
              <a:rPr lang="es-PE" sz="4800" b="1" kern="0" dirty="0" smtClea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
            </a:r>
            <a:br>
              <a:rPr lang="es-PE" sz="4800" b="1" kern="0" dirty="0" smtClean="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PE" dirty="0"/>
          </a:p>
        </p:txBody>
      </p:sp>
      <p:sp>
        <p:nvSpPr>
          <p:cNvPr id="3" name="Marcador de contenido 2"/>
          <p:cNvSpPr>
            <a:spLocks noGrp="1"/>
          </p:cNvSpPr>
          <p:nvPr>
            <p:ph idx="1"/>
          </p:nvPr>
        </p:nvSpPr>
        <p:spPr/>
        <p:txBody>
          <a:bodyPr>
            <a:normAutofit fontScale="70000" lnSpcReduction="20000"/>
          </a:bodyPr>
          <a:lstStyle/>
          <a:p>
            <a:pPr algn="just">
              <a:lnSpc>
                <a:spcPct val="150000"/>
              </a:lnSpc>
              <a:spcAft>
                <a:spcPts val="1000"/>
              </a:spcAft>
            </a:pPr>
            <a:r>
              <a:rPr lang="es-PE" b="1" dirty="0" smtClean="0">
                <a:effectLst/>
                <a:latin typeface="Arial" panose="020B0604020202020204" pitchFamily="34" charset="0"/>
                <a:ea typeface="Times New Roman" panose="02020603050405020304" pitchFamily="18" charset="0"/>
                <a:cs typeface="Times New Roman" panose="02020603050405020304" pitchFamily="18" charset="0"/>
              </a:rPr>
              <a:t>PROYECCION DE VENTAS E INGRESOS:</a:t>
            </a:r>
            <a:r>
              <a:rPr lang="es-PE" sz="3200" dirty="0" smtClean="0">
                <a:effectLst/>
                <a:latin typeface="Arial" panose="020B0604020202020204" pitchFamily="34" charset="0"/>
                <a:ea typeface="Calibri" panose="020F0502020204030204" pitchFamily="34" charset="0"/>
                <a:cs typeface="Times New Roman" panose="02020603050405020304" pitchFamily="18" charset="0"/>
              </a:rPr>
              <a:t> Cabe indicar que el negocio es variable, siendo en los meses de verano la mayor demanda, disminuyendo levemente en los meses de invierno.</a:t>
            </a:r>
            <a:endParaRPr lang="es-PE"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s-PE" sz="3200" dirty="0" smtClean="0">
                <a:effectLst/>
                <a:latin typeface="Arial" panose="020B0604020202020204" pitchFamily="34" charset="0"/>
                <a:ea typeface="Calibri" panose="020F0502020204030204" pitchFamily="34" charset="0"/>
                <a:cs typeface="Times New Roman" panose="02020603050405020304" pitchFamily="18" charset="0"/>
              </a:rPr>
              <a:t>La proyección es de 24 meses, puesto que se estima que en ese periodo se recuperara la inversión, lo cual coincide, además con el tiempo del préstamo al cual E-GYM accederá.</a:t>
            </a:r>
            <a:endParaRPr lang="es-PE"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endParaRPr lang="es-PE" sz="3200" b="1" dirty="0" smtClean="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PE" sz="2400" dirty="0" smtClean="0">
                <a:effectLst/>
                <a:latin typeface="Calibri" panose="020F0502020204030204" pitchFamily="34" charset="0"/>
                <a:ea typeface="Calibri" panose="020F0502020204030204" pitchFamily="34" charset="0"/>
                <a:cs typeface="Times New Roman" panose="02020603050405020304" pitchFamily="18" charset="0"/>
              </a:rPr>
              <a:t> </a:t>
            </a:r>
          </a:p>
          <a:p>
            <a:endParaRPr lang="es-PE" dirty="0"/>
          </a:p>
        </p:txBody>
      </p:sp>
    </p:spTree>
    <p:extLst>
      <p:ext uri="{BB962C8B-B14F-4D97-AF65-F5344CB8AC3E}">
        <p14:creationId xmlns:p14="http://schemas.microsoft.com/office/powerpoint/2010/main" val="6351210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6208986" cy="565041"/>
          </a:xfrm>
        </p:spPr>
        <p:txBody>
          <a:bodyPr>
            <a:normAutofit/>
          </a:bodyPr>
          <a:lstStyle/>
          <a:p>
            <a:r>
              <a:rPr lang="es-PE" sz="2400" b="1" dirty="0" smtClean="0"/>
              <a:t>Proyección de ventas E- GYM</a:t>
            </a:r>
            <a:endParaRPr lang="es-PE" sz="2400"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68458770"/>
              </p:ext>
            </p:extLst>
          </p:nvPr>
        </p:nvGraphicFramePr>
        <p:xfrm>
          <a:off x="838200" y="4312558"/>
          <a:ext cx="8850630" cy="1868424"/>
        </p:xfrm>
        <a:graphic>
          <a:graphicData uri="http://schemas.openxmlformats.org/drawingml/2006/table">
            <a:tbl>
              <a:tblPr firstRow="1" firstCol="1" bandRow="1"/>
              <a:tblGrid>
                <a:gridCol w="1356995"/>
                <a:gridCol w="269875"/>
                <a:gridCol w="300990"/>
                <a:gridCol w="300990"/>
                <a:gridCol w="300990"/>
                <a:gridCol w="300990"/>
                <a:gridCol w="300990"/>
                <a:gridCol w="300990"/>
                <a:gridCol w="300990"/>
                <a:gridCol w="300990"/>
                <a:gridCol w="300990"/>
                <a:gridCol w="300990"/>
                <a:gridCol w="300990"/>
                <a:gridCol w="300990"/>
                <a:gridCol w="300990"/>
                <a:gridCol w="300990"/>
                <a:gridCol w="300990"/>
                <a:gridCol w="300990"/>
                <a:gridCol w="300990"/>
                <a:gridCol w="300990"/>
                <a:gridCol w="300990"/>
                <a:gridCol w="300990"/>
                <a:gridCol w="300990"/>
                <a:gridCol w="300990"/>
                <a:gridCol w="300990"/>
                <a:gridCol w="300990"/>
              </a:tblGrid>
              <a:tr h="152400">
                <a:tc>
                  <a:txBody>
                    <a:bodyPr/>
                    <a:lstStyle/>
                    <a:p>
                      <a:pP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SERVICIO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P. U.</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24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Baile</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4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Gym Ball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4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Taebo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4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Pole Dance</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4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Crossfit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4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Virtuales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4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Servicios De Maquinas de gimnasia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4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Venta de suplementos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28600">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Preparacion y asesoria de alimentacion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400">
                <a:tc>
                  <a:txBody>
                    <a:bodyPr/>
                    <a:lstStyle/>
                    <a:p>
                      <a:pP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VENTAS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19755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19755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19755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18730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18730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18730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16205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16205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16205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21680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21680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21680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26110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26110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26110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21205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21205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21205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20880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26310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26310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s-MX" sz="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26310</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023618597"/>
              </p:ext>
            </p:extLst>
          </p:nvPr>
        </p:nvGraphicFramePr>
        <p:xfrm>
          <a:off x="838200" y="1150888"/>
          <a:ext cx="8082817" cy="2179296"/>
        </p:xfrm>
        <a:graphic>
          <a:graphicData uri="http://schemas.openxmlformats.org/drawingml/2006/table">
            <a:tbl>
              <a:tblPr firstRow="1" firstCol="1" bandRow="1"/>
              <a:tblGrid>
                <a:gridCol w="1735034"/>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249482"/>
                <a:gridCol w="360215"/>
              </a:tblGrid>
              <a:tr h="354929">
                <a:tc>
                  <a:txBody>
                    <a:bodyPr/>
                    <a:lstStyle/>
                    <a:p>
                      <a:pPr>
                        <a:lnSpc>
                          <a:spcPct val="115000"/>
                        </a:lnSpc>
                        <a:spcAft>
                          <a:spcPts val="0"/>
                        </a:spcAft>
                      </a:pPr>
                      <a:r>
                        <a:rPr lang="es-MX" sz="600" b="1" dirty="0">
                          <a:effectLst/>
                          <a:latin typeface="Arial" panose="020B0604020202020204" pitchFamily="34" charset="0"/>
                          <a:ea typeface="Times New Roman" panose="02020603050405020304" pitchFamily="18" charset="0"/>
                          <a:cs typeface="Times New Roman" panose="02020603050405020304" pitchFamily="18" charset="0"/>
                        </a:rPr>
                        <a:t>SERVICIO</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19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Mes 24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s-MX" sz="600" b="1">
                          <a:effectLst/>
                          <a:latin typeface="Arial" panose="020B0604020202020204" pitchFamily="34" charset="0"/>
                          <a:ea typeface="Times New Roman" panose="02020603050405020304" pitchFamily="18" charset="0"/>
                          <a:cs typeface="Times New Roman" panose="02020603050405020304" pitchFamily="18" charset="0"/>
                        </a:rPr>
                        <a:t>TOTAL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71463">
                <a:tc>
                  <a:txBody>
                    <a:bodyPr/>
                    <a:lstStyle/>
                    <a:p>
                      <a:pPr>
                        <a:lnSpc>
                          <a:spcPct val="115000"/>
                        </a:lnSpc>
                        <a:spcAft>
                          <a:spcPts val="0"/>
                        </a:spcAft>
                      </a:pPr>
                      <a:r>
                        <a:rPr lang="es-MX" sz="600" dirty="0">
                          <a:effectLst/>
                          <a:latin typeface="Arial" panose="020B0604020202020204" pitchFamily="34" charset="0"/>
                          <a:ea typeface="Times New Roman" panose="02020603050405020304" pitchFamily="18" charset="0"/>
                          <a:cs typeface="Times New Roman" panose="02020603050405020304" pitchFamily="18" charset="0"/>
                        </a:rPr>
                        <a:t>Clases de Baile</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1,035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63">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Gym Ball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735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63">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Taebo</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1,185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63">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Pole Dance</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735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63">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de Crossfit</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465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63">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Clases Virtuales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63">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Servicios De Maquinas de gimnasia</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2,010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1463">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Venta de suplementos</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360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5762">
                <a:tc>
                  <a:txBody>
                    <a:bodyPr/>
                    <a:lstStyle/>
                    <a:p>
                      <a:pP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Preparacion y asesoria de alimentacion</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600">
                          <a:effectLst/>
                          <a:latin typeface="Arial" panose="020B0604020202020204" pitchFamily="34" charset="0"/>
                          <a:ea typeface="Times New Roman" panose="02020603050405020304" pitchFamily="18" charset="0"/>
                          <a:cs typeface="Times New Roman" panose="02020603050405020304" pitchFamily="18" charset="0"/>
                        </a:rPr>
                        <a:t>1,350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216901">
                <a:tc>
                  <a:txBody>
                    <a:bodyPr/>
                    <a:lstStyle/>
                    <a:p>
                      <a:pP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 Total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s-MX" sz="6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nSpc>
                          <a:spcPct val="115000"/>
                        </a:lnSpc>
                      </a:pPr>
                      <a:endParaRPr lang="es-PE" sz="1100" dirty="0">
                        <a:effectLst/>
                        <a:latin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bl>
          </a:graphicData>
        </a:graphic>
      </p:graphicFrame>
      <p:sp>
        <p:nvSpPr>
          <p:cNvPr id="7" name="CuadroTexto 6"/>
          <p:cNvSpPr txBox="1"/>
          <p:nvPr/>
        </p:nvSpPr>
        <p:spPr>
          <a:xfrm>
            <a:off x="977462" y="3641834"/>
            <a:ext cx="8008883" cy="461665"/>
          </a:xfrm>
          <a:prstGeom prst="rect">
            <a:avLst/>
          </a:prstGeom>
          <a:noFill/>
        </p:spPr>
        <p:txBody>
          <a:bodyPr wrap="square" rtlCol="0">
            <a:spAutoFit/>
          </a:bodyPr>
          <a:lstStyle/>
          <a:p>
            <a:r>
              <a:rPr lang="es-PE" sz="2400" b="1" dirty="0" smtClean="0"/>
              <a:t>Proyección de ingresos E - GYM</a:t>
            </a:r>
            <a:endParaRPr lang="es-PE" sz="2400" b="1" dirty="0"/>
          </a:p>
        </p:txBody>
      </p:sp>
      <p:sp>
        <p:nvSpPr>
          <p:cNvPr id="8" name="CuadroTexto 7"/>
          <p:cNvSpPr txBox="1"/>
          <p:nvPr/>
        </p:nvSpPr>
        <p:spPr>
          <a:xfrm>
            <a:off x="9821917" y="1056290"/>
            <a:ext cx="2222938" cy="4115166"/>
          </a:xfrm>
          <a:prstGeom prst="rect">
            <a:avLst/>
          </a:prstGeom>
          <a:noFill/>
        </p:spPr>
        <p:txBody>
          <a:bodyPr wrap="square" rtlCol="0">
            <a:spAutoFit/>
          </a:bodyPr>
          <a:lstStyle/>
          <a:p>
            <a:pPr algn="just">
              <a:lnSpc>
                <a:spcPct val="150000"/>
              </a:lnSpc>
              <a:spcAft>
                <a:spcPts val="1000"/>
              </a:spcAft>
            </a:pPr>
            <a:r>
              <a:rPr lang="es-PE" sz="1600" dirty="0" smtClean="0">
                <a:effectLst/>
                <a:latin typeface="Arial" panose="020B0604020202020204" pitchFamily="34" charset="0"/>
                <a:ea typeface="Calibri" panose="020F0502020204030204" pitchFamily="34" charset="0"/>
                <a:cs typeface="Times New Roman" panose="02020603050405020304" pitchFamily="18" charset="0"/>
              </a:rPr>
              <a:t>Como se desprende de los cuadros anteriores, el nivel de ingresos proyectados asciende en el 1er mes a S/. 19,755.00, siendo los meses con menores ingresos el mes 7mo, 8vo y 9no los cuales llegan a S/. 16,205.00.</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0844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effectLst/>
                <a:latin typeface="Arial" panose="020B0604020202020204" pitchFamily="34" charset="0"/>
                <a:ea typeface="Calibri" panose="020F0502020204030204" pitchFamily="34" charset="0"/>
              </a:rPr>
              <a:t>PRESUPUESTO INICIAL DE INVERSION</a:t>
            </a:r>
            <a:endParaRPr lang="es-PE" dirty="0"/>
          </a:p>
        </p:txBody>
      </p:sp>
      <p:sp>
        <p:nvSpPr>
          <p:cNvPr id="3" name="Marcador de contenido 2"/>
          <p:cNvSpPr>
            <a:spLocks noGrp="1"/>
          </p:cNvSpPr>
          <p:nvPr>
            <p:ph idx="1"/>
          </p:nvPr>
        </p:nvSpPr>
        <p:spPr/>
        <p:txBody>
          <a:bodyPr/>
          <a:lstStyle/>
          <a:p>
            <a:pPr algn="just">
              <a:lnSpc>
                <a:spcPct val="150000"/>
              </a:lnSpc>
              <a:spcAft>
                <a:spcPts val="1000"/>
              </a:spcAft>
            </a:pPr>
            <a:r>
              <a:rPr lang="es-PE" dirty="0" smtClean="0">
                <a:effectLst/>
                <a:latin typeface="Arial" panose="020B0604020202020204" pitchFamily="34" charset="0"/>
                <a:ea typeface="Calibri" panose="020F0502020204030204" pitchFamily="34" charset="0"/>
                <a:cs typeface="Times New Roman" panose="02020603050405020304" pitchFamily="18" charset="0"/>
              </a:rPr>
              <a:t>Para poder iniciar las actividades de E- GYM, será necesario realizar una inversión inicial de </a:t>
            </a:r>
            <a:r>
              <a:rPr lang="es-PE" b="1" dirty="0" smtClean="0">
                <a:effectLst/>
                <a:latin typeface="Arial" panose="020B0604020202020204" pitchFamily="34" charset="0"/>
                <a:ea typeface="Calibri" panose="020F0502020204030204" pitchFamily="34" charset="0"/>
                <a:cs typeface="Times New Roman" panose="02020603050405020304" pitchFamily="18" charset="0"/>
              </a:rPr>
              <a:t>S/.</a:t>
            </a:r>
            <a:r>
              <a:rPr lang="es-PE" b="1" dirty="0" smtClean="0">
                <a:latin typeface="Arial" panose="020B0604020202020204" pitchFamily="34" charset="0"/>
                <a:ea typeface="Calibri" panose="020F0502020204030204" pitchFamily="34" charset="0"/>
              </a:rPr>
              <a:t>45,180.00</a:t>
            </a:r>
            <a:r>
              <a:rPr lang="es-PE" dirty="0" smtClean="0">
                <a:effectLst/>
                <a:latin typeface="Arial" panose="020B0604020202020204" pitchFamily="34" charset="0"/>
                <a:ea typeface="Calibri" panose="020F0502020204030204" pitchFamily="34" charset="0"/>
                <a:cs typeface="Times New Roman" panose="02020603050405020304" pitchFamily="18" charset="0"/>
              </a:rPr>
              <a:t>, los cuales se desglosan de la siguiente manera:</a:t>
            </a:r>
            <a:endParaRPr lang="es-PE"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lvl="3" algn="just">
              <a:lnSpc>
                <a:spcPct val="150000"/>
              </a:lnSpc>
              <a:buFont typeface="Arial" panose="020B0604020202020204" pitchFamily="34" charset="0"/>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Activos tangibles	: S/. 32,995.00</a:t>
            </a:r>
            <a:endParaRPr lang="es-PE"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3" algn="just">
              <a:lnSpc>
                <a:spcPct val="150000"/>
              </a:lnSpc>
              <a:buFont typeface="Arial" panose="020B0604020202020204" pitchFamily="34" charset="0"/>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Activos Intangibles	: S/. 1,398.00</a:t>
            </a:r>
            <a:endParaRPr lang="es-PE"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lvl="3" algn="just">
              <a:lnSpc>
                <a:spcPct val="150000"/>
              </a:lnSpc>
              <a:spcAft>
                <a:spcPts val="1000"/>
              </a:spcAft>
              <a:buFont typeface="Arial" panose="020B0604020202020204" pitchFamily="34" charset="0"/>
              <a:buChar char="-"/>
            </a:pPr>
            <a:r>
              <a:rPr lang="es-PE" dirty="0" smtClean="0">
                <a:effectLst/>
                <a:latin typeface="Arial" panose="020B0604020202020204" pitchFamily="34" charset="0"/>
                <a:ea typeface="Calibri" panose="020F0502020204030204" pitchFamily="34" charset="0"/>
                <a:cs typeface="Times New Roman" panose="02020603050405020304" pitchFamily="18" charset="0"/>
              </a:rPr>
              <a:t>Capital de Trabajo	: S/. 10,787.00</a:t>
            </a:r>
            <a:endParaRPr lang="es-PE"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Tree>
    <p:extLst>
      <p:ext uri="{BB962C8B-B14F-4D97-AF65-F5344CB8AC3E}">
        <p14:creationId xmlns:p14="http://schemas.microsoft.com/office/powerpoint/2010/main" val="1531915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8" y="850232"/>
            <a:ext cx="5157787" cy="1654843"/>
          </a:xfrm>
        </p:spPr>
        <p:txBody>
          <a:bodyPr>
            <a:normAutofit/>
          </a:bodyPr>
          <a:lstStyle/>
          <a:p>
            <a:pPr marL="342900" indent="-342900">
              <a:lnSpc>
                <a:spcPct val="115000"/>
              </a:lnSpc>
              <a:buFont typeface="Arial" panose="020B0604020202020204" pitchFamily="34" charset="0"/>
              <a:buChar char="•"/>
            </a:pPr>
            <a:r>
              <a:rPr lang="es-PE" sz="2200" dirty="0">
                <a:latin typeface="Arial" panose="020B0604020202020204" pitchFamily="34" charset="0"/>
                <a:ea typeface="Times New Roman" panose="02020603050405020304" pitchFamily="18" charset="0"/>
                <a:cs typeface="Times New Roman" panose="02020603050405020304" pitchFamily="18" charset="0"/>
              </a:rPr>
              <a:t>EN CASO DE QUE HUBIERA BUEN EQUIPO Y SERVICIO ¿CUÁL TE GUSTARÍA MÁS DE ESAS CUALIDADES?</a:t>
            </a:r>
            <a:endParaRPr lang="es-PE" sz="2200" dirty="0">
              <a:latin typeface="Cambria" panose="02040503050406030204" pitchFamily="18" charset="0"/>
              <a:ea typeface="Times New Roman" panose="02020603050405020304" pitchFamily="18" charset="0"/>
              <a:cs typeface="Times New Roman" panose="02020603050405020304" pitchFamily="18" charset="0"/>
            </a:endParaRPr>
          </a:p>
          <a:p>
            <a:endParaRPr lang="es-PE" dirty="0"/>
          </a:p>
        </p:txBody>
      </p:sp>
      <p:pic>
        <p:nvPicPr>
          <p:cNvPr id="7" name="Marcador de contenido 6"/>
          <p:cNvPicPr>
            <a:picLocks noGrp="1" noChangeAspect="1"/>
          </p:cNvPicPr>
          <p:nvPr>
            <p:ph sz="half" idx="2"/>
          </p:nvPr>
        </p:nvPicPr>
        <p:blipFill>
          <a:blip r:embed="rId2"/>
          <a:stretch>
            <a:fillRect/>
          </a:stretch>
        </p:blipFill>
        <p:spPr>
          <a:xfrm>
            <a:off x="962526" y="3019815"/>
            <a:ext cx="4700337" cy="2446267"/>
          </a:xfrm>
          <a:prstGeom prst="rect">
            <a:avLst/>
          </a:prstGeom>
        </p:spPr>
      </p:pic>
      <p:sp>
        <p:nvSpPr>
          <p:cNvPr id="5" name="Marcador de texto 4"/>
          <p:cNvSpPr>
            <a:spLocks noGrp="1"/>
          </p:cNvSpPr>
          <p:nvPr>
            <p:ph type="body" sz="quarter" idx="3"/>
          </p:nvPr>
        </p:nvSpPr>
        <p:spPr>
          <a:xfrm>
            <a:off x="6172200" y="625642"/>
            <a:ext cx="5183188" cy="1879433"/>
          </a:xfrm>
        </p:spPr>
        <p:txBody>
          <a:bodyPr>
            <a:normAutofit fontScale="92500"/>
          </a:bodyPr>
          <a:lstStyle/>
          <a:p>
            <a:pPr marL="342900" indent="-342900" algn="just">
              <a:lnSpc>
                <a:spcPct val="115000"/>
              </a:lnSpc>
              <a:buFont typeface="Arial" panose="020B0604020202020204" pitchFamily="34" charset="0"/>
              <a:buChar char="•"/>
            </a:pPr>
            <a:r>
              <a:rPr lang="es-PE" dirty="0">
                <a:latin typeface="Arial" panose="020B0604020202020204" pitchFamily="34" charset="0"/>
                <a:ea typeface="Times New Roman" panose="02020603050405020304" pitchFamily="18" charset="0"/>
                <a:cs typeface="Times New Roman" panose="02020603050405020304" pitchFamily="18" charset="0"/>
              </a:rPr>
              <a:t>SI YA ESTÁS EN UN GIMNASIO ¿QUE HARÍA QUE TE CAMBIARAS A OTRO QUE OFREZCA UNA OFERTA SIMILAR?</a:t>
            </a:r>
            <a:endParaRPr lang="es-PE" dirty="0">
              <a:latin typeface="Cambria" panose="02040503050406030204" pitchFamily="18" charset="0"/>
              <a:ea typeface="Times New Roman" panose="02020603050405020304" pitchFamily="18" charset="0"/>
              <a:cs typeface="Times New Roman" panose="02020603050405020304" pitchFamily="18" charset="0"/>
            </a:endParaRPr>
          </a:p>
          <a:p>
            <a:endParaRPr lang="es-PE" dirty="0"/>
          </a:p>
        </p:txBody>
      </p:sp>
      <p:pic>
        <p:nvPicPr>
          <p:cNvPr id="8" name="Marcador de contenido 7"/>
          <p:cNvPicPr>
            <a:picLocks noGrp="1" noChangeAspect="1"/>
          </p:cNvPicPr>
          <p:nvPr>
            <p:ph sz="quarter" idx="4"/>
          </p:nvPr>
        </p:nvPicPr>
        <p:blipFill>
          <a:blip r:embed="rId3"/>
          <a:stretch>
            <a:fillRect/>
          </a:stretch>
        </p:blipFill>
        <p:spPr>
          <a:xfrm>
            <a:off x="6361762" y="3019815"/>
            <a:ext cx="5497038" cy="2357867"/>
          </a:xfrm>
          <a:prstGeom prst="rect">
            <a:avLst/>
          </a:prstGeom>
        </p:spPr>
      </p:pic>
    </p:spTree>
    <p:extLst>
      <p:ext uri="{BB962C8B-B14F-4D97-AF65-F5344CB8AC3E}">
        <p14:creationId xmlns:p14="http://schemas.microsoft.com/office/powerpoint/2010/main" val="3693683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014413" y="502711"/>
            <a:ext cx="5157787" cy="1574633"/>
          </a:xfrm>
        </p:spPr>
        <p:txBody>
          <a:bodyPr>
            <a:normAutofit/>
          </a:bodyPr>
          <a:lstStyle/>
          <a:p>
            <a:pPr marL="342900" indent="-342900" algn="just">
              <a:lnSpc>
                <a:spcPct val="115000"/>
              </a:lnSpc>
              <a:buFont typeface="Arial" panose="020B0604020202020204" pitchFamily="34" charset="0"/>
              <a:buChar char="•"/>
            </a:pPr>
            <a:r>
              <a:rPr lang="es-PE" sz="2200" dirty="0">
                <a:latin typeface="Arial" panose="020B0604020202020204" pitchFamily="34" charset="0"/>
                <a:ea typeface="Times New Roman" panose="02020603050405020304" pitchFamily="18" charset="0"/>
                <a:cs typeface="Times New Roman" panose="02020603050405020304" pitchFamily="18" charset="0"/>
              </a:rPr>
              <a:t>¿EN QUÉ RANGO DE HORARIO IRÍA UD.?</a:t>
            </a:r>
            <a:endParaRPr lang="es-PE" sz="2200" dirty="0">
              <a:latin typeface="Cambria" panose="02040503050406030204" pitchFamily="18" charset="0"/>
              <a:ea typeface="Times New Roman" panose="02020603050405020304" pitchFamily="18" charset="0"/>
              <a:cs typeface="Times New Roman" panose="02020603050405020304" pitchFamily="18" charset="0"/>
            </a:endParaRPr>
          </a:p>
          <a:p>
            <a:endParaRPr lang="es-PE" dirty="0"/>
          </a:p>
        </p:txBody>
      </p:sp>
      <p:pic>
        <p:nvPicPr>
          <p:cNvPr id="7" name="Marcador de contenido 6"/>
          <p:cNvPicPr>
            <a:picLocks noGrp="1" noChangeAspect="1"/>
          </p:cNvPicPr>
          <p:nvPr>
            <p:ph sz="half" idx="2"/>
          </p:nvPr>
        </p:nvPicPr>
        <p:blipFill>
          <a:blip r:embed="rId2"/>
          <a:stretch>
            <a:fillRect/>
          </a:stretch>
        </p:blipFill>
        <p:spPr>
          <a:xfrm>
            <a:off x="882317" y="2662989"/>
            <a:ext cx="4779888" cy="2778707"/>
          </a:xfrm>
          <a:prstGeom prst="rect">
            <a:avLst/>
          </a:prstGeom>
        </p:spPr>
      </p:pic>
      <p:sp>
        <p:nvSpPr>
          <p:cNvPr id="5" name="Marcador de texto 4"/>
          <p:cNvSpPr>
            <a:spLocks noGrp="1"/>
          </p:cNvSpPr>
          <p:nvPr>
            <p:ph type="body" sz="quarter" idx="3"/>
          </p:nvPr>
        </p:nvSpPr>
        <p:spPr>
          <a:xfrm>
            <a:off x="6172200" y="1122947"/>
            <a:ext cx="5183188" cy="1382128"/>
          </a:xfrm>
        </p:spPr>
        <p:txBody>
          <a:bodyPr>
            <a:normAutofit fontScale="92500" lnSpcReduction="20000"/>
          </a:bodyPr>
          <a:lstStyle/>
          <a:p>
            <a:pPr marL="342900" indent="-342900" algn="just">
              <a:lnSpc>
                <a:spcPct val="115000"/>
              </a:lnSpc>
              <a:buFont typeface="Arial" panose="020B0604020202020204" pitchFamily="34" charset="0"/>
              <a:buChar char="•"/>
            </a:pPr>
            <a:r>
              <a:rPr lang="es-PE" dirty="0">
                <a:latin typeface="Arial" panose="020B0604020202020204" pitchFamily="34" charset="0"/>
                <a:ea typeface="Times New Roman" panose="02020603050405020304" pitchFamily="18" charset="0"/>
                <a:cs typeface="Times New Roman" panose="02020603050405020304" pitchFamily="18" charset="0"/>
              </a:rPr>
              <a:t>¿SI ESTUVIERA ABIERTO DE LUNES A VIERNES CUANTOS DÍAS DE LA SEMANA TE GUSTARÍA IR?</a:t>
            </a:r>
            <a:endParaRPr lang="es-PE" dirty="0">
              <a:latin typeface="Cambria" panose="02040503050406030204" pitchFamily="18" charset="0"/>
              <a:ea typeface="Times New Roman" panose="02020603050405020304" pitchFamily="18" charset="0"/>
              <a:cs typeface="Times New Roman" panose="02020603050405020304" pitchFamily="18" charset="0"/>
            </a:endParaRPr>
          </a:p>
          <a:p>
            <a:endParaRPr lang="es-PE" dirty="0"/>
          </a:p>
        </p:txBody>
      </p:sp>
      <p:pic>
        <p:nvPicPr>
          <p:cNvPr id="9" name="Marcador de contenido 8"/>
          <p:cNvPicPr>
            <a:picLocks noGrp="1" noChangeAspect="1"/>
          </p:cNvPicPr>
          <p:nvPr>
            <p:ph sz="quarter" idx="4"/>
          </p:nvPr>
        </p:nvPicPr>
        <p:blipFill>
          <a:blip r:embed="rId3"/>
          <a:stretch>
            <a:fillRect/>
          </a:stretch>
        </p:blipFill>
        <p:spPr>
          <a:xfrm>
            <a:off x="6172200" y="2662989"/>
            <a:ext cx="5183188" cy="2807504"/>
          </a:xfrm>
          <a:prstGeom prst="rect">
            <a:avLst/>
          </a:prstGeom>
        </p:spPr>
      </p:pic>
    </p:spTree>
    <p:extLst>
      <p:ext uri="{BB962C8B-B14F-4D97-AF65-F5344CB8AC3E}">
        <p14:creationId xmlns:p14="http://schemas.microsoft.com/office/powerpoint/2010/main" val="1379267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82525" y="192505"/>
            <a:ext cx="5157787" cy="1398170"/>
          </a:xfrm>
        </p:spPr>
        <p:txBody>
          <a:bodyPr>
            <a:normAutofit/>
          </a:bodyPr>
          <a:lstStyle/>
          <a:p>
            <a:pPr marL="342900" indent="-342900" algn="just">
              <a:lnSpc>
                <a:spcPct val="115000"/>
              </a:lnSpc>
              <a:buFont typeface="Arial" panose="020B0604020202020204" pitchFamily="34" charset="0"/>
              <a:buChar char="•"/>
            </a:pPr>
            <a:r>
              <a:rPr lang="es-PE" dirty="0">
                <a:latin typeface="Arial" panose="020B0604020202020204" pitchFamily="34" charset="0"/>
                <a:ea typeface="Times New Roman" panose="02020603050405020304" pitchFamily="18" charset="0"/>
                <a:cs typeface="Times New Roman" panose="02020603050405020304" pitchFamily="18" charset="0"/>
              </a:rPr>
              <a:t>¿</a:t>
            </a:r>
            <a:r>
              <a:rPr lang="es-PE" sz="2000" dirty="0">
                <a:latin typeface="Arial" panose="020B0604020202020204" pitchFamily="34" charset="0"/>
                <a:ea typeface="Times New Roman" panose="02020603050405020304" pitchFamily="18" charset="0"/>
                <a:cs typeface="Times New Roman" panose="02020603050405020304" pitchFamily="18" charset="0"/>
              </a:rPr>
              <a:t>SI LOS SÁBADOS ESTUVIERA ABIERTO DE 10 AM A 4 PM IRÍA?</a:t>
            </a:r>
            <a:endParaRPr lang="es-PE" sz="2000" dirty="0">
              <a:latin typeface="Cambria" panose="02040503050406030204" pitchFamily="18" charset="0"/>
              <a:ea typeface="Times New Roman" panose="02020603050405020304" pitchFamily="18" charset="0"/>
              <a:cs typeface="Times New Roman" panose="02020603050405020304" pitchFamily="18" charset="0"/>
            </a:endParaRPr>
          </a:p>
          <a:p>
            <a:endParaRPr lang="es-PE" dirty="0"/>
          </a:p>
        </p:txBody>
      </p:sp>
      <p:pic>
        <p:nvPicPr>
          <p:cNvPr id="7" name="Marcador de contenido 6"/>
          <p:cNvPicPr>
            <a:picLocks noGrp="1" noChangeAspect="1"/>
          </p:cNvPicPr>
          <p:nvPr>
            <p:ph sz="half" idx="2"/>
          </p:nvPr>
        </p:nvPicPr>
        <p:blipFill>
          <a:blip r:embed="rId2"/>
          <a:stretch>
            <a:fillRect/>
          </a:stretch>
        </p:blipFill>
        <p:spPr>
          <a:xfrm>
            <a:off x="465221" y="2505075"/>
            <a:ext cx="5265027" cy="2881752"/>
          </a:xfrm>
          <a:prstGeom prst="rect">
            <a:avLst/>
          </a:prstGeom>
        </p:spPr>
      </p:pic>
      <p:sp>
        <p:nvSpPr>
          <p:cNvPr id="5" name="Marcador de texto 4"/>
          <p:cNvSpPr>
            <a:spLocks noGrp="1"/>
          </p:cNvSpPr>
          <p:nvPr>
            <p:ph type="body" sz="quarter" idx="3"/>
          </p:nvPr>
        </p:nvSpPr>
        <p:spPr>
          <a:xfrm>
            <a:off x="6172200" y="1106905"/>
            <a:ext cx="5183188" cy="1398170"/>
          </a:xfrm>
        </p:spPr>
        <p:txBody>
          <a:bodyPr>
            <a:noAutofit/>
          </a:bodyPr>
          <a:lstStyle/>
          <a:p>
            <a:pPr marL="342900" indent="-342900" algn="just">
              <a:lnSpc>
                <a:spcPct val="115000"/>
              </a:lnSpc>
              <a:buFont typeface="Arial" panose="020B0604020202020204" pitchFamily="34" charset="0"/>
              <a:buChar char="•"/>
            </a:pPr>
            <a:r>
              <a:rPr lang="es-PE" sz="2000" dirty="0">
                <a:latin typeface="Arial" panose="020B0604020202020204" pitchFamily="34" charset="0"/>
                <a:ea typeface="Times New Roman" panose="02020603050405020304" pitchFamily="18" charset="0"/>
                <a:cs typeface="Times New Roman" panose="02020603050405020304" pitchFamily="18" charset="0"/>
              </a:rPr>
              <a:t>¿CUÁNTO ESTARÍA DISPUESTO A PAGAR AL MES POR EL USO DEL EQUIPO Y LA ATENCIÓN DE UN INSTRUCTOR EN UNAS BUENAS INSTALACIONES?</a:t>
            </a:r>
            <a:endParaRPr lang="es-PE" sz="2000" dirty="0">
              <a:latin typeface="Cambria" panose="02040503050406030204" pitchFamily="18" charset="0"/>
              <a:ea typeface="Times New Roman" panose="02020603050405020304" pitchFamily="18" charset="0"/>
              <a:cs typeface="Times New Roman" panose="02020603050405020304" pitchFamily="18" charset="0"/>
            </a:endParaRPr>
          </a:p>
          <a:p>
            <a:endParaRPr lang="es-PE" sz="2000" dirty="0"/>
          </a:p>
        </p:txBody>
      </p:sp>
      <p:pic>
        <p:nvPicPr>
          <p:cNvPr id="8" name="Marcador de contenido 7"/>
          <p:cNvPicPr>
            <a:picLocks noGrp="1" noChangeAspect="1"/>
          </p:cNvPicPr>
          <p:nvPr>
            <p:ph sz="quarter" idx="4"/>
          </p:nvPr>
        </p:nvPicPr>
        <p:blipFill>
          <a:blip r:embed="rId3"/>
          <a:stretch>
            <a:fillRect/>
          </a:stretch>
        </p:blipFill>
        <p:spPr>
          <a:xfrm>
            <a:off x="6218493" y="2505076"/>
            <a:ext cx="5555351" cy="2927476"/>
          </a:xfrm>
          <a:prstGeom prst="rect">
            <a:avLst/>
          </a:prstGeom>
        </p:spPr>
      </p:pic>
    </p:spTree>
    <p:extLst>
      <p:ext uri="{BB962C8B-B14F-4D97-AF65-F5344CB8AC3E}">
        <p14:creationId xmlns:p14="http://schemas.microsoft.com/office/powerpoint/2010/main" val="107320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9787" y="566612"/>
            <a:ext cx="5157787" cy="1526507"/>
          </a:xfrm>
        </p:spPr>
        <p:txBody>
          <a:bodyPr>
            <a:normAutofit/>
          </a:bodyPr>
          <a:lstStyle/>
          <a:p>
            <a:pPr marL="342900" indent="-342900">
              <a:lnSpc>
                <a:spcPct val="115000"/>
              </a:lnSpc>
              <a:buFont typeface="Arial" panose="020B0604020202020204" pitchFamily="34" charset="0"/>
              <a:buChar char="•"/>
            </a:pPr>
            <a:r>
              <a:rPr lang="es-PE" dirty="0">
                <a:latin typeface="Arial" panose="020B0604020202020204" pitchFamily="34" charset="0"/>
                <a:ea typeface="Times New Roman" panose="02020603050405020304" pitchFamily="18" charset="0"/>
                <a:cs typeface="Times New Roman" panose="02020603050405020304" pitchFamily="18" charset="0"/>
              </a:rPr>
              <a:t>¿</a:t>
            </a:r>
            <a:r>
              <a:rPr lang="es-PE" sz="2000" dirty="0">
                <a:latin typeface="Arial" panose="020B0604020202020204" pitchFamily="34" charset="0"/>
                <a:ea typeface="Times New Roman" panose="02020603050405020304" pitchFamily="18" charset="0"/>
                <a:cs typeface="Times New Roman" panose="02020603050405020304" pitchFamily="18" charset="0"/>
              </a:rPr>
              <a:t>TE ANIMARÍAS A INSCRIBIRTE SI EL GIMNASIO SI ESTE FUERA SOLO PARA MUJERES?</a:t>
            </a:r>
            <a:endParaRPr lang="es-PE" sz="2000" dirty="0">
              <a:latin typeface="Cambria" panose="02040503050406030204" pitchFamily="18" charset="0"/>
              <a:ea typeface="Times New Roman" panose="02020603050405020304" pitchFamily="18" charset="0"/>
              <a:cs typeface="Times New Roman" panose="02020603050405020304" pitchFamily="18" charset="0"/>
            </a:endParaRPr>
          </a:p>
          <a:p>
            <a:endParaRPr lang="es-PE" sz="2000" dirty="0"/>
          </a:p>
        </p:txBody>
      </p:sp>
      <p:pic>
        <p:nvPicPr>
          <p:cNvPr id="7" name="Marcador de contenido 6"/>
          <p:cNvPicPr>
            <a:picLocks noGrp="1" noChangeAspect="1"/>
          </p:cNvPicPr>
          <p:nvPr>
            <p:ph sz="half" idx="2"/>
          </p:nvPr>
        </p:nvPicPr>
        <p:blipFill>
          <a:blip r:embed="rId2"/>
          <a:stretch>
            <a:fillRect/>
          </a:stretch>
        </p:blipFill>
        <p:spPr>
          <a:xfrm>
            <a:off x="839787" y="2390275"/>
            <a:ext cx="4913802" cy="2745976"/>
          </a:xfrm>
          <a:prstGeom prst="rect">
            <a:avLst/>
          </a:prstGeom>
        </p:spPr>
      </p:pic>
      <p:sp>
        <p:nvSpPr>
          <p:cNvPr id="5" name="Marcador de texto 4"/>
          <p:cNvSpPr>
            <a:spLocks noGrp="1"/>
          </p:cNvSpPr>
          <p:nvPr>
            <p:ph type="body" sz="quarter" idx="3"/>
          </p:nvPr>
        </p:nvSpPr>
        <p:spPr>
          <a:xfrm>
            <a:off x="6172200" y="566612"/>
            <a:ext cx="5183188" cy="823912"/>
          </a:xfrm>
        </p:spPr>
        <p:txBody>
          <a:bodyPr/>
          <a:lstStyle/>
          <a:p>
            <a:pPr marL="342900" indent="-342900" algn="just">
              <a:lnSpc>
                <a:spcPct val="115000"/>
              </a:lnSpc>
              <a:buFont typeface="Arial" panose="020B0604020202020204" pitchFamily="34" charset="0"/>
              <a:buChar char="•"/>
            </a:pPr>
            <a:r>
              <a:rPr lang="es-PE" sz="2000" dirty="0">
                <a:latin typeface="Arial" panose="020B0604020202020204" pitchFamily="34" charset="0"/>
                <a:ea typeface="Times New Roman" panose="02020603050405020304" pitchFamily="18" charset="0"/>
                <a:cs typeface="Times New Roman" panose="02020603050405020304" pitchFamily="18" charset="0"/>
              </a:rPr>
              <a:t>¿EN QUÉ PARTE DE ILO VIVES?</a:t>
            </a:r>
            <a:endParaRPr lang="es-PE" sz="2000" dirty="0">
              <a:latin typeface="Cambria" panose="02040503050406030204" pitchFamily="18" charset="0"/>
              <a:ea typeface="Times New Roman" panose="02020603050405020304" pitchFamily="18" charset="0"/>
              <a:cs typeface="Times New Roman" panose="02020603050405020304" pitchFamily="18" charset="0"/>
            </a:endParaRPr>
          </a:p>
          <a:p>
            <a:endParaRPr lang="es-PE" dirty="0"/>
          </a:p>
        </p:txBody>
      </p:sp>
      <p:pic>
        <p:nvPicPr>
          <p:cNvPr id="8" name="Marcador de contenido 7"/>
          <p:cNvPicPr>
            <a:picLocks noGrp="1" noChangeAspect="1"/>
          </p:cNvPicPr>
          <p:nvPr>
            <p:ph sz="quarter" idx="4"/>
          </p:nvPr>
        </p:nvPicPr>
        <p:blipFill>
          <a:blip r:embed="rId3"/>
          <a:stretch>
            <a:fillRect/>
          </a:stretch>
        </p:blipFill>
        <p:spPr>
          <a:xfrm>
            <a:off x="6444916" y="2390275"/>
            <a:ext cx="5183188" cy="2745976"/>
          </a:xfrm>
          <a:prstGeom prst="rect">
            <a:avLst/>
          </a:prstGeom>
        </p:spPr>
      </p:pic>
    </p:spTree>
    <p:extLst>
      <p:ext uri="{BB962C8B-B14F-4D97-AF65-F5344CB8AC3E}">
        <p14:creationId xmlns:p14="http://schemas.microsoft.com/office/powerpoint/2010/main" val="2020718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PE" dirty="0" smtClean="0"/>
              <a:t>DESCRIPCION DE LA EMPRESA</a:t>
            </a:r>
            <a:endParaRPr lang="es-PE" dirty="0"/>
          </a:p>
        </p:txBody>
      </p:sp>
      <p:sp>
        <p:nvSpPr>
          <p:cNvPr id="3" name="Marcador de contenido 2"/>
          <p:cNvSpPr>
            <a:spLocks noGrp="1"/>
          </p:cNvSpPr>
          <p:nvPr>
            <p:ph idx="1"/>
          </p:nvPr>
        </p:nvSpPr>
        <p:spPr/>
        <p:txBody>
          <a:bodyPr/>
          <a:lstStyle/>
          <a:p>
            <a:pPr algn="just">
              <a:lnSpc>
                <a:spcPct val="115000"/>
              </a:lnSpc>
              <a:spcAft>
                <a:spcPts val="1000"/>
              </a:spcAft>
            </a:pPr>
            <a:r>
              <a:rPr lang="es-PE" dirty="0" smtClean="0">
                <a:effectLst/>
                <a:latin typeface="Arial" panose="020B0604020202020204" pitchFamily="34" charset="0"/>
                <a:ea typeface="Calibri" panose="020F0502020204030204" pitchFamily="34" charset="0"/>
              </a:rPr>
              <a:t>El nuevo gimnasio que desarrollará sus actividades en la ciudad de </a:t>
            </a:r>
            <a:r>
              <a:rPr lang="es-PE" dirty="0" err="1" smtClean="0">
                <a:effectLst/>
                <a:latin typeface="Arial" panose="020B0604020202020204" pitchFamily="34" charset="0"/>
                <a:ea typeface="Calibri" panose="020F0502020204030204" pitchFamily="34" charset="0"/>
              </a:rPr>
              <a:t>Ilo</a:t>
            </a:r>
            <a:r>
              <a:rPr lang="es-PE" dirty="0" smtClean="0">
                <a:effectLst/>
                <a:latin typeface="Arial" panose="020B0604020202020204" pitchFamily="34" charset="0"/>
                <a:ea typeface="Calibri" panose="020F0502020204030204" pitchFamily="34" charset="0"/>
              </a:rPr>
              <a:t> se llamará E- GYM, nombre que describe y se relaciona con la idea del gimnasio por internet, ya que para hacer ejercicio no necesariamente se tiene que salir de casa o regirse a horarios fijos que muchas veces uno no puede cumplir ya sea por el trabajo, los estudios, tener niños en casa, situaciones etc. </a:t>
            </a:r>
            <a:endParaRPr lang="es-PE" dirty="0"/>
          </a:p>
        </p:txBody>
      </p:sp>
    </p:spTree>
    <p:extLst>
      <p:ext uri="{BB962C8B-B14F-4D97-AF65-F5344CB8AC3E}">
        <p14:creationId xmlns:p14="http://schemas.microsoft.com/office/powerpoint/2010/main" val="763134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3230</Words>
  <Application>Microsoft Office PowerPoint</Application>
  <PresentationFormat>Panorámica</PresentationFormat>
  <Paragraphs>963</Paragraphs>
  <Slides>43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Arial</vt:lpstr>
      <vt:lpstr>Britannic Bold</vt:lpstr>
      <vt:lpstr>Calibri</vt:lpstr>
      <vt:lpstr>Calibri Light</vt:lpstr>
      <vt:lpstr>Cambria</vt:lpstr>
      <vt:lpstr>Courier New</vt:lpstr>
      <vt:lpstr>Times New Roman</vt:lpstr>
      <vt:lpstr>Wingdings</vt:lpstr>
      <vt:lpstr>Tema de Office</vt:lpstr>
      <vt:lpstr>PLAN DE NEGOCIO E - GYM</vt:lpstr>
      <vt:lpstr>INTRODUCCION</vt:lpstr>
      <vt:lpstr>ESTUDIO DE MERCADO</vt:lpstr>
      <vt:lpstr>Presentación de PowerPoint</vt:lpstr>
      <vt:lpstr>Presentación de PowerPoint</vt:lpstr>
      <vt:lpstr>Presentación de PowerPoint</vt:lpstr>
      <vt:lpstr>Presentación de PowerPoint</vt:lpstr>
      <vt:lpstr>Presentación de PowerPoint</vt:lpstr>
      <vt:lpstr>DESCRIPCION DE LA EMPRESA</vt:lpstr>
      <vt:lpstr>LOGOTIPO</vt:lpstr>
      <vt:lpstr>IMAGEN CORPORATIVA</vt:lpstr>
      <vt:lpstr>Presentación de PowerPoint</vt:lpstr>
      <vt:lpstr>OBJETIVO GENERAL</vt:lpstr>
      <vt:lpstr>CORTO PLAZO (1 AÑO)</vt:lpstr>
      <vt:lpstr>MEDIANO PLAZO  (2 AÑOS)</vt:lpstr>
      <vt:lpstr>LARGO PLAZO  (3 AÑOS)</vt:lpstr>
      <vt:lpstr>MATRIZ FODA</vt:lpstr>
      <vt:lpstr>ESTRUCTURA ORGANIZACIONAL</vt:lpstr>
      <vt:lpstr>ORGANIGRAMA ESTRUCTURAL</vt:lpstr>
      <vt:lpstr>EQUIPO DE SERVICIOS GENERALES</vt:lpstr>
      <vt:lpstr>ASPECTOS TECNICOS</vt:lpstr>
      <vt:lpstr>CAPACIDAD INSTALADA DE LOS EQUIPOS</vt:lpstr>
      <vt:lpstr>CAPACIDAD INSTALADA DE LOS EQUIPOS</vt:lpstr>
      <vt:lpstr>En su totalidad el gimnasio tiene la capacidad para atender a 112 personas realizando actividad física de manera cómoda </vt:lpstr>
      <vt:lpstr>PLAN DE MARKETING</vt:lpstr>
      <vt:lpstr>MERCADO META</vt:lpstr>
      <vt:lpstr>POSICIONAMIENTO</vt:lpstr>
      <vt:lpstr>ESTRATEGIA DE POSICIONAMIENTO</vt:lpstr>
      <vt:lpstr>ESTRATEGIAS DE SERVICIO</vt:lpstr>
      <vt:lpstr>FICHA TECNICA DEL SERVICIO VIRTUAL</vt:lpstr>
      <vt:lpstr>Cuando el cliente se inscribe a E-GYM se realizará una evaluación de su estado físico y nutricional, se fijaran metas y objetivos, los cuales se re-evaluarán pasados 3 meses, si el cliente cumple con las metas fijadas se entregarán incentivos de salud y belleza, además recibirá un Kit que consta de una pelota de gymball y una colchoneta necesarias para las clases virtuales</vt:lpstr>
      <vt:lpstr>AVANCE INNOVADOR Y/O DIFERENCIADOR DEL SERVICIO</vt:lpstr>
      <vt:lpstr>SISTEMA DE INCENTIVOS POR CUMPLIMIENTO DE METAS</vt:lpstr>
      <vt:lpstr>ESTRATEGIAS DE PRECIO</vt:lpstr>
      <vt:lpstr>De esta manera los precios para cada rutina de ejercicios quedan establecidos de la siguiente manera: </vt:lpstr>
      <vt:lpstr>ESTRATEGIAS DE PROMOCION</vt:lpstr>
      <vt:lpstr>ESTRATEGIAS DE PROMOCION</vt:lpstr>
      <vt:lpstr>ESTRATEGIA  DE VENTAS:</vt:lpstr>
      <vt:lpstr>ESTRATEGIAS DE COMUNICACION</vt:lpstr>
      <vt:lpstr>UBICACIÓN  Y TAMAÑO</vt:lpstr>
      <vt:lpstr>VIABILIDAD ECONOMICA Y FINANCIERA </vt:lpstr>
      <vt:lpstr>Proyección de ventas E- GYM</vt:lpstr>
      <vt:lpstr>PRESUPUESTO INICIAL DE INVERSION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43</cp:revision>
  <dcterms:created xsi:type="dcterms:W3CDTF">2016-07-15T16:03:36Z</dcterms:created>
  <dcterms:modified xsi:type="dcterms:W3CDTF">2016-09-07T14:04:11Z</dcterms:modified>
</cp:coreProperties>
</file>