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handoutMasterIdLst>
    <p:handoutMasterId r:id="rId32"/>
  </p:handoutMasterIdLst>
  <p:sldIdLst>
    <p:sldId id="256" r:id="rId2"/>
    <p:sldId id="297" r:id="rId3"/>
    <p:sldId id="258" r:id="rId4"/>
    <p:sldId id="261" r:id="rId5"/>
    <p:sldId id="283" r:id="rId6"/>
    <p:sldId id="264" r:id="rId7"/>
    <p:sldId id="268" r:id="rId8"/>
    <p:sldId id="275" r:id="rId9"/>
    <p:sldId id="271" r:id="rId10"/>
    <p:sldId id="298" r:id="rId11"/>
    <p:sldId id="278" r:id="rId12"/>
    <p:sldId id="277" r:id="rId13"/>
    <p:sldId id="279" r:id="rId14"/>
    <p:sldId id="280" r:id="rId15"/>
    <p:sldId id="299" r:id="rId16"/>
    <p:sldId id="263" r:id="rId17"/>
    <p:sldId id="285" r:id="rId18"/>
    <p:sldId id="288" r:id="rId19"/>
    <p:sldId id="282" r:id="rId20"/>
    <p:sldId id="284" r:id="rId21"/>
    <p:sldId id="286" r:id="rId22"/>
    <p:sldId id="300" r:id="rId23"/>
    <p:sldId id="287" r:id="rId24"/>
    <p:sldId id="290" r:id="rId25"/>
    <p:sldId id="291" r:id="rId26"/>
    <p:sldId id="293" r:id="rId27"/>
    <p:sldId id="295" r:id="rId28"/>
    <p:sldId id="296" r:id="rId29"/>
    <p:sldId id="294" r:id="rId30"/>
  </p:sldIdLst>
  <p:sldSz cx="9144000" cy="6858000" type="screen4x3"/>
  <p:notesSz cx="7077075" cy="93853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8.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miguel%20angel\miguel%20angel%20vargas%20nina%20MODIFICACIONE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200"/>
              <a:t>1.  ¿Usted tuvo alguna dolencia muscular o alguna discapacidad temporal?</a:t>
            </a:r>
          </a:p>
        </c:rich>
      </c:tx>
      <c:layout/>
      <c:overlay val="0"/>
      <c:spPr>
        <a:noFill/>
        <a:ln>
          <a:noFill/>
        </a:ln>
        <a:effectLst/>
      </c:spPr>
    </c:title>
    <c:autoTitleDeleted val="0"/>
    <c:plotArea>
      <c:layout/>
      <c:barChart>
        <c:barDir val="col"/>
        <c:grouping val="clustered"/>
        <c:varyColors val="0"/>
        <c:ser>
          <c:idx val="0"/>
          <c:order val="0"/>
          <c:tx>
            <c:strRef>
              <c:f>ENCUESTA!$B$3</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971D-426D-95A8-3433CCF250BC}"/>
              </c:ext>
            </c:extLst>
          </c:dPt>
          <c:val>
            <c:numRef>
              <c:f>ENCUESTA!$C$3</c:f>
              <c:numCache>
                <c:formatCode>General</c:formatCode>
                <c:ptCount val="1"/>
                <c:pt idx="0">
                  <c:v>226</c:v>
                </c:pt>
              </c:numCache>
            </c:numRef>
          </c:val>
          <c:extLst xmlns:c16r2="http://schemas.microsoft.com/office/drawing/2015/06/chart">
            <c:ext xmlns:c16="http://schemas.microsoft.com/office/drawing/2014/chart" uri="{C3380CC4-5D6E-409C-BE32-E72D297353CC}">
              <c16:uniqueId val="{00000002-971D-426D-95A8-3433CCF250BC}"/>
            </c:ext>
          </c:extLst>
        </c:ser>
        <c:ser>
          <c:idx val="1"/>
          <c:order val="1"/>
          <c:tx>
            <c:strRef>
              <c:f>ENCUESTA!$B$4</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ENCUESTA!$C$4</c:f>
              <c:numCache>
                <c:formatCode>General</c:formatCode>
                <c:ptCount val="1"/>
                <c:pt idx="0">
                  <c:v>104</c:v>
                </c:pt>
              </c:numCache>
            </c:numRef>
          </c:val>
        </c:ser>
        <c:dLbls>
          <c:showLegendKey val="0"/>
          <c:showVal val="0"/>
          <c:showCatName val="0"/>
          <c:showSerName val="0"/>
          <c:showPercent val="0"/>
          <c:showBubbleSize val="0"/>
        </c:dLbls>
        <c:gapWidth val="100"/>
        <c:overlap val="-24"/>
        <c:axId val="208886904"/>
        <c:axId val="208890040"/>
      </c:barChart>
      <c:catAx>
        <c:axId val="2088869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8890040"/>
        <c:crosses val="autoZero"/>
        <c:auto val="1"/>
        <c:lblAlgn val="ctr"/>
        <c:lblOffset val="100"/>
        <c:noMultiLvlLbl val="0"/>
      </c:catAx>
      <c:valAx>
        <c:axId val="2088900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8886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a:t>10. ¿Entre cuánto tiempo fue tratado su discapacidad o molestias musculares? </a:t>
            </a:r>
          </a:p>
        </c:rich>
      </c:tx>
      <c:overlay val="0"/>
      <c:spPr>
        <a:noFill/>
        <a:ln>
          <a:noFill/>
        </a:ln>
        <a:effectLst/>
      </c:spPr>
    </c:title>
    <c:autoTitleDeleted val="0"/>
    <c:plotArea>
      <c:layout/>
      <c:barChart>
        <c:barDir val="col"/>
        <c:grouping val="clustered"/>
        <c:varyColors val="0"/>
        <c:ser>
          <c:idx val="0"/>
          <c:order val="0"/>
          <c:tx>
            <c:strRef>
              <c:f>ENCUESTA!$B$193</c:f>
              <c:strCache>
                <c:ptCount val="1"/>
                <c:pt idx="0">
                  <c:v> 1 mes  – 2 meses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531D-4720-8AA9-B798C3EC2CF4}"/>
              </c:ext>
            </c:extLst>
          </c:dPt>
          <c:val>
            <c:numRef>
              <c:f>ENCUESTA!$C$193</c:f>
              <c:numCache>
                <c:formatCode>General</c:formatCode>
                <c:ptCount val="1"/>
                <c:pt idx="0">
                  <c:v>129</c:v>
                </c:pt>
              </c:numCache>
            </c:numRef>
          </c:val>
          <c:extLst xmlns:c16r2="http://schemas.microsoft.com/office/drawing/2015/06/chart">
            <c:ext xmlns:c16="http://schemas.microsoft.com/office/drawing/2014/chart" uri="{C3380CC4-5D6E-409C-BE32-E72D297353CC}">
              <c16:uniqueId val="{00000002-531D-4720-8AA9-B798C3EC2CF4}"/>
            </c:ext>
          </c:extLst>
        </c:ser>
        <c:ser>
          <c:idx val="1"/>
          <c:order val="1"/>
          <c:tx>
            <c:strRef>
              <c:f>ENCUESTA!$B$194</c:f>
              <c:strCache>
                <c:ptCount val="1"/>
                <c:pt idx="0">
                  <c:v> 2 meses – a mas.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ENCUESTA!$C$194</c:f>
              <c:numCache>
                <c:formatCode>General</c:formatCode>
                <c:ptCount val="1"/>
                <c:pt idx="0">
                  <c:v>43</c:v>
                </c:pt>
              </c:numCache>
            </c:numRef>
          </c:val>
        </c:ser>
        <c:ser>
          <c:idx val="2"/>
          <c:order val="2"/>
          <c:tx>
            <c:strRef>
              <c:f>ENCUESTA!$B$195</c:f>
              <c:strCache>
                <c:ptCount val="1"/>
                <c:pt idx="0">
                  <c:v>NO FUE TRATADO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ENCUESTA!$C$195</c:f>
              <c:numCache>
                <c:formatCode>General</c:formatCode>
                <c:ptCount val="1"/>
                <c:pt idx="0">
                  <c:v>158</c:v>
                </c:pt>
              </c:numCache>
            </c:numRef>
          </c:val>
        </c:ser>
        <c:dLbls>
          <c:showLegendKey val="0"/>
          <c:showVal val="0"/>
          <c:showCatName val="0"/>
          <c:showSerName val="0"/>
          <c:showPercent val="0"/>
          <c:showBubbleSize val="0"/>
        </c:dLbls>
        <c:gapWidth val="100"/>
        <c:overlap val="-24"/>
        <c:axId val="209618272"/>
        <c:axId val="210597288"/>
      </c:barChart>
      <c:catAx>
        <c:axId val="2096182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s-PE"/>
          </a:p>
        </c:txPr>
        <c:crossAx val="210597288"/>
        <c:crosses val="autoZero"/>
        <c:auto val="1"/>
        <c:lblAlgn val="ctr"/>
        <c:lblOffset val="100"/>
        <c:noMultiLvlLbl val="0"/>
      </c:catAx>
      <c:valAx>
        <c:axId val="2105972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s-PE"/>
          </a:p>
        </c:txPr>
        <c:crossAx val="20961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000"/>
      </a:pPr>
      <a:endParaRPr lang="es-P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000"/>
              <a:t>11.¿Cuenta con alguien que cuide de sus hijos que tienen alguna discapacidad mientras usted trabaja? </a:t>
            </a:r>
          </a:p>
        </c:rich>
      </c:tx>
      <c:overlay val="0"/>
      <c:spPr>
        <a:noFill/>
        <a:ln>
          <a:noFill/>
        </a:ln>
        <a:effectLst/>
      </c:spPr>
    </c:title>
    <c:autoTitleDeleted val="0"/>
    <c:plotArea>
      <c:layout>
        <c:manualLayout>
          <c:layoutTarget val="inner"/>
          <c:xMode val="edge"/>
          <c:yMode val="edge"/>
          <c:x val="9.0358705161854749E-2"/>
          <c:y val="0.19634259259259254"/>
          <c:w val="0.89019685039370078"/>
          <c:h val="0.58109543598716829"/>
        </c:manualLayout>
      </c:layout>
      <c:barChart>
        <c:barDir val="col"/>
        <c:grouping val="clustered"/>
        <c:varyColors val="0"/>
        <c:ser>
          <c:idx val="0"/>
          <c:order val="0"/>
          <c:tx>
            <c:strRef>
              <c:f>ENCUESTA!$B$213</c:f>
              <c:strCache>
                <c:ptCount val="1"/>
                <c:pt idx="0">
                  <c:v>NO LO TIENE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ENCUESTA!$C$213</c:f>
              <c:numCache>
                <c:formatCode>General</c:formatCode>
                <c:ptCount val="1"/>
                <c:pt idx="0">
                  <c:v>261</c:v>
                </c:pt>
              </c:numCache>
            </c:numRef>
          </c:val>
        </c:ser>
        <c:ser>
          <c:idx val="1"/>
          <c:order val="1"/>
          <c:tx>
            <c:strRef>
              <c:f>ENCUESTA!$B$214</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ENCUESTA!$C$214</c:f>
              <c:numCache>
                <c:formatCode>General</c:formatCode>
                <c:ptCount val="1"/>
                <c:pt idx="0">
                  <c:v>69</c:v>
                </c:pt>
              </c:numCache>
            </c:numRef>
          </c:val>
        </c:ser>
        <c:dLbls>
          <c:dLblPos val="outEnd"/>
          <c:showLegendKey val="0"/>
          <c:showVal val="1"/>
          <c:showCatName val="0"/>
          <c:showSerName val="0"/>
          <c:showPercent val="0"/>
          <c:showBubbleSize val="0"/>
        </c:dLbls>
        <c:gapWidth val="100"/>
        <c:overlap val="-24"/>
        <c:axId val="210596896"/>
        <c:axId val="210597680"/>
      </c:barChart>
      <c:catAx>
        <c:axId val="2105968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597680"/>
        <c:crosses val="autoZero"/>
        <c:auto val="1"/>
        <c:lblAlgn val="ctr"/>
        <c:lblOffset val="100"/>
        <c:noMultiLvlLbl val="0"/>
      </c:catAx>
      <c:valAx>
        <c:axId val="2105976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59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000"/>
              <a:t>1.  ¿Conoce el tratamiento que les dan cuando tiene alguna dolencia muscular o alguna discapacidad? </a:t>
            </a:r>
          </a:p>
        </c:rich>
      </c:tx>
      <c:overlay val="0"/>
      <c:spPr>
        <a:noFill/>
        <a:ln>
          <a:noFill/>
        </a:ln>
        <a:effectLst/>
      </c:spPr>
    </c:title>
    <c:autoTitleDeleted val="0"/>
    <c:plotArea>
      <c:layout/>
      <c:barChart>
        <c:barDir val="col"/>
        <c:grouping val="clustered"/>
        <c:varyColors val="0"/>
        <c:ser>
          <c:idx val="0"/>
          <c:order val="0"/>
          <c:tx>
            <c:strRef>
              <c:f>ENCUESTA!$B$236</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ENCUESTA!$C$236</c:f>
              <c:numCache>
                <c:formatCode>General</c:formatCode>
                <c:ptCount val="1"/>
                <c:pt idx="0">
                  <c:v>217</c:v>
                </c:pt>
              </c:numCache>
            </c:numRef>
          </c:val>
        </c:ser>
        <c:ser>
          <c:idx val="1"/>
          <c:order val="1"/>
          <c:tx>
            <c:strRef>
              <c:f>ENCUESTA!$B$237</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ENCUESTA!$C$237</c:f>
              <c:numCache>
                <c:formatCode>General</c:formatCode>
                <c:ptCount val="1"/>
                <c:pt idx="0">
                  <c:v>113</c:v>
                </c:pt>
              </c:numCache>
            </c:numRef>
          </c:val>
        </c:ser>
        <c:dLbls>
          <c:showLegendKey val="0"/>
          <c:showVal val="0"/>
          <c:showCatName val="0"/>
          <c:showSerName val="0"/>
          <c:showPercent val="0"/>
          <c:showBubbleSize val="0"/>
        </c:dLbls>
        <c:gapWidth val="100"/>
        <c:overlap val="-24"/>
        <c:axId val="210600032"/>
        <c:axId val="210596504"/>
      </c:barChart>
      <c:catAx>
        <c:axId val="2106000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596504"/>
        <c:crosses val="autoZero"/>
        <c:auto val="1"/>
        <c:lblAlgn val="ctr"/>
        <c:lblOffset val="100"/>
        <c:noMultiLvlLbl val="0"/>
      </c:catAx>
      <c:valAx>
        <c:axId val="2105965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60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a:t>1.¿Al momento de elegir un centro de fisioterapia y rehabilitación física, que aspectos tendría en cuenta?</a:t>
            </a:r>
          </a:p>
        </c:rich>
      </c:tx>
      <c:layout>
        <c:manualLayout>
          <c:xMode val="edge"/>
          <c:yMode val="edge"/>
          <c:x val="0.13399268768116673"/>
          <c:y val="6.1443932411674347E-2"/>
        </c:manualLayout>
      </c:layout>
      <c:overlay val="0"/>
      <c:spPr>
        <a:noFill/>
        <a:ln>
          <a:noFill/>
        </a:ln>
        <a:effectLst/>
      </c:spPr>
    </c:title>
    <c:autoTitleDeleted val="0"/>
    <c:plotArea>
      <c:layout>
        <c:manualLayout>
          <c:layoutTarget val="inner"/>
          <c:xMode val="edge"/>
          <c:yMode val="edge"/>
          <c:x val="6.2030075187969921E-2"/>
          <c:y val="0.29411764705882354"/>
          <c:w val="0.68796992481203012"/>
          <c:h val="0.29411764705882354"/>
        </c:manualLayout>
      </c:layout>
      <c:barChart>
        <c:barDir val="col"/>
        <c:grouping val="clustered"/>
        <c:varyColors val="0"/>
        <c:ser>
          <c:idx val="0"/>
          <c:order val="0"/>
          <c:tx>
            <c:strRef>
              <c:f>ENCUESTA!$M$3</c:f>
              <c:strCache>
                <c:ptCount val="1"/>
                <c:pt idx="0">
                  <c:v>SEGURIIDAD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3B3E-481F-8AAD-D2C1C4C258D7}"/>
              </c:ext>
            </c:extLst>
          </c:dPt>
          <c:val>
            <c:numRef>
              <c:f>ENCUESTA!$N$3</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6-3B3E-481F-8AAD-D2C1C4C258D7}"/>
            </c:ext>
          </c:extLst>
        </c:ser>
        <c:ser>
          <c:idx val="1"/>
          <c:order val="1"/>
          <c:tx>
            <c:strRef>
              <c:f>ENCUESTA!$M$4</c:f>
              <c:strCache>
                <c:ptCount val="1"/>
                <c:pt idx="0">
                  <c:v>CONFIABILIDAD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ENCUESTA!$N$4</c:f>
              <c:numCache>
                <c:formatCode>General</c:formatCode>
                <c:ptCount val="1"/>
                <c:pt idx="0">
                  <c:v>20</c:v>
                </c:pt>
              </c:numCache>
            </c:numRef>
          </c:val>
        </c:ser>
        <c:ser>
          <c:idx val="2"/>
          <c:order val="2"/>
          <c:tx>
            <c:strRef>
              <c:f>ENCUESTA!$M$5</c:f>
              <c:strCache>
                <c:ptCount val="1"/>
                <c:pt idx="0">
                  <c:v>UBICACIÓN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ENCUESTA!$N$5</c:f>
              <c:numCache>
                <c:formatCode>General</c:formatCode>
                <c:ptCount val="1"/>
                <c:pt idx="0">
                  <c:v>56</c:v>
                </c:pt>
              </c:numCache>
            </c:numRef>
          </c:val>
        </c:ser>
        <c:ser>
          <c:idx val="3"/>
          <c:order val="3"/>
          <c:tx>
            <c:strRef>
              <c:f>ENCUESTA!$M$6</c:f>
              <c:strCache>
                <c:ptCount val="1"/>
                <c:pt idx="0">
                  <c:v>BUEN TRATO</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ENCUESTA!$N$6</c:f>
              <c:numCache>
                <c:formatCode>General</c:formatCode>
                <c:ptCount val="1"/>
                <c:pt idx="0">
                  <c:v>84</c:v>
                </c:pt>
              </c:numCache>
            </c:numRef>
          </c:val>
        </c:ser>
        <c:ser>
          <c:idx val="4"/>
          <c:order val="4"/>
          <c:tx>
            <c:strRef>
              <c:f>ENCUESTA!$M$7</c:f>
              <c:strCache>
                <c:ptCount val="1"/>
                <c:pt idx="0">
                  <c:v>PERSONAL</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ENCUESTA!$N$7</c:f>
              <c:numCache>
                <c:formatCode>General</c:formatCode>
                <c:ptCount val="1"/>
                <c:pt idx="0">
                  <c:v>95</c:v>
                </c:pt>
              </c:numCache>
            </c:numRef>
          </c:val>
        </c:ser>
        <c:ser>
          <c:idx val="5"/>
          <c:order val="5"/>
          <c:tx>
            <c:strRef>
              <c:f>ENCUESTA!$M$8</c:f>
              <c:strCache>
                <c:ptCount val="1"/>
                <c:pt idx="0">
                  <c:v>INSTALACIONES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ENCUESTA!$N$8</c:f>
              <c:numCache>
                <c:formatCode>General</c:formatCode>
                <c:ptCount val="1"/>
                <c:pt idx="0">
                  <c:v>36</c:v>
                </c:pt>
              </c:numCache>
            </c:numRef>
          </c:val>
        </c:ser>
        <c:dLbls>
          <c:showLegendKey val="0"/>
          <c:showVal val="0"/>
          <c:showCatName val="0"/>
          <c:showSerName val="0"/>
          <c:showPercent val="0"/>
          <c:showBubbleSize val="0"/>
        </c:dLbls>
        <c:gapWidth val="100"/>
        <c:overlap val="-24"/>
        <c:axId val="210602384"/>
        <c:axId val="210600424"/>
      </c:barChart>
      <c:catAx>
        <c:axId val="2106023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600424"/>
        <c:crosses val="autoZero"/>
        <c:auto val="1"/>
        <c:lblAlgn val="ctr"/>
        <c:lblOffset val="100"/>
        <c:noMultiLvlLbl val="0"/>
      </c:catAx>
      <c:valAx>
        <c:axId val="21060042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602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a:t>14. ¿En qué horario le gustaría que se prestara el servicio?</a:t>
            </a:r>
          </a:p>
        </c:rich>
      </c:tx>
      <c:layout>
        <c:manualLayout>
          <c:xMode val="edge"/>
          <c:yMode val="edge"/>
          <c:x val="0.15532352877377931"/>
          <c:y val="3.3802816901408447E-2"/>
        </c:manualLayout>
      </c:layout>
      <c:overlay val="0"/>
      <c:spPr>
        <a:noFill/>
        <a:ln>
          <a:noFill/>
        </a:ln>
        <a:effectLst/>
      </c:spPr>
    </c:title>
    <c:autoTitleDeleted val="0"/>
    <c:plotArea>
      <c:layout/>
      <c:barChart>
        <c:barDir val="col"/>
        <c:grouping val="clustered"/>
        <c:varyColors val="0"/>
        <c:ser>
          <c:idx val="0"/>
          <c:order val="0"/>
          <c:tx>
            <c:strRef>
              <c:f>ENCUESTA!$L$25</c:f>
              <c:strCache>
                <c:ptCount val="1"/>
                <c:pt idx="0">
                  <c:v>7:00 am – 5:00 pm</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7BD6-4C99-9A03-45131022B0D2}"/>
              </c:ext>
            </c:extLst>
          </c:dPt>
          <c:val>
            <c:numRef>
              <c:f>ENCUESTA!$M$25</c:f>
              <c:numCache>
                <c:formatCode>General</c:formatCode>
                <c:ptCount val="1"/>
                <c:pt idx="0">
                  <c:v>56</c:v>
                </c:pt>
              </c:numCache>
            </c:numRef>
          </c:val>
          <c:extLst xmlns:c16r2="http://schemas.microsoft.com/office/drawing/2015/06/chart">
            <c:ext xmlns:c16="http://schemas.microsoft.com/office/drawing/2014/chart" uri="{C3380CC4-5D6E-409C-BE32-E72D297353CC}">
              <c16:uniqueId val="{00000004-7BD6-4C99-9A03-45131022B0D2}"/>
            </c:ext>
          </c:extLst>
        </c:ser>
        <c:ser>
          <c:idx val="1"/>
          <c:order val="1"/>
          <c:tx>
            <c:strRef>
              <c:f>ENCUESTA!$L$26</c:f>
              <c:strCache>
                <c:ptCount val="1"/>
                <c:pt idx="0">
                  <c:v>8:00 am – 7:00 pm</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ENCUESTA!$M$26</c:f>
              <c:numCache>
                <c:formatCode>General</c:formatCode>
                <c:ptCount val="1"/>
                <c:pt idx="0">
                  <c:v>173</c:v>
                </c:pt>
              </c:numCache>
            </c:numRef>
          </c:val>
        </c:ser>
        <c:ser>
          <c:idx val="2"/>
          <c:order val="2"/>
          <c:tx>
            <c:strRef>
              <c:f>ENCUESTA!$L$27</c:f>
              <c:strCache>
                <c:ptCount val="1"/>
                <c:pt idx="0">
                  <c:v>7:00 am – 12:00 m</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ENCUESTA!$M$27</c:f>
              <c:numCache>
                <c:formatCode>General</c:formatCode>
                <c:ptCount val="1"/>
                <c:pt idx="0">
                  <c:v>49</c:v>
                </c:pt>
              </c:numCache>
            </c:numRef>
          </c:val>
        </c:ser>
        <c:ser>
          <c:idx val="3"/>
          <c:order val="3"/>
          <c:tx>
            <c:strRef>
              <c:f>ENCUESTA!$L$28</c:f>
              <c:strCache>
                <c:ptCount val="1"/>
                <c:pt idx="0">
                  <c:v>9:00 am – 8:00  pm</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ENCUESTA!$M$28</c:f>
              <c:numCache>
                <c:formatCode>General</c:formatCode>
                <c:ptCount val="1"/>
                <c:pt idx="0">
                  <c:v>52</c:v>
                </c:pt>
              </c:numCache>
            </c:numRef>
          </c:val>
        </c:ser>
        <c:dLbls>
          <c:showLegendKey val="0"/>
          <c:showVal val="0"/>
          <c:showCatName val="0"/>
          <c:showSerName val="0"/>
          <c:showPercent val="0"/>
          <c:showBubbleSize val="0"/>
        </c:dLbls>
        <c:gapWidth val="100"/>
        <c:overlap val="-24"/>
        <c:axId val="210599248"/>
        <c:axId val="210602776"/>
      </c:barChart>
      <c:catAx>
        <c:axId val="2105992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602776"/>
        <c:crosses val="autoZero"/>
        <c:auto val="1"/>
        <c:lblAlgn val="ctr"/>
        <c:lblOffset val="100"/>
        <c:noMultiLvlLbl val="0"/>
      </c:catAx>
      <c:valAx>
        <c:axId val="2106027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599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a:t>15. ¿Cuánto está dispuesto a pagar por el servicio?  </a:t>
            </a:r>
          </a:p>
        </c:rich>
      </c:tx>
      <c:overlay val="0"/>
      <c:spPr>
        <a:noFill/>
        <a:ln>
          <a:noFill/>
        </a:ln>
        <a:effectLst/>
      </c:spPr>
    </c:title>
    <c:autoTitleDeleted val="0"/>
    <c:plotArea>
      <c:layout/>
      <c:barChart>
        <c:barDir val="col"/>
        <c:grouping val="clustered"/>
        <c:varyColors val="0"/>
        <c:ser>
          <c:idx val="0"/>
          <c:order val="0"/>
          <c:tx>
            <c:strRef>
              <c:f>ENCUESTA!$K$53</c:f>
              <c:strCache>
                <c:ptCount val="1"/>
                <c:pt idx="0">
                  <c:v>Entre s/.30.00 
y S/. 60.00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ENCUESTA!$L$53</c:f>
              <c:numCache>
                <c:formatCode>General</c:formatCode>
                <c:ptCount val="1"/>
                <c:pt idx="0">
                  <c:v>91</c:v>
                </c:pt>
              </c:numCache>
            </c:numRef>
          </c:val>
        </c:ser>
        <c:ser>
          <c:idx val="1"/>
          <c:order val="1"/>
          <c:tx>
            <c:strRef>
              <c:f>ENCUESTA!$K$54</c:f>
              <c:strCache>
                <c:ptCount val="1"/>
                <c:pt idx="0">
                  <c:v>Entre S/. 60.00 
y S/.90.00</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ENCUESTA!$L$54</c:f>
              <c:numCache>
                <c:formatCode>General</c:formatCode>
                <c:ptCount val="1"/>
                <c:pt idx="0">
                  <c:v>178</c:v>
                </c:pt>
              </c:numCache>
            </c:numRef>
          </c:val>
        </c:ser>
        <c:ser>
          <c:idx val="2"/>
          <c:order val="2"/>
          <c:tx>
            <c:strRef>
              <c:f>ENCUESTA!$K$55</c:f>
              <c:strCache>
                <c:ptCount val="1"/>
                <c:pt idx="0">
                  <c:v>Entre S/. 90.00
y S/. 100.00</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ENCUESTA!$L$55</c:f>
              <c:numCache>
                <c:formatCode>General</c:formatCode>
                <c:ptCount val="1"/>
                <c:pt idx="0">
                  <c:v>56</c:v>
                </c:pt>
              </c:numCache>
            </c:numRef>
          </c:val>
        </c:ser>
        <c:ser>
          <c:idx val="3"/>
          <c:order val="3"/>
          <c:tx>
            <c:strRef>
              <c:f>ENCUESTA!$K$56</c:f>
              <c:strCache>
                <c:ptCount val="1"/>
                <c:pt idx="0">
                  <c:v>Entre S/.100.00 
y S/. 130.00</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ENCUESTA!$L$56</c:f>
              <c:numCache>
                <c:formatCode>General</c:formatCode>
                <c:ptCount val="1"/>
                <c:pt idx="0">
                  <c:v>5</c:v>
                </c:pt>
              </c:numCache>
            </c:numRef>
          </c:val>
        </c:ser>
        <c:dLbls>
          <c:dLblPos val="outEnd"/>
          <c:showLegendKey val="0"/>
          <c:showVal val="1"/>
          <c:showCatName val="0"/>
          <c:showSerName val="0"/>
          <c:showPercent val="0"/>
          <c:showBubbleSize val="0"/>
        </c:dLbls>
        <c:gapWidth val="100"/>
        <c:overlap val="-24"/>
        <c:axId val="210598464"/>
        <c:axId val="210598856"/>
      </c:barChart>
      <c:catAx>
        <c:axId val="2105984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598856"/>
        <c:crosses val="autoZero"/>
        <c:auto val="1"/>
        <c:lblAlgn val="ctr"/>
        <c:lblOffset val="100"/>
        <c:noMultiLvlLbl val="0"/>
      </c:catAx>
      <c:valAx>
        <c:axId val="2105988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598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600"/>
              <a:t>16.¿De los siguientes servicios le gustaría que especialistas vengan continuamente en campañas hechas por el centro de rehabilitación? </a:t>
            </a:r>
          </a:p>
          <a:p>
            <a:pPr>
              <a:defRPr sz="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PE" sz="600"/>
          </a:p>
        </c:rich>
      </c:tx>
      <c:layout>
        <c:manualLayout>
          <c:xMode val="edge"/>
          <c:yMode val="edge"/>
          <c:x val="4.5692031174618349E-2"/>
          <c:y val="0.11077151668730058"/>
        </c:manualLayout>
      </c:layout>
      <c:overlay val="0"/>
      <c:spPr>
        <a:noFill/>
        <a:ln>
          <a:noFill/>
        </a:ln>
        <a:effectLst/>
      </c:spPr>
    </c:title>
    <c:autoTitleDeleted val="0"/>
    <c:plotArea>
      <c:layout/>
      <c:barChart>
        <c:barDir val="col"/>
        <c:grouping val="clustered"/>
        <c:varyColors val="0"/>
        <c:ser>
          <c:idx val="0"/>
          <c:order val="0"/>
          <c:tx>
            <c:strRef>
              <c:f>ENCUESTA!$L$92</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ENCUESTA!$M$92</c:f>
              <c:numCache>
                <c:formatCode>General</c:formatCode>
                <c:ptCount val="1"/>
                <c:pt idx="0">
                  <c:v>254</c:v>
                </c:pt>
              </c:numCache>
            </c:numRef>
          </c:val>
        </c:ser>
        <c:ser>
          <c:idx val="1"/>
          <c:order val="1"/>
          <c:tx>
            <c:strRef>
              <c:f>ENCUESTA!$L$93</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ENCUESTA!$M$93</c:f>
              <c:numCache>
                <c:formatCode>General</c:formatCode>
                <c:ptCount val="1"/>
                <c:pt idx="0">
                  <c:v>46</c:v>
                </c:pt>
              </c:numCache>
            </c:numRef>
          </c:val>
        </c:ser>
        <c:dLbls>
          <c:dLblPos val="outEnd"/>
          <c:showLegendKey val="0"/>
          <c:showVal val="1"/>
          <c:showCatName val="0"/>
          <c:showSerName val="0"/>
          <c:showPercent val="0"/>
          <c:showBubbleSize val="0"/>
        </c:dLbls>
        <c:gapWidth val="100"/>
        <c:overlap val="-24"/>
        <c:axId val="210601600"/>
        <c:axId val="210600816"/>
      </c:barChart>
      <c:catAx>
        <c:axId val="2106016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600816"/>
        <c:crosses val="autoZero"/>
        <c:auto val="1"/>
        <c:lblAlgn val="ctr"/>
        <c:lblOffset val="100"/>
        <c:noMultiLvlLbl val="0"/>
      </c:catAx>
      <c:valAx>
        <c:axId val="21060081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106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000" b="0" i="0" u="none" strike="noStrike" baseline="0">
                <a:effectLst/>
              </a:rPr>
              <a:t>2.    ¿Tiene usted parientes  que tengan alguna discapacidad o con alguna molestia muscular?</a:t>
            </a:r>
            <a:r>
              <a:rPr lang="es-PE" sz="1000" b="1" i="0" u="none" strike="noStrike" baseline="0">
                <a:effectLst/>
              </a:rPr>
              <a:t> </a:t>
            </a:r>
            <a:endParaRPr lang="es-PE" sz="1000"/>
          </a:p>
        </c:rich>
      </c:tx>
      <c:layout/>
      <c:overlay val="0"/>
      <c:spPr>
        <a:noFill/>
        <a:ln>
          <a:noFill/>
        </a:ln>
        <a:effectLst/>
      </c:spPr>
    </c:title>
    <c:autoTitleDeleted val="0"/>
    <c:plotArea>
      <c:layout/>
      <c:barChart>
        <c:barDir val="col"/>
        <c:grouping val="clustered"/>
        <c:varyColors val="0"/>
        <c:ser>
          <c:idx val="0"/>
          <c:order val="0"/>
          <c:tx>
            <c:strRef>
              <c:f>ENCUESTA!$B$22</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37E8-4CCD-AEB2-1E3FE026CD81}"/>
              </c:ext>
            </c:extLst>
          </c:dPt>
          <c:val>
            <c:numRef>
              <c:f>ENCUESTA!$C$22</c:f>
              <c:numCache>
                <c:formatCode>General</c:formatCode>
                <c:ptCount val="1"/>
                <c:pt idx="0">
                  <c:v>123</c:v>
                </c:pt>
              </c:numCache>
            </c:numRef>
          </c:val>
          <c:extLst xmlns:c16r2="http://schemas.microsoft.com/office/drawing/2015/06/chart">
            <c:ext xmlns:c16="http://schemas.microsoft.com/office/drawing/2014/chart" uri="{C3380CC4-5D6E-409C-BE32-E72D297353CC}">
              <c16:uniqueId val="{00000002-37E8-4CCD-AEB2-1E3FE026CD81}"/>
            </c:ext>
          </c:extLst>
        </c:ser>
        <c:ser>
          <c:idx val="1"/>
          <c:order val="1"/>
          <c:tx>
            <c:strRef>
              <c:f>ENCUESTA!$B$23</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ENCUESTA!$C$23</c:f>
              <c:numCache>
                <c:formatCode>General</c:formatCode>
                <c:ptCount val="1"/>
                <c:pt idx="0">
                  <c:v>207</c:v>
                </c:pt>
              </c:numCache>
            </c:numRef>
          </c:val>
        </c:ser>
        <c:dLbls>
          <c:showLegendKey val="0"/>
          <c:showVal val="0"/>
          <c:showCatName val="0"/>
          <c:showSerName val="0"/>
          <c:showPercent val="0"/>
          <c:showBubbleSize val="0"/>
        </c:dLbls>
        <c:gapWidth val="100"/>
        <c:overlap val="-24"/>
        <c:axId val="208887688"/>
        <c:axId val="208888080"/>
      </c:barChart>
      <c:catAx>
        <c:axId val="2088876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8888080"/>
        <c:crosses val="autoZero"/>
        <c:auto val="1"/>
        <c:lblAlgn val="ctr"/>
        <c:lblOffset val="100"/>
        <c:noMultiLvlLbl val="0"/>
      </c:catAx>
      <c:valAx>
        <c:axId val="20888808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8887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a:t>3.¿Actualmente están siendo tratados en un centro especializado o fueron tratados?  </a:t>
            </a:r>
          </a:p>
        </c:rich>
      </c:tx>
      <c:layout>
        <c:manualLayout>
          <c:xMode val="edge"/>
          <c:yMode val="edge"/>
          <c:x val="0.10792344706911636"/>
          <c:y val="2.886783532150131E-2"/>
        </c:manualLayout>
      </c:layout>
      <c:overlay val="0"/>
      <c:spPr>
        <a:noFill/>
        <a:ln>
          <a:noFill/>
        </a:ln>
        <a:effectLst/>
      </c:spPr>
    </c:title>
    <c:autoTitleDeleted val="0"/>
    <c:plotArea>
      <c:layout/>
      <c:barChart>
        <c:barDir val="col"/>
        <c:grouping val="clustered"/>
        <c:varyColors val="0"/>
        <c:ser>
          <c:idx val="0"/>
          <c:order val="0"/>
          <c:tx>
            <c:strRef>
              <c:f>ENCUESTA!$B$43</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trendline>
            <c:spPr>
              <a:ln w="19050" cap="rnd">
                <a:solidFill>
                  <a:schemeClr val="accent1"/>
                </a:solidFill>
              </a:ln>
              <a:effectLst/>
            </c:spPr>
            <c:trendlineType val="linear"/>
            <c:dispRSqr val="0"/>
            <c:dispEq val="0"/>
          </c:trendline>
          <c:val>
            <c:numRef>
              <c:f>ENCUESTA!$C$43</c:f>
              <c:numCache>
                <c:formatCode>General</c:formatCode>
                <c:ptCount val="1"/>
                <c:pt idx="0">
                  <c:v>104</c:v>
                </c:pt>
              </c:numCache>
            </c:numRef>
          </c:val>
        </c:ser>
        <c:ser>
          <c:idx val="1"/>
          <c:order val="1"/>
          <c:tx>
            <c:strRef>
              <c:f>ENCUESTA!$B$44</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val>
            <c:numRef>
              <c:f>ENCUESTA!$C$44</c:f>
              <c:numCache>
                <c:formatCode>General</c:formatCode>
                <c:ptCount val="1"/>
                <c:pt idx="0">
                  <c:v>226</c:v>
                </c:pt>
              </c:numCache>
            </c:numRef>
          </c:val>
        </c:ser>
        <c:dLbls>
          <c:dLblPos val="outEnd"/>
          <c:showLegendKey val="0"/>
          <c:showVal val="1"/>
          <c:showCatName val="0"/>
          <c:showSerName val="0"/>
          <c:showPercent val="0"/>
          <c:showBubbleSize val="0"/>
        </c:dLbls>
        <c:gapWidth val="100"/>
        <c:overlap val="-24"/>
        <c:axId val="208888864"/>
        <c:axId val="208889256"/>
      </c:barChart>
      <c:catAx>
        <c:axId val="208888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8889256"/>
        <c:crosses val="autoZero"/>
        <c:auto val="1"/>
        <c:lblAlgn val="ctr"/>
        <c:lblOffset val="100"/>
        <c:noMultiLvlLbl val="0"/>
      </c:catAx>
      <c:valAx>
        <c:axId val="2088892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88888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100" dirty="0"/>
              <a:t>1.    ¿Le gustaría o le hubiera gustado hacer ver o tratar en un centro especializado en fisioterapia o rehabilitación física? </a:t>
            </a:r>
          </a:p>
        </c:rich>
      </c:tx>
      <c:layout>
        <c:manualLayout>
          <c:xMode val="edge"/>
          <c:yMode val="edge"/>
          <c:x val="0.1028820574096925"/>
          <c:y val="1.2766939878139358E-2"/>
        </c:manualLayout>
      </c:layout>
      <c:overlay val="0"/>
      <c:spPr>
        <a:noFill/>
        <a:ln>
          <a:noFill/>
        </a:ln>
        <a:effectLst/>
      </c:spPr>
    </c:title>
    <c:autoTitleDeleted val="0"/>
    <c:plotArea>
      <c:layout>
        <c:manualLayout>
          <c:layoutTarget val="inner"/>
          <c:xMode val="edge"/>
          <c:yMode val="edge"/>
          <c:x val="8.8293972064569654E-2"/>
          <c:y val="0.40980312532323998"/>
          <c:w val="0.85475576360851002"/>
          <c:h val="0.37501396730664316"/>
        </c:manualLayout>
      </c:layout>
      <c:barChart>
        <c:barDir val="col"/>
        <c:grouping val="clustered"/>
        <c:varyColors val="0"/>
        <c:ser>
          <c:idx val="0"/>
          <c:order val="0"/>
          <c:tx>
            <c:strRef>
              <c:f>ENCUESTA!$B$65</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4820-42EF-A065-81693D4A86D6}"/>
              </c:ext>
            </c:extLst>
          </c:dPt>
          <c:trendline>
            <c:spPr>
              <a:ln w="19050" cap="rnd">
                <a:solidFill>
                  <a:schemeClr val="accent1"/>
                </a:solidFill>
              </a:ln>
              <a:effectLst/>
            </c:spPr>
            <c:trendlineType val="linear"/>
            <c:dispRSqr val="0"/>
            <c:dispEq val="0"/>
          </c:trendline>
          <c:val>
            <c:numRef>
              <c:f>ENCUESTA!$C$65</c:f>
              <c:numCache>
                <c:formatCode>General</c:formatCode>
                <c:ptCount val="1"/>
                <c:pt idx="0">
                  <c:v>271</c:v>
                </c:pt>
              </c:numCache>
            </c:numRef>
          </c:val>
          <c:extLst xmlns:c16r2="http://schemas.microsoft.com/office/drawing/2015/06/chart">
            <c:ext xmlns:c16="http://schemas.microsoft.com/office/drawing/2014/chart" uri="{C3380CC4-5D6E-409C-BE32-E72D297353CC}">
              <c16:uniqueId val="{00000002-4820-42EF-A065-81693D4A86D6}"/>
            </c:ext>
          </c:extLst>
        </c:ser>
        <c:ser>
          <c:idx val="1"/>
          <c:order val="1"/>
          <c:tx>
            <c:strRef>
              <c:f>ENCUESTA!$B$66</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ENCUESTA!$C$66</c:f>
              <c:numCache>
                <c:formatCode>General</c:formatCode>
                <c:ptCount val="1"/>
                <c:pt idx="0">
                  <c:v>59</c:v>
                </c:pt>
              </c:numCache>
            </c:numRef>
          </c:val>
        </c:ser>
        <c:dLbls>
          <c:showLegendKey val="0"/>
          <c:showVal val="0"/>
          <c:showCatName val="0"/>
          <c:showSerName val="0"/>
          <c:showPercent val="0"/>
          <c:showBubbleSize val="0"/>
        </c:dLbls>
        <c:gapWidth val="100"/>
        <c:overlap val="-24"/>
        <c:axId val="209619056"/>
        <c:axId val="209621408"/>
      </c:barChart>
      <c:catAx>
        <c:axId val="2096190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1408"/>
        <c:crosses val="autoZero"/>
        <c:auto val="1"/>
        <c:lblAlgn val="ctr"/>
        <c:lblOffset val="100"/>
        <c:noMultiLvlLbl val="0"/>
      </c:catAx>
      <c:valAx>
        <c:axId val="20962140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19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000"/>
              <a:t>5. ¿Le gustaría que en la ciudad de ilo se cree un centro de fisioterapia y rehabilitación física nuevo e innovador donde cuando usted trabaje pueda dejar a sus hijos con cuidados especiales?</a:t>
            </a:r>
          </a:p>
        </c:rich>
      </c:tx>
      <c:layout>
        <c:manualLayout>
          <c:xMode val="edge"/>
          <c:yMode val="edge"/>
          <c:x val="8.2770857882821777E-2"/>
          <c:y val="3.7561240349053351E-2"/>
        </c:manualLayout>
      </c:layout>
      <c:overlay val="0"/>
      <c:spPr>
        <a:noFill/>
        <a:ln>
          <a:noFill/>
        </a:ln>
        <a:effectLst/>
      </c:spPr>
    </c:title>
    <c:autoTitleDeleted val="0"/>
    <c:plotArea>
      <c:layout/>
      <c:barChart>
        <c:barDir val="col"/>
        <c:grouping val="clustered"/>
        <c:varyColors val="0"/>
        <c:ser>
          <c:idx val="0"/>
          <c:order val="0"/>
          <c:tx>
            <c:strRef>
              <c:f>ENCUESTA!$A$85</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2C7F-4237-9B1D-6AB935BA3838}"/>
              </c:ext>
            </c:extLst>
          </c:dPt>
          <c:trendline>
            <c:spPr>
              <a:ln w="19050" cap="rnd">
                <a:solidFill>
                  <a:schemeClr val="accent1"/>
                </a:solidFill>
              </a:ln>
              <a:effectLst/>
            </c:spPr>
            <c:trendlineType val="linear"/>
            <c:dispRSqr val="0"/>
            <c:dispEq val="0"/>
          </c:trendline>
          <c:val>
            <c:numRef>
              <c:f>ENCUESTA!$B$85</c:f>
              <c:numCache>
                <c:formatCode>General</c:formatCode>
                <c:ptCount val="1"/>
                <c:pt idx="0">
                  <c:v>258</c:v>
                </c:pt>
              </c:numCache>
            </c:numRef>
          </c:val>
          <c:extLst xmlns:c16r2="http://schemas.microsoft.com/office/drawing/2015/06/chart">
            <c:ext xmlns:c16="http://schemas.microsoft.com/office/drawing/2014/chart" uri="{C3380CC4-5D6E-409C-BE32-E72D297353CC}">
              <c16:uniqueId val="{00000002-2C7F-4237-9B1D-6AB935BA3838}"/>
            </c:ext>
          </c:extLst>
        </c:ser>
        <c:ser>
          <c:idx val="1"/>
          <c:order val="1"/>
          <c:tx>
            <c:strRef>
              <c:f>ENCUESTA!$A$86</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ENCUESTA!$B$86</c:f>
              <c:numCache>
                <c:formatCode>General</c:formatCode>
                <c:ptCount val="1"/>
                <c:pt idx="0">
                  <c:v>72</c:v>
                </c:pt>
              </c:numCache>
            </c:numRef>
          </c:val>
        </c:ser>
        <c:dLbls>
          <c:showLegendKey val="0"/>
          <c:showVal val="0"/>
          <c:showCatName val="0"/>
          <c:showSerName val="0"/>
          <c:showPercent val="0"/>
          <c:showBubbleSize val="0"/>
        </c:dLbls>
        <c:gapWidth val="100"/>
        <c:overlap val="-24"/>
        <c:axId val="209620624"/>
        <c:axId val="209623368"/>
      </c:barChart>
      <c:catAx>
        <c:axId val="2096206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3368"/>
        <c:crosses val="autoZero"/>
        <c:auto val="1"/>
        <c:lblAlgn val="ctr"/>
        <c:lblOffset val="100"/>
        <c:noMultiLvlLbl val="0"/>
      </c:catAx>
      <c:valAx>
        <c:axId val="2096233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400"/>
              <a:t>6.    ¿utilizaria  estos servicios? </a:t>
            </a:r>
          </a:p>
        </c:rich>
      </c:tx>
      <c:overlay val="0"/>
      <c:spPr>
        <a:noFill/>
        <a:ln>
          <a:noFill/>
        </a:ln>
        <a:effectLst/>
      </c:spPr>
    </c:title>
    <c:autoTitleDeleted val="0"/>
    <c:plotArea>
      <c:layout/>
      <c:barChart>
        <c:barDir val="col"/>
        <c:grouping val="clustered"/>
        <c:varyColors val="0"/>
        <c:ser>
          <c:idx val="0"/>
          <c:order val="0"/>
          <c:tx>
            <c:strRef>
              <c:f>ENCUESTA!$B$104</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7F73-44AA-BE38-73218192291E}"/>
              </c:ext>
            </c:extLst>
          </c:dPt>
          <c:val>
            <c:numRef>
              <c:f>ENCUESTA!$C$104</c:f>
              <c:numCache>
                <c:formatCode>General</c:formatCode>
                <c:ptCount val="1"/>
                <c:pt idx="0">
                  <c:v>286</c:v>
                </c:pt>
              </c:numCache>
            </c:numRef>
          </c:val>
          <c:extLst xmlns:c16r2="http://schemas.microsoft.com/office/drawing/2015/06/chart">
            <c:ext xmlns:c16="http://schemas.microsoft.com/office/drawing/2014/chart" uri="{C3380CC4-5D6E-409C-BE32-E72D297353CC}">
              <c16:uniqueId val="{00000002-7F73-44AA-BE38-73218192291E}"/>
            </c:ext>
          </c:extLst>
        </c:ser>
        <c:ser>
          <c:idx val="1"/>
          <c:order val="1"/>
          <c:tx>
            <c:strRef>
              <c:f>ENCUESTA!$B$105</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ENCUESTA!$C$105</c:f>
              <c:numCache>
                <c:formatCode>General</c:formatCode>
                <c:ptCount val="1"/>
                <c:pt idx="0">
                  <c:v>44</c:v>
                </c:pt>
              </c:numCache>
            </c:numRef>
          </c:val>
        </c:ser>
        <c:dLbls>
          <c:showLegendKey val="0"/>
          <c:showVal val="0"/>
          <c:showCatName val="0"/>
          <c:showSerName val="0"/>
          <c:showPercent val="0"/>
          <c:showBubbleSize val="0"/>
        </c:dLbls>
        <c:gapWidth val="100"/>
        <c:overlap val="-24"/>
        <c:axId val="209620232"/>
        <c:axId val="209622976"/>
      </c:barChart>
      <c:catAx>
        <c:axId val="2096202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2976"/>
        <c:crosses val="autoZero"/>
        <c:auto val="1"/>
        <c:lblAlgn val="ctr"/>
        <c:lblOffset val="100"/>
        <c:noMultiLvlLbl val="0"/>
      </c:catAx>
      <c:valAx>
        <c:axId val="2096229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0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000"/>
              <a:t>1.    Si usted pudiera elegir la ubicación del centro de fisioterapia y rehabilitación física, ¿Cuál de las siguientes alternativas preferiría?     </a:t>
            </a:r>
          </a:p>
        </c:rich>
      </c:tx>
      <c:overlay val="0"/>
      <c:spPr>
        <a:noFill/>
        <a:ln>
          <a:noFill/>
        </a:ln>
        <a:effectLst/>
      </c:spPr>
    </c:title>
    <c:autoTitleDeleted val="0"/>
    <c:plotArea>
      <c:layout/>
      <c:barChart>
        <c:barDir val="col"/>
        <c:grouping val="clustered"/>
        <c:varyColors val="0"/>
        <c:ser>
          <c:idx val="0"/>
          <c:order val="0"/>
          <c:tx>
            <c:strRef>
              <c:f>ENCUESTA!$B$124</c:f>
              <c:strCache>
                <c:ptCount val="1"/>
                <c:pt idx="0">
                  <c:v>PAMPA 
INALAMBRICA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8ECC-42BA-B93E-DDA0855EA8E4}"/>
              </c:ext>
            </c:extLst>
          </c:dPt>
          <c:val>
            <c:numRef>
              <c:f>ENCUESTA!$C$124</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2-8ECC-42BA-B93E-DDA0855EA8E4}"/>
            </c:ext>
          </c:extLst>
        </c:ser>
        <c:ser>
          <c:idx val="1"/>
          <c:order val="1"/>
          <c:tx>
            <c:strRef>
              <c:f>ENCUESTA!$B$125</c:f>
              <c:strCache>
                <c:ptCount val="1"/>
                <c:pt idx="0">
                  <c:v>PUERTO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ENCUESTA!$C$125</c:f>
              <c:numCache>
                <c:formatCode>General</c:formatCode>
                <c:ptCount val="1"/>
                <c:pt idx="0">
                  <c:v>165</c:v>
                </c:pt>
              </c:numCache>
            </c:numRef>
          </c:val>
        </c:ser>
        <c:ser>
          <c:idx val="2"/>
          <c:order val="2"/>
          <c:tx>
            <c:strRef>
              <c:f>ENCUESTA!$B$126</c:f>
              <c:strCache>
                <c:ptCount val="1"/>
                <c:pt idx="0">
                  <c:v>CIUDAD NUEVA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ENCUESTA!$C$126</c:f>
              <c:numCache>
                <c:formatCode>General</c:formatCode>
                <c:ptCount val="1"/>
                <c:pt idx="0">
                  <c:v>79</c:v>
                </c:pt>
              </c:numCache>
            </c:numRef>
          </c:val>
        </c:ser>
        <c:dLbls>
          <c:showLegendKey val="0"/>
          <c:showVal val="0"/>
          <c:showCatName val="0"/>
          <c:showSerName val="0"/>
          <c:showPercent val="0"/>
          <c:showBubbleSize val="0"/>
        </c:dLbls>
        <c:gapWidth val="100"/>
        <c:overlap val="-24"/>
        <c:axId val="209616312"/>
        <c:axId val="209621016"/>
      </c:barChart>
      <c:catAx>
        <c:axId val="2096163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1016"/>
        <c:crosses val="autoZero"/>
        <c:auto val="1"/>
        <c:lblAlgn val="ctr"/>
        <c:lblOffset val="100"/>
        <c:noMultiLvlLbl val="0"/>
      </c:catAx>
      <c:valAx>
        <c:axId val="20962101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16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000"/>
              <a:t>8. ¿Sabe usted o conoce de  un Centro de rehabilitacion fisica privada en la ciudad de Ilo ?</a:t>
            </a:r>
          </a:p>
          <a:p>
            <a:pPr>
              <a:defRPr sz="1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PE" sz="1000"/>
          </a:p>
        </c:rich>
      </c:tx>
      <c:overlay val="0"/>
      <c:spPr>
        <a:noFill/>
        <a:ln>
          <a:noFill/>
        </a:ln>
        <a:effectLst/>
      </c:spPr>
    </c:title>
    <c:autoTitleDeleted val="0"/>
    <c:plotArea>
      <c:layout/>
      <c:barChart>
        <c:barDir val="col"/>
        <c:grouping val="clustered"/>
        <c:varyColors val="0"/>
        <c:ser>
          <c:idx val="0"/>
          <c:order val="0"/>
          <c:tx>
            <c:strRef>
              <c:f>ENCUESTA!$B$151</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9874-43FD-A5A1-CF3BAB8D81C5}"/>
              </c:ext>
            </c:extLst>
          </c:dPt>
          <c:trendline>
            <c:spPr>
              <a:ln w="19050" cap="rnd">
                <a:solidFill>
                  <a:schemeClr val="accent1"/>
                </a:solidFill>
              </a:ln>
              <a:effectLst/>
            </c:spPr>
            <c:trendlineType val="linear"/>
            <c:dispRSqr val="0"/>
            <c:dispEq val="0"/>
          </c:trendline>
          <c:val>
            <c:numRef>
              <c:f>ENCUESTA!$C$151</c:f>
              <c:numCache>
                <c:formatCode>General</c:formatCode>
                <c:ptCount val="1"/>
                <c:pt idx="0">
                  <c:v>138</c:v>
                </c:pt>
              </c:numCache>
            </c:numRef>
          </c:val>
          <c:extLst xmlns:c16r2="http://schemas.microsoft.com/office/drawing/2015/06/chart">
            <c:ext xmlns:c16="http://schemas.microsoft.com/office/drawing/2014/chart" uri="{C3380CC4-5D6E-409C-BE32-E72D297353CC}">
              <c16:uniqueId val="{00000002-9874-43FD-A5A1-CF3BAB8D81C5}"/>
            </c:ext>
          </c:extLst>
        </c:ser>
        <c:ser>
          <c:idx val="1"/>
          <c:order val="1"/>
          <c:tx>
            <c:strRef>
              <c:f>ENCUESTA!$B$152</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ENCUESTA!$C$152</c:f>
              <c:numCache>
                <c:formatCode>General</c:formatCode>
                <c:ptCount val="1"/>
                <c:pt idx="0">
                  <c:v>192</c:v>
                </c:pt>
              </c:numCache>
            </c:numRef>
          </c:val>
        </c:ser>
        <c:dLbls>
          <c:showLegendKey val="0"/>
          <c:showVal val="0"/>
          <c:showCatName val="0"/>
          <c:showSerName val="0"/>
          <c:showPercent val="0"/>
          <c:showBubbleSize val="0"/>
        </c:dLbls>
        <c:gapWidth val="100"/>
        <c:overlap val="-24"/>
        <c:axId val="209622192"/>
        <c:axId val="209621800"/>
      </c:barChart>
      <c:catAx>
        <c:axId val="2096221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1800"/>
        <c:crosses val="autoZero"/>
        <c:auto val="1"/>
        <c:lblAlgn val="ctr"/>
        <c:lblOffset val="100"/>
        <c:noMultiLvlLbl val="0"/>
      </c:catAx>
      <c:valAx>
        <c:axId val="20962180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PE" sz="1600" b="0" i="0" u="none" strike="noStrike" baseline="0">
                <a:effectLst/>
              </a:rPr>
              <a:t>9.</a:t>
            </a:r>
            <a:r>
              <a:rPr lang="es-PE" sz="1000" b="0" i="0" u="none" strike="noStrike" baseline="0">
                <a:effectLst/>
              </a:rPr>
              <a:t>¿Se siente satisfecho con los servicios brindados en Essalud, SIS o el servicio de una institución privada  en sus servicios de fisioterapia o rehabilitación física? </a:t>
            </a:r>
            <a:r>
              <a:rPr lang="es-PE" sz="1000" b="1" i="0" u="none" strike="noStrike" baseline="0">
                <a:effectLst/>
              </a:rPr>
              <a:t> </a:t>
            </a:r>
            <a:r>
              <a:rPr lang="es-PE"/>
              <a:t>.</a:t>
            </a:r>
          </a:p>
        </c:rich>
      </c:tx>
      <c:layout>
        <c:manualLayout>
          <c:xMode val="edge"/>
          <c:yMode val="edge"/>
          <c:x val="9.3034938680002288E-2"/>
          <c:y val="1.4388489208633094E-2"/>
        </c:manualLayout>
      </c:layout>
      <c:overlay val="0"/>
      <c:spPr>
        <a:noFill/>
        <a:ln>
          <a:noFill/>
        </a:ln>
        <a:effectLst/>
      </c:spPr>
    </c:title>
    <c:autoTitleDeleted val="0"/>
    <c:plotArea>
      <c:layout/>
      <c:barChart>
        <c:barDir val="col"/>
        <c:grouping val="clustered"/>
        <c:varyColors val="0"/>
        <c:ser>
          <c:idx val="0"/>
          <c:order val="0"/>
          <c:tx>
            <c:strRef>
              <c:f>ENCUESTA!$B$171</c:f>
              <c:strCache>
                <c:ptCount val="1"/>
                <c:pt idx="0">
                  <c:v>SI</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extLst xmlns:c16r2="http://schemas.microsoft.com/office/drawing/2015/06/chart">
              <c:ext xmlns:c16="http://schemas.microsoft.com/office/drawing/2014/chart" uri="{C3380CC4-5D6E-409C-BE32-E72D297353CC}">
                <c16:uniqueId val="{00000000-5A1E-460A-A660-1B04264016D7}"/>
              </c:ext>
            </c:extLst>
          </c:dPt>
          <c:trendline>
            <c:spPr>
              <a:ln w="19050" cap="rnd">
                <a:solidFill>
                  <a:schemeClr val="accent1"/>
                </a:solidFill>
              </a:ln>
              <a:effectLst/>
            </c:spPr>
            <c:trendlineType val="linear"/>
            <c:dispRSqr val="0"/>
            <c:dispEq val="0"/>
          </c:trendline>
          <c:val>
            <c:numRef>
              <c:f>ENCUESTA!$C$171</c:f>
              <c:numCache>
                <c:formatCode>General</c:formatCode>
                <c:ptCount val="1"/>
                <c:pt idx="0">
                  <c:v>93</c:v>
                </c:pt>
              </c:numCache>
            </c:numRef>
          </c:val>
          <c:extLst xmlns:c16r2="http://schemas.microsoft.com/office/drawing/2015/06/chart">
            <c:ext xmlns:c16="http://schemas.microsoft.com/office/drawing/2014/chart" uri="{C3380CC4-5D6E-409C-BE32-E72D297353CC}">
              <c16:uniqueId val="{00000002-5A1E-460A-A660-1B04264016D7}"/>
            </c:ext>
          </c:extLst>
        </c:ser>
        <c:ser>
          <c:idx val="1"/>
          <c:order val="1"/>
          <c:tx>
            <c:strRef>
              <c:f>ENCUESTA!$B$172</c:f>
              <c:strCache>
                <c:ptCount val="1"/>
                <c:pt idx="0">
                  <c:v>NO</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ENCUESTA!$C$172</c:f>
              <c:numCache>
                <c:formatCode>General</c:formatCode>
                <c:ptCount val="1"/>
                <c:pt idx="0">
                  <c:v>237</c:v>
                </c:pt>
              </c:numCache>
            </c:numRef>
          </c:val>
        </c:ser>
        <c:ser>
          <c:idx val="2"/>
          <c:order val="2"/>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val>
            <c:numRef>
              <c:f>ENCUESTA!$A$169</c:f>
              <c:numCache>
                <c:formatCode>General</c:formatCode>
                <c:ptCount val="1"/>
                <c:pt idx="0">
                  <c:v>0</c:v>
                </c:pt>
              </c:numCache>
            </c:numRef>
          </c:val>
        </c:ser>
        <c:dLbls>
          <c:showLegendKey val="0"/>
          <c:showVal val="0"/>
          <c:showCatName val="0"/>
          <c:showSerName val="0"/>
          <c:showPercent val="0"/>
          <c:showBubbleSize val="0"/>
        </c:dLbls>
        <c:gapWidth val="100"/>
        <c:overlap val="-24"/>
        <c:axId val="209622584"/>
        <c:axId val="209617488"/>
      </c:barChart>
      <c:catAx>
        <c:axId val="2096225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17488"/>
        <c:crosses val="autoZero"/>
        <c:auto val="1"/>
        <c:lblAlgn val="ctr"/>
        <c:lblOffset val="100"/>
        <c:noMultiLvlLbl val="0"/>
      </c:catAx>
      <c:valAx>
        <c:axId val="2096174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crossAx val="20962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PE"/>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P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CB651-0836-4982-9162-65FA8611564C}" type="doc">
      <dgm:prSet loTypeId="urn:microsoft.com/office/officeart/2005/8/layout/vProcess5" loCatId="process" qsTypeId="urn:microsoft.com/office/officeart/2005/8/quickstyle/simple4" qsCatId="simple" csTypeId="urn:microsoft.com/office/officeart/2005/8/colors/colorful4" csCatId="colorful" phldr="1"/>
      <dgm:spPr/>
      <dgm:t>
        <a:bodyPr/>
        <a:lstStyle/>
        <a:p>
          <a:endParaRPr lang="es-PE"/>
        </a:p>
      </dgm:t>
    </dgm:pt>
    <dgm:pt modelId="{4B6803F0-EDD0-4CE9-B28E-B34409D22720}">
      <dgm:prSet phldrT="[Texto]" custT="1"/>
      <dgm:spPr/>
      <dgm:t>
        <a:bodyPr/>
        <a:lstStyle/>
        <a:p>
          <a:pPr algn="ctr"/>
          <a:r>
            <a:rPr lang="es-PE" sz="4800" dirty="0" smtClean="0">
              <a:latin typeface="Arial" pitchFamily="34" charset="0"/>
              <a:cs typeface="Arial" pitchFamily="34" charset="0"/>
            </a:rPr>
            <a:t>RESUMEN</a:t>
          </a:r>
          <a:r>
            <a:rPr lang="es-PE" sz="1400" dirty="0" smtClean="0">
              <a:latin typeface="Arial" pitchFamily="34" charset="0"/>
              <a:cs typeface="Arial" pitchFamily="34" charset="0"/>
            </a:rPr>
            <a:t> </a:t>
          </a:r>
          <a:r>
            <a:rPr lang="es-PE" sz="4800" dirty="0" smtClean="0">
              <a:latin typeface="Arial" pitchFamily="34" charset="0"/>
              <a:cs typeface="Arial" pitchFamily="34" charset="0"/>
            </a:rPr>
            <a:t>EJECUTIVO</a:t>
          </a:r>
          <a:endParaRPr lang="es-PE" sz="4800" dirty="0">
            <a:latin typeface="Arial" pitchFamily="34" charset="0"/>
            <a:cs typeface="Arial" pitchFamily="34" charset="0"/>
          </a:endParaRPr>
        </a:p>
      </dgm:t>
    </dgm:pt>
    <dgm:pt modelId="{D5236154-10F9-48E7-89DF-057E285D68B9}" type="parTrans" cxnId="{659C3614-1821-48FB-BAB1-EAE290667C34}">
      <dgm:prSet/>
      <dgm:spPr/>
      <dgm:t>
        <a:bodyPr/>
        <a:lstStyle/>
        <a:p>
          <a:endParaRPr lang="es-PE" sz="1400">
            <a:latin typeface="Arial" pitchFamily="34" charset="0"/>
            <a:cs typeface="Arial" pitchFamily="34" charset="0"/>
          </a:endParaRPr>
        </a:p>
      </dgm:t>
    </dgm:pt>
    <dgm:pt modelId="{35E46606-166F-4B92-9542-8AB7C6FBCDA8}" type="sibTrans" cxnId="{659C3614-1821-48FB-BAB1-EAE290667C34}">
      <dgm:prSet/>
      <dgm:spPr>
        <a:solidFill>
          <a:schemeClr val="tx2">
            <a:lumMod val="75000"/>
            <a:alpha val="90000"/>
          </a:schemeClr>
        </a:solidFill>
      </dgm:spPr>
      <dgm:t>
        <a:bodyPr/>
        <a:lstStyle/>
        <a:p>
          <a:endParaRPr lang="es-PE"/>
        </a:p>
      </dgm:t>
    </dgm:pt>
    <dgm:pt modelId="{D9199237-BD71-4F9D-8659-DE9BC6F9C2AF}">
      <dgm:prSet phldrT="[Texto]" custT="1"/>
      <dgm:spPr/>
      <dgm:t>
        <a:bodyPr/>
        <a:lstStyle/>
        <a:p>
          <a:pPr algn="l"/>
          <a:r>
            <a:rPr lang="es-PE" sz="2000" b="1" baseline="0" dirty="0" smtClean="0">
              <a:solidFill>
                <a:schemeClr val="tx1"/>
              </a:solidFill>
            </a:rPr>
            <a:t>Este plan de negocios se creó buscando una alternativa de comercializar los servicios de fisioterapia y kinesiología integrando las ciencias del deporte, patológicas y de salud ocupacional en  la ciudad   de   ILO.</a:t>
          </a:r>
          <a:endParaRPr lang="es-PE" sz="2000" b="1" baseline="0" dirty="0">
            <a:solidFill>
              <a:schemeClr val="tx1"/>
            </a:solidFill>
            <a:latin typeface="Arial" pitchFamily="34" charset="0"/>
            <a:cs typeface="Arial" pitchFamily="34" charset="0"/>
          </a:endParaRPr>
        </a:p>
      </dgm:t>
    </dgm:pt>
    <dgm:pt modelId="{9142DA3D-4EBA-429C-90D8-E3BC2F039969}" type="parTrans" cxnId="{DB34650A-63DF-4BF7-BD5F-ACB053C5A382}">
      <dgm:prSet/>
      <dgm:spPr/>
      <dgm:t>
        <a:bodyPr/>
        <a:lstStyle/>
        <a:p>
          <a:endParaRPr lang="es-PE" sz="1400">
            <a:latin typeface="Arial" pitchFamily="34" charset="0"/>
            <a:cs typeface="Arial" pitchFamily="34" charset="0"/>
          </a:endParaRPr>
        </a:p>
      </dgm:t>
    </dgm:pt>
    <dgm:pt modelId="{8BC0F62D-73B9-47F5-A4CA-831B4AB27B01}" type="sibTrans" cxnId="{DB34650A-63DF-4BF7-BD5F-ACB053C5A382}">
      <dgm:prSet/>
      <dgm:spPr/>
      <dgm:t>
        <a:bodyPr/>
        <a:lstStyle/>
        <a:p>
          <a:endParaRPr lang="es-PE" sz="1400">
            <a:latin typeface="Arial" pitchFamily="34" charset="0"/>
            <a:cs typeface="Arial" pitchFamily="34" charset="0"/>
          </a:endParaRPr>
        </a:p>
      </dgm:t>
    </dgm:pt>
    <dgm:pt modelId="{1738F863-39F6-424B-B31F-B6B1D56572EB}" type="pres">
      <dgm:prSet presAssocID="{59DCB651-0836-4982-9162-65FA8611564C}" presName="outerComposite" presStyleCnt="0">
        <dgm:presLayoutVars>
          <dgm:chMax val="5"/>
          <dgm:dir/>
          <dgm:resizeHandles val="exact"/>
        </dgm:presLayoutVars>
      </dgm:prSet>
      <dgm:spPr/>
      <dgm:t>
        <a:bodyPr/>
        <a:lstStyle/>
        <a:p>
          <a:endParaRPr lang="es-PE"/>
        </a:p>
      </dgm:t>
    </dgm:pt>
    <dgm:pt modelId="{7A314A51-AA74-4389-BE52-00E3344B14C9}" type="pres">
      <dgm:prSet presAssocID="{59DCB651-0836-4982-9162-65FA8611564C}" presName="dummyMaxCanvas" presStyleCnt="0">
        <dgm:presLayoutVars/>
      </dgm:prSet>
      <dgm:spPr/>
    </dgm:pt>
    <dgm:pt modelId="{05B7A4E5-25C7-41A6-A2BB-8461DB9F438D}" type="pres">
      <dgm:prSet presAssocID="{59DCB651-0836-4982-9162-65FA8611564C}" presName="TwoNodes_1" presStyleLbl="node1" presStyleIdx="0" presStyleCnt="2">
        <dgm:presLayoutVars>
          <dgm:bulletEnabled val="1"/>
        </dgm:presLayoutVars>
      </dgm:prSet>
      <dgm:spPr/>
      <dgm:t>
        <a:bodyPr/>
        <a:lstStyle/>
        <a:p>
          <a:endParaRPr lang="es-PE"/>
        </a:p>
      </dgm:t>
    </dgm:pt>
    <dgm:pt modelId="{7B5F0217-4C97-42F6-9B35-594A0B191536}" type="pres">
      <dgm:prSet presAssocID="{59DCB651-0836-4982-9162-65FA8611564C}" presName="TwoNodes_2" presStyleLbl="node1" presStyleIdx="1" presStyleCnt="2" custLinFactNeighborX="1463" custLinFactNeighborY="-3105">
        <dgm:presLayoutVars>
          <dgm:bulletEnabled val="1"/>
        </dgm:presLayoutVars>
      </dgm:prSet>
      <dgm:spPr/>
      <dgm:t>
        <a:bodyPr/>
        <a:lstStyle/>
        <a:p>
          <a:endParaRPr lang="es-PE"/>
        </a:p>
      </dgm:t>
    </dgm:pt>
    <dgm:pt modelId="{FB3DAEB6-CFAD-4598-AC29-935BCD04CD7C}" type="pres">
      <dgm:prSet presAssocID="{59DCB651-0836-4982-9162-65FA8611564C}" presName="TwoConn_1-2" presStyleLbl="fgAccFollowNode1" presStyleIdx="0" presStyleCnt="1">
        <dgm:presLayoutVars>
          <dgm:bulletEnabled val="1"/>
        </dgm:presLayoutVars>
      </dgm:prSet>
      <dgm:spPr/>
      <dgm:t>
        <a:bodyPr/>
        <a:lstStyle/>
        <a:p>
          <a:endParaRPr lang="es-PE"/>
        </a:p>
      </dgm:t>
    </dgm:pt>
    <dgm:pt modelId="{6204FD71-2EFC-4956-B211-19ADA86CA1AA}" type="pres">
      <dgm:prSet presAssocID="{59DCB651-0836-4982-9162-65FA8611564C}" presName="TwoNodes_1_text" presStyleLbl="node1" presStyleIdx="1" presStyleCnt="2">
        <dgm:presLayoutVars>
          <dgm:bulletEnabled val="1"/>
        </dgm:presLayoutVars>
      </dgm:prSet>
      <dgm:spPr/>
      <dgm:t>
        <a:bodyPr/>
        <a:lstStyle/>
        <a:p>
          <a:endParaRPr lang="es-PE"/>
        </a:p>
      </dgm:t>
    </dgm:pt>
    <dgm:pt modelId="{4E3153D5-32D0-4AC7-882B-3F29ACB2A13F}" type="pres">
      <dgm:prSet presAssocID="{59DCB651-0836-4982-9162-65FA8611564C}" presName="TwoNodes_2_text" presStyleLbl="node1" presStyleIdx="1" presStyleCnt="2">
        <dgm:presLayoutVars>
          <dgm:bulletEnabled val="1"/>
        </dgm:presLayoutVars>
      </dgm:prSet>
      <dgm:spPr/>
      <dgm:t>
        <a:bodyPr/>
        <a:lstStyle/>
        <a:p>
          <a:endParaRPr lang="es-PE"/>
        </a:p>
      </dgm:t>
    </dgm:pt>
  </dgm:ptLst>
  <dgm:cxnLst>
    <dgm:cxn modelId="{D6C30BD1-6C6A-4F31-B503-097F73DD444A}" type="presOf" srcId="{35E46606-166F-4B92-9542-8AB7C6FBCDA8}" destId="{FB3DAEB6-CFAD-4598-AC29-935BCD04CD7C}" srcOrd="0" destOrd="0" presId="urn:microsoft.com/office/officeart/2005/8/layout/vProcess5"/>
    <dgm:cxn modelId="{B97D6148-D292-42F2-88DE-B42F7E3DB9E3}" type="presOf" srcId="{D9199237-BD71-4F9D-8659-DE9BC6F9C2AF}" destId="{7B5F0217-4C97-42F6-9B35-594A0B191536}" srcOrd="0" destOrd="0" presId="urn:microsoft.com/office/officeart/2005/8/layout/vProcess5"/>
    <dgm:cxn modelId="{D64AEE6F-BBCA-487C-A1DF-B2D072315633}" type="presOf" srcId="{4B6803F0-EDD0-4CE9-B28E-B34409D22720}" destId="{6204FD71-2EFC-4956-B211-19ADA86CA1AA}" srcOrd="1" destOrd="0" presId="urn:microsoft.com/office/officeart/2005/8/layout/vProcess5"/>
    <dgm:cxn modelId="{659C3614-1821-48FB-BAB1-EAE290667C34}" srcId="{59DCB651-0836-4982-9162-65FA8611564C}" destId="{4B6803F0-EDD0-4CE9-B28E-B34409D22720}" srcOrd="0" destOrd="0" parTransId="{D5236154-10F9-48E7-89DF-057E285D68B9}" sibTransId="{35E46606-166F-4B92-9542-8AB7C6FBCDA8}"/>
    <dgm:cxn modelId="{CE59609A-CAC9-4BC7-AFA6-22549FA1E5D9}" type="presOf" srcId="{59DCB651-0836-4982-9162-65FA8611564C}" destId="{1738F863-39F6-424B-B31F-B6B1D56572EB}" srcOrd="0" destOrd="0" presId="urn:microsoft.com/office/officeart/2005/8/layout/vProcess5"/>
    <dgm:cxn modelId="{98E27FCA-799C-4527-B606-27229EE4A270}" type="presOf" srcId="{D9199237-BD71-4F9D-8659-DE9BC6F9C2AF}" destId="{4E3153D5-32D0-4AC7-882B-3F29ACB2A13F}" srcOrd="1" destOrd="0" presId="urn:microsoft.com/office/officeart/2005/8/layout/vProcess5"/>
    <dgm:cxn modelId="{DB34650A-63DF-4BF7-BD5F-ACB053C5A382}" srcId="{59DCB651-0836-4982-9162-65FA8611564C}" destId="{D9199237-BD71-4F9D-8659-DE9BC6F9C2AF}" srcOrd="1" destOrd="0" parTransId="{9142DA3D-4EBA-429C-90D8-E3BC2F039969}" sibTransId="{8BC0F62D-73B9-47F5-A4CA-831B4AB27B01}"/>
    <dgm:cxn modelId="{C2B1B71E-7B61-4B73-9021-0D64D621BCE4}" type="presOf" srcId="{4B6803F0-EDD0-4CE9-B28E-B34409D22720}" destId="{05B7A4E5-25C7-41A6-A2BB-8461DB9F438D}" srcOrd="0" destOrd="0" presId="urn:microsoft.com/office/officeart/2005/8/layout/vProcess5"/>
    <dgm:cxn modelId="{961673DB-6382-47DE-8D93-79A99C58A225}" type="presParOf" srcId="{1738F863-39F6-424B-B31F-B6B1D56572EB}" destId="{7A314A51-AA74-4389-BE52-00E3344B14C9}" srcOrd="0" destOrd="0" presId="urn:microsoft.com/office/officeart/2005/8/layout/vProcess5"/>
    <dgm:cxn modelId="{7F9EE8C3-5A53-49D1-8324-D9842AEFAE57}" type="presParOf" srcId="{1738F863-39F6-424B-B31F-B6B1D56572EB}" destId="{05B7A4E5-25C7-41A6-A2BB-8461DB9F438D}" srcOrd="1" destOrd="0" presId="urn:microsoft.com/office/officeart/2005/8/layout/vProcess5"/>
    <dgm:cxn modelId="{46A4FB1F-7B16-4AA0-AAEC-0FF1DE98271C}" type="presParOf" srcId="{1738F863-39F6-424B-B31F-B6B1D56572EB}" destId="{7B5F0217-4C97-42F6-9B35-594A0B191536}" srcOrd="2" destOrd="0" presId="urn:microsoft.com/office/officeart/2005/8/layout/vProcess5"/>
    <dgm:cxn modelId="{0862D215-984C-484A-9A44-D2BCE3866AD9}" type="presParOf" srcId="{1738F863-39F6-424B-B31F-B6B1D56572EB}" destId="{FB3DAEB6-CFAD-4598-AC29-935BCD04CD7C}" srcOrd="3" destOrd="0" presId="urn:microsoft.com/office/officeart/2005/8/layout/vProcess5"/>
    <dgm:cxn modelId="{479D08C2-47FE-4AA1-B9AF-B676BC135771}" type="presParOf" srcId="{1738F863-39F6-424B-B31F-B6B1D56572EB}" destId="{6204FD71-2EFC-4956-B211-19ADA86CA1AA}" srcOrd="4" destOrd="0" presId="urn:microsoft.com/office/officeart/2005/8/layout/vProcess5"/>
    <dgm:cxn modelId="{F0918331-0B2F-4E68-87AD-9FAEEDA554CC}" type="presParOf" srcId="{1738F863-39F6-424B-B31F-B6B1D56572EB}" destId="{4E3153D5-32D0-4AC7-882B-3F29ACB2A13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174DEF-6F6D-45D6-A710-21A23CABD7C4}" type="doc">
      <dgm:prSet loTypeId="urn:microsoft.com/office/officeart/2005/8/layout/venn3" loCatId="relationship" qsTypeId="urn:microsoft.com/office/officeart/2005/8/quickstyle/3d2" qsCatId="3D" csTypeId="urn:microsoft.com/office/officeart/2005/8/colors/colorful5" csCatId="colorful" phldr="1"/>
      <dgm:spPr/>
      <dgm:t>
        <a:bodyPr/>
        <a:lstStyle/>
        <a:p>
          <a:endParaRPr lang="es-PE"/>
        </a:p>
      </dgm:t>
    </dgm:pt>
    <dgm:pt modelId="{40F50A9E-812C-47FC-B676-DA4F8C1546D1}">
      <dgm:prSet phldrT="[Texto]" custT="1"/>
      <dgm:spPr/>
      <dgm:t>
        <a:bodyPr/>
        <a:lstStyle/>
        <a:p>
          <a:r>
            <a:rPr lang="es-PE" sz="1600" b="1" cap="none" spc="150" dirty="0" smtClean="0">
              <a:ln w="11430"/>
              <a:effectLst>
                <a:outerShdw blurRad="25400" algn="tl" rotWithShape="0">
                  <a:srgbClr val="000000">
                    <a:alpha val="43000"/>
                  </a:srgbClr>
                </a:outerShdw>
              </a:effectLst>
              <a:latin typeface="Arial" pitchFamily="34" charset="0"/>
              <a:cs typeface="Arial" pitchFamily="34" charset="0"/>
            </a:rPr>
            <a:t>Flexibilidad en el horario</a:t>
          </a:r>
          <a:endParaRPr lang="es-PE" sz="1600" b="1" cap="none" spc="150" dirty="0">
            <a:ln w="11430"/>
            <a:effectLst>
              <a:outerShdw blurRad="25400" algn="tl" rotWithShape="0">
                <a:srgbClr val="000000">
                  <a:alpha val="43000"/>
                </a:srgbClr>
              </a:outerShdw>
            </a:effectLst>
            <a:latin typeface="Arial" pitchFamily="34" charset="0"/>
            <a:cs typeface="Arial" pitchFamily="34" charset="0"/>
          </a:endParaRPr>
        </a:p>
      </dgm:t>
    </dgm:pt>
    <dgm:pt modelId="{B666A51D-8BAA-47D0-B126-4FB22D986188}" type="parTrans" cxnId="{2FF6C40D-0B10-4A95-94BC-B72BDA48AC92}">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914D3F58-493C-45DA-A166-44096CB28665}" type="sibTrans" cxnId="{2FF6C40D-0B10-4A95-94BC-B72BDA48AC92}">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88D21F9C-1330-4A36-A5FD-DFEA05BDEC76}">
      <dgm:prSet phldrT="[Texto]" custT="1"/>
      <dgm:spPr/>
      <dgm:t>
        <a:bodyPr/>
        <a:lstStyle/>
        <a:p>
          <a:r>
            <a:rPr lang="es-PE" sz="1100" b="1" cap="none" spc="150" dirty="0" smtClean="0">
              <a:ln w="11430"/>
              <a:effectLst>
                <a:outerShdw blurRad="25400" algn="tl" rotWithShape="0">
                  <a:srgbClr val="000000">
                    <a:alpha val="43000"/>
                  </a:srgbClr>
                </a:outerShdw>
              </a:effectLst>
              <a:latin typeface="Arial" pitchFamily="34" charset="0"/>
              <a:cs typeface="Arial" pitchFamily="34" charset="0"/>
            </a:rPr>
            <a:t>INSTALACIONES APROPIADAS</a:t>
          </a:r>
          <a:endParaRPr lang="es-PE" sz="1100" b="1" cap="none" spc="150" dirty="0">
            <a:ln w="11430"/>
            <a:effectLst>
              <a:outerShdw blurRad="25400" algn="tl" rotWithShape="0">
                <a:srgbClr val="000000">
                  <a:alpha val="43000"/>
                </a:srgbClr>
              </a:outerShdw>
            </a:effectLst>
            <a:latin typeface="Arial" pitchFamily="34" charset="0"/>
            <a:cs typeface="Arial" pitchFamily="34" charset="0"/>
          </a:endParaRPr>
        </a:p>
      </dgm:t>
    </dgm:pt>
    <dgm:pt modelId="{6B9F31C4-9073-4C7A-A5A3-A0802313B59A}" type="parTrans" cxnId="{582DC576-4F40-4429-8C3D-1AFC6696494E}">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C5BEBBD8-B781-4A81-89A8-4C8E825ADC40}" type="sibTrans" cxnId="{582DC576-4F40-4429-8C3D-1AFC6696494E}">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A0D2AB0B-93AA-4A96-877A-337E79FA5A6A}">
      <dgm:prSet phldrT="[Texto]" custT="1"/>
      <dgm:spPr/>
      <dgm:t>
        <a:bodyPr/>
        <a:lstStyle/>
        <a:p>
          <a:r>
            <a:rPr lang="es-PE" sz="1600" b="1" cap="none" spc="150" smtClean="0">
              <a:ln w="11430"/>
              <a:effectLst>
                <a:outerShdw blurRad="25400" algn="tl" rotWithShape="0">
                  <a:srgbClr val="000000">
                    <a:alpha val="43000"/>
                  </a:srgbClr>
                </a:outerShdw>
              </a:effectLst>
              <a:latin typeface="Arial" pitchFamily="34" charset="0"/>
              <a:cs typeface="Arial" pitchFamily="34" charset="0"/>
            </a:rPr>
            <a:t>Innovación Tecnológica</a:t>
          </a:r>
          <a:endParaRPr lang="es-PE" sz="1600" b="1" cap="none" spc="150" dirty="0">
            <a:ln w="11430"/>
            <a:effectLst>
              <a:outerShdw blurRad="25400" algn="tl" rotWithShape="0">
                <a:srgbClr val="000000">
                  <a:alpha val="43000"/>
                </a:srgbClr>
              </a:outerShdw>
            </a:effectLst>
            <a:latin typeface="Arial" pitchFamily="34" charset="0"/>
            <a:cs typeface="Arial" pitchFamily="34" charset="0"/>
          </a:endParaRPr>
        </a:p>
      </dgm:t>
    </dgm:pt>
    <dgm:pt modelId="{076B7F42-D211-4F02-B63B-9BE17D79D443}" type="parTrans" cxnId="{B72D3B8F-CD15-4FFC-93BB-0C6290FAB3F1}">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475406E7-C04B-44F8-86B0-7C47C4AE22BF}" type="sibTrans" cxnId="{B72D3B8F-CD15-4FFC-93BB-0C6290FAB3F1}">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B6BFA777-97AD-4D2E-9ED3-9DA11B47AAA7}">
      <dgm:prSet phldrT="[Texto]" custT="1"/>
      <dgm:spPr/>
      <dgm:t>
        <a:bodyPr/>
        <a:lstStyle/>
        <a:p>
          <a:r>
            <a:rPr lang="es-PE" sz="1600" b="1" cap="none" spc="150" smtClean="0">
              <a:ln w="11430"/>
              <a:effectLst>
                <a:outerShdw blurRad="25400" algn="tl" rotWithShape="0">
                  <a:srgbClr val="000000">
                    <a:alpha val="43000"/>
                  </a:srgbClr>
                </a:outerShdw>
              </a:effectLst>
              <a:latin typeface="Arial" pitchFamily="34" charset="0"/>
              <a:cs typeface="Arial" pitchFamily="34" charset="0"/>
            </a:rPr>
            <a:t>Talento Humano</a:t>
          </a:r>
          <a:endParaRPr lang="es-PE" sz="1600" b="1" cap="none" spc="150" dirty="0">
            <a:ln w="11430"/>
            <a:effectLst>
              <a:outerShdw blurRad="25400" algn="tl" rotWithShape="0">
                <a:srgbClr val="000000">
                  <a:alpha val="43000"/>
                </a:srgbClr>
              </a:outerShdw>
            </a:effectLst>
            <a:latin typeface="Arial" pitchFamily="34" charset="0"/>
            <a:cs typeface="Arial" pitchFamily="34" charset="0"/>
          </a:endParaRPr>
        </a:p>
      </dgm:t>
    </dgm:pt>
    <dgm:pt modelId="{CE0D34F3-1A87-4913-AC0B-FEA51618B5E6}" type="parTrans" cxnId="{E766D053-68A7-42F7-9282-E8B2EE58520B}">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A1C18D3B-AADA-4802-BDE6-85F809689DD2}" type="sibTrans" cxnId="{E766D053-68A7-42F7-9282-E8B2EE58520B}">
      <dgm:prSet/>
      <dgm:spPr/>
      <dgm:t>
        <a:bodyPr/>
        <a:lstStyle/>
        <a:p>
          <a:endParaRPr lang="es-PE" sz="1400" b="1" cap="none" spc="150">
            <a:ln w="11430"/>
            <a:solidFill>
              <a:schemeClr val="bg1"/>
            </a:solidFill>
            <a:effectLst>
              <a:outerShdw blurRad="25400" algn="tl" rotWithShape="0">
                <a:srgbClr val="000000">
                  <a:alpha val="43000"/>
                </a:srgbClr>
              </a:outerShdw>
            </a:effectLst>
            <a:latin typeface="Arial" pitchFamily="34" charset="0"/>
            <a:cs typeface="Arial" pitchFamily="34" charset="0"/>
          </a:endParaRPr>
        </a:p>
      </dgm:t>
    </dgm:pt>
    <dgm:pt modelId="{0F2EE70D-A763-458F-BD5B-E8A43B74EF19}">
      <dgm:prSet phldrT="[Texto]"/>
      <dgm:spPr/>
      <dgm:t>
        <a:bodyPr/>
        <a:lstStyle/>
        <a:p>
          <a:pPr algn="ctr"/>
          <a:r>
            <a:rPr lang="es-PE" b="1" dirty="0" smtClean="0">
              <a:solidFill>
                <a:schemeClr val="tx1"/>
              </a:solidFill>
            </a:rPr>
            <a:t>Personalización del servicio</a:t>
          </a:r>
          <a:endParaRPr lang="es-PE" dirty="0">
            <a:solidFill>
              <a:schemeClr val="tx1"/>
            </a:solidFill>
          </a:endParaRPr>
        </a:p>
      </dgm:t>
    </dgm:pt>
    <dgm:pt modelId="{E098DEDB-6934-48F6-B3C1-1C0324ED8997}" type="parTrans" cxnId="{8A5633FB-7388-45A3-9FD5-65F4DF3D6C8C}">
      <dgm:prSet/>
      <dgm:spPr/>
      <dgm:t>
        <a:bodyPr/>
        <a:lstStyle/>
        <a:p>
          <a:endParaRPr lang="es-PE"/>
        </a:p>
      </dgm:t>
    </dgm:pt>
    <dgm:pt modelId="{08BF1A5F-A0E8-4654-AF41-0DAFD4B1C09C}" type="sibTrans" cxnId="{8A5633FB-7388-45A3-9FD5-65F4DF3D6C8C}">
      <dgm:prSet/>
      <dgm:spPr/>
      <dgm:t>
        <a:bodyPr/>
        <a:lstStyle/>
        <a:p>
          <a:endParaRPr lang="es-PE"/>
        </a:p>
      </dgm:t>
    </dgm:pt>
    <dgm:pt modelId="{9A1EE235-F01A-4231-A6F1-D793F73DF066}" type="pres">
      <dgm:prSet presAssocID="{23174DEF-6F6D-45D6-A710-21A23CABD7C4}" presName="Name0" presStyleCnt="0">
        <dgm:presLayoutVars>
          <dgm:dir/>
          <dgm:resizeHandles val="exact"/>
        </dgm:presLayoutVars>
      </dgm:prSet>
      <dgm:spPr/>
      <dgm:t>
        <a:bodyPr/>
        <a:lstStyle/>
        <a:p>
          <a:endParaRPr lang="es-PE"/>
        </a:p>
      </dgm:t>
    </dgm:pt>
    <dgm:pt modelId="{C49CBFF6-DC61-4B86-9DFD-373B5D40B7A2}" type="pres">
      <dgm:prSet presAssocID="{40F50A9E-812C-47FC-B676-DA4F8C1546D1}" presName="Name5" presStyleLbl="vennNode1" presStyleIdx="0" presStyleCnt="5" custLinFactX="16271" custLinFactNeighborX="100000" custLinFactNeighborY="20088">
        <dgm:presLayoutVars>
          <dgm:bulletEnabled val="1"/>
        </dgm:presLayoutVars>
      </dgm:prSet>
      <dgm:spPr/>
      <dgm:t>
        <a:bodyPr/>
        <a:lstStyle/>
        <a:p>
          <a:endParaRPr lang="es-PE"/>
        </a:p>
      </dgm:t>
    </dgm:pt>
    <dgm:pt modelId="{73EFB498-4A93-4002-B99C-60321D9D7489}" type="pres">
      <dgm:prSet presAssocID="{914D3F58-493C-45DA-A166-44096CB28665}" presName="space" presStyleCnt="0"/>
      <dgm:spPr/>
    </dgm:pt>
    <dgm:pt modelId="{2E493506-C067-43AE-9B02-9E4934FFB3C3}" type="pres">
      <dgm:prSet presAssocID="{88D21F9C-1330-4A36-A5FD-DFEA05BDEC76}" presName="Name5" presStyleLbl="vennNode1" presStyleIdx="1" presStyleCnt="5" custLinFactNeighborX="52398" custLinFactNeighborY="-41171">
        <dgm:presLayoutVars>
          <dgm:bulletEnabled val="1"/>
        </dgm:presLayoutVars>
      </dgm:prSet>
      <dgm:spPr/>
      <dgm:t>
        <a:bodyPr/>
        <a:lstStyle/>
        <a:p>
          <a:endParaRPr lang="es-PE"/>
        </a:p>
      </dgm:t>
    </dgm:pt>
    <dgm:pt modelId="{E9C91E02-00F5-4937-A8BD-B37F37ED8089}" type="pres">
      <dgm:prSet presAssocID="{C5BEBBD8-B781-4A81-89A8-4C8E825ADC40}" presName="space" presStyleCnt="0"/>
      <dgm:spPr/>
    </dgm:pt>
    <dgm:pt modelId="{DB69ABEF-4DF9-45B8-8F0F-70D1CB3F2804}" type="pres">
      <dgm:prSet presAssocID="{A0D2AB0B-93AA-4A96-877A-337E79FA5A6A}" presName="Name5" presStyleLbl="vennNode1" presStyleIdx="2" presStyleCnt="5" custLinFactNeighborX="-65884" custLinFactNeighborY="20088">
        <dgm:presLayoutVars>
          <dgm:bulletEnabled val="1"/>
        </dgm:presLayoutVars>
      </dgm:prSet>
      <dgm:spPr/>
      <dgm:t>
        <a:bodyPr/>
        <a:lstStyle/>
        <a:p>
          <a:endParaRPr lang="es-PE"/>
        </a:p>
      </dgm:t>
    </dgm:pt>
    <dgm:pt modelId="{C37AA546-A1D8-4A8E-8ACC-296E91EEE15B}" type="pres">
      <dgm:prSet presAssocID="{475406E7-C04B-44F8-86B0-7C47C4AE22BF}" presName="space" presStyleCnt="0"/>
      <dgm:spPr/>
    </dgm:pt>
    <dgm:pt modelId="{93C77627-DFB3-424A-8202-1E04055BE6AE}" type="pres">
      <dgm:prSet presAssocID="{B6BFA777-97AD-4D2E-9ED3-9DA11B47AAA7}" presName="Name5" presStyleLbl="vennNode1" presStyleIdx="3" presStyleCnt="5" custLinFactX="-21355" custLinFactNeighborX="-100000" custLinFactNeighborY="-38643">
        <dgm:presLayoutVars>
          <dgm:bulletEnabled val="1"/>
        </dgm:presLayoutVars>
      </dgm:prSet>
      <dgm:spPr/>
      <dgm:t>
        <a:bodyPr/>
        <a:lstStyle/>
        <a:p>
          <a:endParaRPr lang="es-PE"/>
        </a:p>
      </dgm:t>
    </dgm:pt>
    <dgm:pt modelId="{2DDD17D4-ECAB-4EDD-BE5E-0A6F77A19C4A}" type="pres">
      <dgm:prSet presAssocID="{A1C18D3B-AADA-4802-BDE6-85F809689DD2}" presName="space" presStyleCnt="0"/>
      <dgm:spPr/>
    </dgm:pt>
    <dgm:pt modelId="{6C50B336-70CB-444A-817D-2331F97F7F5C}" type="pres">
      <dgm:prSet presAssocID="{0F2EE70D-A763-458F-BD5B-E8A43B74EF19}" presName="Name5" presStyleLbl="vennNode1" presStyleIdx="4" presStyleCnt="5" custScaleX="106650" custScaleY="102059" custLinFactX="-42625" custLinFactNeighborX="-100000" custLinFactNeighborY="17662">
        <dgm:presLayoutVars>
          <dgm:bulletEnabled val="1"/>
        </dgm:presLayoutVars>
      </dgm:prSet>
      <dgm:spPr/>
      <dgm:t>
        <a:bodyPr/>
        <a:lstStyle/>
        <a:p>
          <a:endParaRPr lang="es-PE"/>
        </a:p>
      </dgm:t>
    </dgm:pt>
  </dgm:ptLst>
  <dgm:cxnLst>
    <dgm:cxn modelId="{BD20046D-D975-4F2A-AB5A-05BCBB42FFAE}" type="presOf" srcId="{40F50A9E-812C-47FC-B676-DA4F8C1546D1}" destId="{C49CBFF6-DC61-4B86-9DFD-373B5D40B7A2}" srcOrd="0" destOrd="0" presId="urn:microsoft.com/office/officeart/2005/8/layout/venn3"/>
    <dgm:cxn modelId="{F2F1F6FE-CD7E-452E-9186-8E04726D3419}" type="presOf" srcId="{A0D2AB0B-93AA-4A96-877A-337E79FA5A6A}" destId="{DB69ABEF-4DF9-45B8-8F0F-70D1CB3F2804}" srcOrd="0" destOrd="0" presId="urn:microsoft.com/office/officeart/2005/8/layout/venn3"/>
    <dgm:cxn modelId="{417155F5-DF32-4881-A94D-7A4C58E25B61}" type="presOf" srcId="{23174DEF-6F6D-45D6-A710-21A23CABD7C4}" destId="{9A1EE235-F01A-4231-A6F1-D793F73DF066}" srcOrd="0" destOrd="0" presId="urn:microsoft.com/office/officeart/2005/8/layout/venn3"/>
    <dgm:cxn modelId="{6221E632-FCB4-4901-9BAE-F46468762BFB}" type="presOf" srcId="{B6BFA777-97AD-4D2E-9ED3-9DA11B47AAA7}" destId="{93C77627-DFB3-424A-8202-1E04055BE6AE}" srcOrd="0" destOrd="0" presId="urn:microsoft.com/office/officeart/2005/8/layout/venn3"/>
    <dgm:cxn modelId="{2FF6C40D-0B10-4A95-94BC-B72BDA48AC92}" srcId="{23174DEF-6F6D-45D6-A710-21A23CABD7C4}" destId="{40F50A9E-812C-47FC-B676-DA4F8C1546D1}" srcOrd="0" destOrd="0" parTransId="{B666A51D-8BAA-47D0-B126-4FB22D986188}" sibTransId="{914D3F58-493C-45DA-A166-44096CB28665}"/>
    <dgm:cxn modelId="{8A5633FB-7388-45A3-9FD5-65F4DF3D6C8C}" srcId="{23174DEF-6F6D-45D6-A710-21A23CABD7C4}" destId="{0F2EE70D-A763-458F-BD5B-E8A43B74EF19}" srcOrd="4" destOrd="0" parTransId="{E098DEDB-6934-48F6-B3C1-1C0324ED8997}" sibTransId="{08BF1A5F-A0E8-4654-AF41-0DAFD4B1C09C}"/>
    <dgm:cxn modelId="{9CF8C208-46C4-4A2E-963E-667238AF0159}" type="presOf" srcId="{88D21F9C-1330-4A36-A5FD-DFEA05BDEC76}" destId="{2E493506-C067-43AE-9B02-9E4934FFB3C3}" srcOrd="0" destOrd="0" presId="urn:microsoft.com/office/officeart/2005/8/layout/venn3"/>
    <dgm:cxn modelId="{E766D053-68A7-42F7-9282-E8B2EE58520B}" srcId="{23174DEF-6F6D-45D6-A710-21A23CABD7C4}" destId="{B6BFA777-97AD-4D2E-9ED3-9DA11B47AAA7}" srcOrd="3" destOrd="0" parTransId="{CE0D34F3-1A87-4913-AC0B-FEA51618B5E6}" sibTransId="{A1C18D3B-AADA-4802-BDE6-85F809689DD2}"/>
    <dgm:cxn modelId="{3EA1B314-AD08-465C-94F7-610B7C218F9E}" type="presOf" srcId="{0F2EE70D-A763-458F-BD5B-E8A43B74EF19}" destId="{6C50B336-70CB-444A-817D-2331F97F7F5C}" srcOrd="0" destOrd="0" presId="urn:microsoft.com/office/officeart/2005/8/layout/venn3"/>
    <dgm:cxn modelId="{582DC576-4F40-4429-8C3D-1AFC6696494E}" srcId="{23174DEF-6F6D-45D6-A710-21A23CABD7C4}" destId="{88D21F9C-1330-4A36-A5FD-DFEA05BDEC76}" srcOrd="1" destOrd="0" parTransId="{6B9F31C4-9073-4C7A-A5A3-A0802313B59A}" sibTransId="{C5BEBBD8-B781-4A81-89A8-4C8E825ADC40}"/>
    <dgm:cxn modelId="{B72D3B8F-CD15-4FFC-93BB-0C6290FAB3F1}" srcId="{23174DEF-6F6D-45D6-A710-21A23CABD7C4}" destId="{A0D2AB0B-93AA-4A96-877A-337E79FA5A6A}" srcOrd="2" destOrd="0" parTransId="{076B7F42-D211-4F02-B63B-9BE17D79D443}" sibTransId="{475406E7-C04B-44F8-86B0-7C47C4AE22BF}"/>
    <dgm:cxn modelId="{03D5376C-546F-496E-AEBC-B520D720DF8F}" type="presParOf" srcId="{9A1EE235-F01A-4231-A6F1-D793F73DF066}" destId="{C49CBFF6-DC61-4B86-9DFD-373B5D40B7A2}" srcOrd="0" destOrd="0" presId="urn:microsoft.com/office/officeart/2005/8/layout/venn3"/>
    <dgm:cxn modelId="{4B4E8283-6791-4601-AD87-408CBB6AD48D}" type="presParOf" srcId="{9A1EE235-F01A-4231-A6F1-D793F73DF066}" destId="{73EFB498-4A93-4002-B99C-60321D9D7489}" srcOrd="1" destOrd="0" presId="urn:microsoft.com/office/officeart/2005/8/layout/venn3"/>
    <dgm:cxn modelId="{ED531520-CFB1-4C61-919F-F794EA99AB01}" type="presParOf" srcId="{9A1EE235-F01A-4231-A6F1-D793F73DF066}" destId="{2E493506-C067-43AE-9B02-9E4934FFB3C3}" srcOrd="2" destOrd="0" presId="urn:microsoft.com/office/officeart/2005/8/layout/venn3"/>
    <dgm:cxn modelId="{BB2A0F84-8FAD-4B31-84B8-570FBD4768C9}" type="presParOf" srcId="{9A1EE235-F01A-4231-A6F1-D793F73DF066}" destId="{E9C91E02-00F5-4937-A8BD-B37F37ED8089}" srcOrd="3" destOrd="0" presId="urn:microsoft.com/office/officeart/2005/8/layout/venn3"/>
    <dgm:cxn modelId="{7DB6AE79-5383-4621-8400-2F66A85F5611}" type="presParOf" srcId="{9A1EE235-F01A-4231-A6F1-D793F73DF066}" destId="{DB69ABEF-4DF9-45B8-8F0F-70D1CB3F2804}" srcOrd="4" destOrd="0" presId="urn:microsoft.com/office/officeart/2005/8/layout/venn3"/>
    <dgm:cxn modelId="{829A350A-37F1-4288-92E9-290DAB42A85E}" type="presParOf" srcId="{9A1EE235-F01A-4231-A6F1-D793F73DF066}" destId="{C37AA546-A1D8-4A8E-8ACC-296E91EEE15B}" srcOrd="5" destOrd="0" presId="urn:microsoft.com/office/officeart/2005/8/layout/venn3"/>
    <dgm:cxn modelId="{E227E242-D40F-4F07-A372-0315259CD7F7}" type="presParOf" srcId="{9A1EE235-F01A-4231-A6F1-D793F73DF066}" destId="{93C77627-DFB3-424A-8202-1E04055BE6AE}" srcOrd="6" destOrd="0" presId="urn:microsoft.com/office/officeart/2005/8/layout/venn3"/>
    <dgm:cxn modelId="{A876075E-9DA5-41B9-8945-64525DE549AC}" type="presParOf" srcId="{9A1EE235-F01A-4231-A6F1-D793F73DF066}" destId="{2DDD17D4-ECAB-4EDD-BE5E-0A6F77A19C4A}" srcOrd="7" destOrd="0" presId="urn:microsoft.com/office/officeart/2005/8/layout/venn3"/>
    <dgm:cxn modelId="{4A8E9A8F-B734-4025-B895-A09E90EC6623}" type="presParOf" srcId="{9A1EE235-F01A-4231-A6F1-D793F73DF066}" destId="{6C50B336-70CB-444A-817D-2331F97F7F5C}"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E166ED-BCAA-48A3-B7CA-D98EA03B43B6}" type="doc">
      <dgm:prSet loTypeId="urn:microsoft.com/office/officeart/2005/8/layout/arrow5" loCatId="process" qsTypeId="urn:microsoft.com/office/officeart/2005/8/quickstyle/3d1" qsCatId="3D" csTypeId="urn:microsoft.com/office/officeart/2005/8/colors/colorful2" csCatId="colorful" phldr="1"/>
      <dgm:spPr/>
      <dgm:t>
        <a:bodyPr/>
        <a:lstStyle/>
        <a:p>
          <a:endParaRPr lang="es-PE"/>
        </a:p>
      </dgm:t>
    </dgm:pt>
    <dgm:pt modelId="{A9A2DF7F-D97F-402D-994B-84D99F9D7D72}">
      <dgm:prSet phldrT="[Texto]"/>
      <dgm:spPr/>
      <dgm:t>
        <a:bodyPr/>
        <a:lstStyle/>
        <a:p>
          <a:r>
            <a:rPr lang="es-PE" dirty="0" smtClean="0"/>
            <a:t>El sector industrial es hoy uno de los sectores más dinámicos y privilegiados de la economía peruana. </a:t>
          </a:r>
          <a:endParaRPr lang="es-PE" dirty="0"/>
        </a:p>
      </dgm:t>
    </dgm:pt>
    <dgm:pt modelId="{3F124B78-4243-4787-9BCC-7F18621F886A}" type="sibTrans" cxnId="{46ADFAC8-92D2-4531-B8BF-68DA433D8D69}">
      <dgm:prSet/>
      <dgm:spPr/>
      <dgm:t>
        <a:bodyPr/>
        <a:lstStyle/>
        <a:p>
          <a:endParaRPr lang="es-PE"/>
        </a:p>
      </dgm:t>
    </dgm:pt>
    <dgm:pt modelId="{8B988A5E-B616-4320-BD82-C955DE25C262}" type="parTrans" cxnId="{46ADFAC8-92D2-4531-B8BF-68DA433D8D69}">
      <dgm:prSet/>
      <dgm:spPr/>
      <dgm:t>
        <a:bodyPr/>
        <a:lstStyle/>
        <a:p>
          <a:endParaRPr lang="es-PE"/>
        </a:p>
      </dgm:t>
    </dgm:pt>
    <dgm:pt modelId="{BB366EA6-A4F1-4487-80AC-49CBD7DBFF83}" type="pres">
      <dgm:prSet presAssocID="{A8E166ED-BCAA-48A3-B7CA-D98EA03B43B6}" presName="diagram" presStyleCnt="0">
        <dgm:presLayoutVars>
          <dgm:dir/>
          <dgm:resizeHandles val="exact"/>
        </dgm:presLayoutVars>
      </dgm:prSet>
      <dgm:spPr/>
      <dgm:t>
        <a:bodyPr/>
        <a:lstStyle/>
        <a:p>
          <a:endParaRPr lang="es-PE"/>
        </a:p>
      </dgm:t>
    </dgm:pt>
    <dgm:pt modelId="{D7633212-9B9D-4F51-AC39-66D7F8BDF0D0}" type="pres">
      <dgm:prSet presAssocID="{A9A2DF7F-D97F-402D-994B-84D99F9D7D72}" presName="arrow" presStyleLbl="node1" presStyleIdx="0" presStyleCnt="1" custScaleX="127547" custRadScaleRad="119384" custRadScaleInc="217">
        <dgm:presLayoutVars>
          <dgm:bulletEnabled val="1"/>
        </dgm:presLayoutVars>
      </dgm:prSet>
      <dgm:spPr/>
      <dgm:t>
        <a:bodyPr/>
        <a:lstStyle/>
        <a:p>
          <a:endParaRPr lang="es-PE"/>
        </a:p>
      </dgm:t>
    </dgm:pt>
  </dgm:ptLst>
  <dgm:cxnLst>
    <dgm:cxn modelId="{DFF42771-4CB5-401E-90C0-8003C25F55DF}" type="presOf" srcId="{A9A2DF7F-D97F-402D-994B-84D99F9D7D72}" destId="{D7633212-9B9D-4F51-AC39-66D7F8BDF0D0}" srcOrd="0" destOrd="0" presId="urn:microsoft.com/office/officeart/2005/8/layout/arrow5"/>
    <dgm:cxn modelId="{E1B33027-D99D-4292-916D-0CAAD76D7917}" type="presOf" srcId="{A8E166ED-BCAA-48A3-B7CA-D98EA03B43B6}" destId="{BB366EA6-A4F1-4487-80AC-49CBD7DBFF83}" srcOrd="0" destOrd="0" presId="urn:microsoft.com/office/officeart/2005/8/layout/arrow5"/>
    <dgm:cxn modelId="{46ADFAC8-92D2-4531-B8BF-68DA433D8D69}" srcId="{A8E166ED-BCAA-48A3-B7CA-D98EA03B43B6}" destId="{A9A2DF7F-D97F-402D-994B-84D99F9D7D72}" srcOrd="0" destOrd="0" parTransId="{8B988A5E-B616-4320-BD82-C955DE25C262}" sibTransId="{3F124B78-4243-4787-9BCC-7F18621F886A}"/>
    <dgm:cxn modelId="{CEC38F24-6C47-4EDE-B33F-3C7C1820A03D}" type="presParOf" srcId="{BB366EA6-A4F1-4487-80AC-49CBD7DBFF83}" destId="{D7633212-9B9D-4F51-AC39-66D7F8BDF0D0}"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49D2C0-A0D3-4A8E-8C08-F78F08535CCC}" type="doc">
      <dgm:prSet loTypeId="urn:microsoft.com/office/officeart/2005/8/layout/arrow6" loCatId="process" qsTypeId="urn:microsoft.com/office/officeart/2005/8/quickstyle/simple4" qsCatId="simple" csTypeId="urn:microsoft.com/office/officeart/2005/8/colors/colorful4" csCatId="colorful" phldr="1"/>
      <dgm:spPr/>
      <dgm:t>
        <a:bodyPr/>
        <a:lstStyle/>
        <a:p>
          <a:endParaRPr lang="es-PE"/>
        </a:p>
      </dgm:t>
    </dgm:pt>
    <dgm:pt modelId="{A12CE9D6-5CF3-463E-B77B-EB53618D0AAB}">
      <dgm:prSet phldrT="[Texto]"/>
      <dgm:spPr/>
      <dgm:t>
        <a:bodyPr/>
        <a:lstStyle/>
        <a:p>
          <a:r>
            <a:rPr lang="es-PE" dirty="0" smtClean="0"/>
            <a:t>CONSUMIDOR</a:t>
          </a:r>
          <a:endParaRPr lang="es-PE" dirty="0"/>
        </a:p>
      </dgm:t>
    </dgm:pt>
    <dgm:pt modelId="{43826AA8-2DEB-4BCF-8022-9F73FD83BFF4}" type="parTrans" cxnId="{F0E3A3E9-D38D-4C8B-8BCB-3D1771F3E716}">
      <dgm:prSet/>
      <dgm:spPr/>
      <dgm:t>
        <a:bodyPr/>
        <a:lstStyle/>
        <a:p>
          <a:endParaRPr lang="es-PE"/>
        </a:p>
      </dgm:t>
    </dgm:pt>
    <dgm:pt modelId="{5669B1C4-9F12-4A91-90D3-483838370358}" type="sibTrans" cxnId="{F0E3A3E9-D38D-4C8B-8BCB-3D1771F3E716}">
      <dgm:prSet/>
      <dgm:spPr/>
      <dgm:t>
        <a:bodyPr/>
        <a:lstStyle/>
        <a:p>
          <a:endParaRPr lang="es-PE"/>
        </a:p>
      </dgm:t>
    </dgm:pt>
    <dgm:pt modelId="{AF59CC11-E598-4C03-B6CE-E5D548BFCB43}">
      <dgm:prSet phldrT="[Texto]"/>
      <dgm:spPr/>
      <dgm:t>
        <a:bodyPr/>
        <a:lstStyle/>
        <a:p>
          <a:r>
            <a:rPr lang="es-PE" dirty="0" smtClean="0"/>
            <a:t>población en general que  tienen una discapacidad física  sea temporal o de por vida, deportistas, trabajadores en general, niños .</a:t>
          </a:r>
          <a:endParaRPr lang="es-PE" dirty="0"/>
        </a:p>
      </dgm:t>
    </dgm:pt>
    <dgm:pt modelId="{401480E1-828C-464C-8DE9-59CE6600B6EF}" type="parTrans" cxnId="{51F425C7-3575-4BEF-A930-9B9A55A99AAE}">
      <dgm:prSet/>
      <dgm:spPr/>
      <dgm:t>
        <a:bodyPr/>
        <a:lstStyle/>
        <a:p>
          <a:endParaRPr lang="es-PE"/>
        </a:p>
      </dgm:t>
    </dgm:pt>
    <dgm:pt modelId="{4BC4389B-E044-4F05-9907-E2ECE1A14481}" type="sibTrans" cxnId="{51F425C7-3575-4BEF-A930-9B9A55A99AAE}">
      <dgm:prSet/>
      <dgm:spPr/>
      <dgm:t>
        <a:bodyPr/>
        <a:lstStyle/>
        <a:p>
          <a:endParaRPr lang="es-PE"/>
        </a:p>
      </dgm:t>
    </dgm:pt>
    <dgm:pt modelId="{B43C6D13-F3E0-413B-9B16-C304B807391A}">
      <dgm:prSet/>
      <dgm:spPr/>
      <dgm:t>
        <a:bodyPr/>
        <a:lstStyle/>
        <a:p>
          <a:endParaRPr lang="es-PE"/>
        </a:p>
      </dgm:t>
    </dgm:pt>
    <dgm:pt modelId="{CFF75431-8718-4576-9B0F-D9596FD5F1C6}" type="parTrans" cxnId="{928D01E3-D102-4B25-B6C1-87BB681E578A}">
      <dgm:prSet/>
      <dgm:spPr/>
      <dgm:t>
        <a:bodyPr/>
        <a:lstStyle/>
        <a:p>
          <a:endParaRPr lang="es-PE"/>
        </a:p>
      </dgm:t>
    </dgm:pt>
    <dgm:pt modelId="{3ADC67B3-6AB6-423D-9D1C-8E71E7CF9ADF}" type="sibTrans" cxnId="{928D01E3-D102-4B25-B6C1-87BB681E578A}">
      <dgm:prSet/>
      <dgm:spPr/>
      <dgm:t>
        <a:bodyPr/>
        <a:lstStyle/>
        <a:p>
          <a:endParaRPr lang="es-PE"/>
        </a:p>
      </dgm:t>
    </dgm:pt>
    <dgm:pt modelId="{3F1276BD-10DB-4ECB-95B1-BA33A86612C7}">
      <dgm:prSet phldrT="[Texto]"/>
      <dgm:spPr/>
      <dgm:t>
        <a:bodyPr/>
        <a:lstStyle/>
        <a:p>
          <a:endParaRPr lang="es-PE"/>
        </a:p>
      </dgm:t>
    </dgm:pt>
    <dgm:pt modelId="{AF75B2FB-D505-4129-A10A-59AEC5F10BEF}" type="parTrans" cxnId="{9D0DCD06-0620-46B1-B871-2634572E4E7A}">
      <dgm:prSet/>
      <dgm:spPr/>
      <dgm:t>
        <a:bodyPr/>
        <a:lstStyle/>
        <a:p>
          <a:endParaRPr lang="es-PE"/>
        </a:p>
      </dgm:t>
    </dgm:pt>
    <dgm:pt modelId="{6C0BFFF4-E548-4A99-95EB-0FEA40A806A1}" type="sibTrans" cxnId="{9D0DCD06-0620-46B1-B871-2634572E4E7A}">
      <dgm:prSet/>
      <dgm:spPr/>
      <dgm:t>
        <a:bodyPr/>
        <a:lstStyle/>
        <a:p>
          <a:endParaRPr lang="es-PE"/>
        </a:p>
      </dgm:t>
    </dgm:pt>
    <dgm:pt modelId="{C47735DC-4C7C-4B99-AEDB-06C31BE18CA0}" type="pres">
      <dgm:prSet presAssocID="{1049D2C0-A0D3-4A8E-8C08-F78F08535CCC}" presName="compositeShape" presStyleCnt="0">
        <dgm:presLayoutVars>
          <dgm:chMax val="2"/>
          <dgm:dir/>
          <dgm:resizeHandles val="exact"/>
        </dgm:presLayoutVars>
      </dgm:prSet>
      <dgm:spPr/>
      <dgm:t>
        <a:bodyPr/>
        <a:lstStyle/>
        <a:p>
          <a:endParaRPr lang="es-PE"/>
        </a:p>
      </dgm:t>
    </dgm:pt>
    <dgm:pt modelId="{52DE91C7-4F06-457E-9423-165955221BAC}" type="pres">
      <dgm:prSet presAssocID="{1049D2C0-A0D3-4A8E-8C08-F78F08535CCC}" presName="ribbon" presStyleLbl="node1" presStyleIdx="0" presStyleCnt="1" custScaleY="118855" custLinFactNeighborY="-4679"/>
      <dgm:spPr/>
      <dgm:t>
        <a:bodyPr/>
        <a:lstStyle/>
        <a:p>
          <a:endParaRPr lang="es-PE"/>
        </a:p>
      </dgm:t>
    </dgm:pt>
    <dgm:pt modelId="{C3A0FF5D-215C-4D8C-A34D-2FCF37408372}" type="pres">
      <dgm:prSet presAssocID="{1049D2C0-A0D3-4A8E-8C08-F78F08535CCC}" presName="leftArrowText" presStyleLbl="node1" presStyleIdx="0" presStyleCnt="1" custScaleY="101675">
        <dgm:presLayoutVars>
          <dgm:chMax val="0"/>
          <dgm:bulletEnabled val="1"/>
        </dgm:presLayoutVars>
      </dgm:prSet>
      <dgm:spPr/>
      <dgm:t>
        <a:bodyPr/>
        <a:lstStyle/>
        <a:p>
          <a:endParaRPr lang="es-PE"/>
        </a:p>
      </dgm:t>
    </dgm:pt>
    <dgm:pt modelId="{29BF14EF-8F14-4DEA-AE1D-B6B83F53353E}" type="pres">
      <dgm:prSet presAssocID="{1049D2C0-A0D3-4A8E-8C08-F78F08535CCC}" presName="rightArrowText" presStyleLbl="node1" presStyleIdx="0" presStyleCnt="1">
        <dgm:presLayoutVars>
          <dgm:chMax val="0"/>
          <dgm:bulletEnabled val="1"/>
        </dgm:presLayoutVars>
      </dgm:prSet>
      <dgm:spPr/>
      <dgm:t>
        <a:bodyPr/>
        <a:lstStyle/>
        <a:p>
          <a:endParaRPr lang="es-PE"/>
        </a:p>
      </dgm:t>
    </dgm:pt>
  </dgm:ptLst>
  <dgm:cxnLst>
    <dgm:cxn modelId="{75A1B0BB-F1F8-4187-B496-49CEE96B7CCF}" type="presOf" srcId="{A12CE9D6-5CF3-463E-B77B-EB53618D0AAB}" destId="{C3A0FF5D-215C-4D8C-A34D-2FCF37408372}" srcOrd="0" destOrd="0" presId="urn:microsoft.com/office/officeart/2005/8/layout/arrow6"/>
    <dgm:cxn modelId="{5A91B9B0-B7E0-4C8D-B387-292BC62B5086}" type="presOf" srcId="{1049D2C0-A0D3-4A8E-8C08-F78F08535CCC}" destId="{C47735DC-4C7C-4B99-AEDB-06C31BE18CA0}" srcOrd="0" destOrd="0" presId="urn:microsoft.com/office/officeart/2005/8/layout/arrow6"/>
    <dgm:cxn modelId="{928D01E3-D102-4B25-B6C1-87BB681E578A}" srcId="{1049D2C0-A0D3-4A8E-8C08-F78F08535CCC}" destId="{B43C6D13-F3E0-413B-9B16-C304B807391A}" srcOrd="3" destOrd="0" parTransId="{CFF75431-8718-4576-9B0F-D9596FD5F1C6}" sibTransId="{3ADC67B3-6AB6-423D-9D1C-8E71E7CF9ADF}"/>
    <dgm:cxn modelId="{9D0DCD06-0620-46B1-B871-2634572E4E7A}" srcId="{1049D2C0-A0D3-4A8E-8C08-F78F08535CCC}" destId="{3F1276BD-10DB-4ECB-95B1-BA33A86612C7}" srcOrd="2" destOrd="0" parTransId="{AF75B2FB-D505-4129-A10A-59AEC5F10BEF}" sibTransId="{6C0BFFF4-E548-4A99-95EB-0FEA40A806A1}"/>
    <dgm:cxn modelId="{F0E3A3E9-D38D-4C8B-8BCB-3D1771F3E716}" srcId="{1049D2C0-A0D3-4A8E-8C08-F78F08535CCC}" destId="{A12CE9D6-5CF3-463E-B77B-EB53618D0AAB}" srcOrd="0" destOrd="0" parTransId="{43826AA8-2DEB-4BCF-8022-9F73FD83BFF4}" sibTransId="{5669B1C4-9F12-4A91-90D3-483838370358}"/>
    <dgm:cxn modelId="{51F425C7-3575-4BEF-A930-9B9A55A99AAE}" srcId="{1049D2C0-A0D3-4A8E-8C08-F78F08535CCC}" destId="{AF59CC11-E598-4C03-B6CE-E5D548BFCB43}" srcOrd="1" destOrd="0" parTransId="{401480E1-828C-464C-8DE9-59CE6600B6EF}" sibTransId="{4BC4389B-E044-4F05-9907-E2ECE1A14481}"/>
    <dgm:cxn modelId="{8D49DC94-9DAA-4F83-96CA-DA35FBD052AD}" type="presOf" srcId="{AF59CC11-E598-4C03-B6CE-E5D548BFCB43}" destId="{29BF14EF-8F14-4DEA-AE1D-B6B83F53353E}" srcOrd="0" destOrd="0" presId="urn:microsoft.com/office/officeart/2005/8/layout/arrow6"/>
    <dgm:cxn modelId="{37606581-F464-4BB1-B89C-3EDEB13ED546}" type="presParOf" srcId="{C47735DC-4C7C-4B99-AEDB-06C31BE18CA0}" destId="{52DE91C7-4F06-457E-9423-165955221BAC}" srcOrd="0" destOrd="0" presId="urn:microsoft.com/office/officeart/2005/8/layout/arrow6"/>
    <dgm:cxn modelId="{40AA1E21-C04A-4DA9-9FC4-51F441914375}" type="presParOf" srcId="{C47735DC-4C7C-4B99-AEDB-06C31BE18CA0}" destId="{C3A0FF5D-215C-4D8C-A34D-2FCF37408372}" srcOrd="1" destOrd="0" presId="urn:microsoft.com/office/officeart/2005/8/layout/arrow6"/>
    <dgm:cxn modelId="{75A11F58-D331-4B8F-9E8E-7F108DC979CB}" type="presParOf" srcId="{C47735DC-4C7C-4B99-AEDB-06C31BE18CA0}" destId="{29BF14EF-8F14-4DEA-AE1D-B6B83F53353E}"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41EBD8-9F34-4F83-9608-99C87D118FF7}"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PE"/>
        </a:p>
      </dgm:t>
    </dgm:pt>
    <dgm:pt modelId="{3BCF9AE7-83F0-4FF6-AD76-95139D529907}">
      <dgm:prSet phldrT="[Texto]"/>
      <dgm:spPr/>
      <dgm:t>
        <a:bodyPr/>
        <a:lstStyle/>
        <a:p>
          <a:r>
            <a:rPr lang="es-PE" dirty="0" err="1" smtClean="0"/>
            <a:t>Essalud</a:t>
          </a:r>
          <a:endParaRPr lang="es-PE" dirty="0"/>
        </a:p>
      </dgm:t>
    </dgm:pt>
    <dgm:pt modelId="{52303C15-CA50-480A-989F-2F10CE93B08F}" type="parTrans" cxnId="{D5612A86-B681-44F3-8C7B-2DA3FA435FDB}">
      <dgm:prSet/>
      <dgm:spPr/>
      <dgm:t>
        <a:bodyPr/>
        <a:lstStyle/>
        <a:p>
          <a:endParaRPr lang="es-PE"/>
        </a:p>
      </dgm:t>
    </dgm:pt>
    <dgm:pt modelId="{E268BC57-6074-4736-BF40-1212C9159896}" type="sibTrans" cxnId="{D5612A86-B681-44F3-8C7B-2DA3FA435FDB}">
      <dgm:prSet/>
      <dgm:spPr/>
      <dgm:t>
        <a:bodyPr/>
        <a:lstStyle/>
        <a:p>
          <a:endParaRPr lang="es-PE"/>
        </a:p>
      </dgm:t>
    </dgm:pt>
    <dgm:pt modelId="{A0C98AB4-B39A-47C1-AE59-5940FC1C6BDE}">
      <dgm:prSet phldrT="[Texto]"/>
      <dgm:spPr/>
      <dgm:t>
        <a:bodyPr/>
        <a:lstStyle/>
        <a:p>
          <a:r>
            <a:rPr lang="es-PE" dirty="0" smtClean="0"/>
            <a:t>Hospital</a:t>
          </a:r>
          <a:endParaRPr lang="es-PE" dirty="0"/>
        </a:p>
      </dgm:t>
    </dgm:pt>
    <dgm:pt modelId="{B59F02B0-CD34-406C-B86F-BD4E27BE26CD}" type="parTrans" cxnId="{693D1CB2-21F4-4CC4-81FC-0121DF4F9F33}">
      <dgm:prSet/>
      <dgm:spPr/>
      <dgm:t>
        <a:bodyPr/>
        <a:lstStyle/>
        <a:p>
          <a:endParaRPr lang="es-PE"/>
        </a:p>
      </dgm:t>
    </dgm:pt>
    <dgm:pt modelId="{CA86DB69-BC77-4AA3-9CDE-9817B0C4B6A8}" type="sibTrans" cxnId="{693D1CB2-21F4-4CC4-81FC-0121DF4F9F33}">
      <dgm:prSet/>
      <dgm:spPr/>
      <dgm:t>
        <a:bodyPr/>
        <a:lstStyle/>
        <a:p>
          <a:endParaRPr lang="es-PE"/>
        </a:p>
      </dgm:t>
    </dgm:pt>
    <dgm:pt modelId="{15B0DB42-EE16-4FAC-81B3-B86F13DFFA2B}">
      <dgm:prSet phldrT="[Texto]"/>
      <dgm:spPr/>
      <dgm:t>
        <a:bodyPr/>
        <a:lstStyle/>
        <a:p>
          <a:r>
            <a:rPr lang="es-PE" dirty="0" smtClean="0"/>
            <a:t>PRINCIPAL FISIOMEDIC -ILO</a:t>
          </a:r>
          <a:endParaRPr lang="es-PE" dirty="0"/>
        </a:p>
      </dgm:t>
    </dgm:pt>
    <dgm:pt modelId="{F220F091-3472-475A-8FF8-FA64C36CE092}" type="parTrans" cxnId="{60C792D5-182C-45C6-9F72-99EACA5E5C59}">
      <dgm:prSet/>
      <dgm:spPr/>
      <dgm:t>
        <a:bodyPr/>
        <a:lstStyle/>
        <a:p>
          <a:endParaRPr lang="es-PE"/>
        </a:p>
      </dgm:t>
    </dgm:pt>
    <dgm:pt modelId="{8B0282DB-A0D2-4EE7-A772-6C27331477D4}" type="sibTrans" cxnId="{60C792D5-182C-45C6-9F72-99EACA5E5C59}">
      <dgm:prSet/>
      <dgm:spPr/>
      <dgm:t>
        <a:bodyPr/>
        <a:lstStyle/>
        <a:p>
          <a:endParaRPr lang="es-PE"/>
        </a:p>
      </dgm:t>
    </dgm:pt>
    <dgm:pt modelId="{B49E9A2E-A3E5-48A8-912F-A843C7FC599D}" type="pres">
      <dgm:prSet presAssocID="{BF41EBD8-9F34-4F83-9608-99C87D118FF7}" presName="diagram" presStyleCnt="0">
        <dgm:presLayoutVars>
          <dgm:dir/>
          <dgm:resizeHandles val="exact"/>
        </dgm:presLayoutVars>
      </dgm:prSet>
      <dgm:spPr/>
      <dgm:t>
        <a:bodyPr/>
        <a:lstStyle/>
        <a:p>
          <a:endParaRPr lang="es-PE"/>
        </a:p>
      </dgm:t>
    </dgm:pt>
    <dgm:pt modelId="{937AD61C-E9B9-465E-A699-29DBDFC44E91}" type="pres">
      <dgm:prSet presAssocID="{3BCF9AE7-83F0-4FF6-AD76-95139D529907}" presName="node" presStyleLbl="node1" presStyleIdx="0" presStyleCnt="3">
        <dgm:presLayoutVars>
          <dgm:bulletEnabled val="1"/>
        </dgm:presLayoutVars>
      </dgm:prSet>
      <dgm:spPr/>
      <dgm:t>
        <a:bodyPr/>
        <a:lstStyle/>
        <a:p>
          <a:endParaRPr lang="es-PE"/>
        </a:p>
      </dgm:t>
    </dgm:pt>
    <dgm:pt modelId="{B9A60A94-DA49-48A1-BE3D-A7F55A6ECED0}" type="pres">
      <dgm:prSet presAssocID="{E268BC57-6074-4736-BF40-1212C9159896}" presName="sibTrans" presStyleLbl="sibTrans2D1" presStyleIdx="0" presStyleCnt="2"/>
      <dgm:spPr/>
      <dgm:t>
        <a:bodyPr/>
        <a:lstStyle/>
        <a:p>
          <a:endParaRPr lang="es-PE"/>
        </a:p>
      </dgm:t>
    </dgm:pt>
    <dgm:pt modelId="{8284EFDB-7754-4926-B923-13017888E45F}" type="pres">
      <dgm:prSet presAssocID="{E268BC57-6074-4736-BF40-1212C9159896}" presName="connectorText" presStyleLbl="sibTrans2D1" presStyleIdx="0" presStyleCnt="2"/>
      <dgm:spPr/>
      <dgm:t>
        <a:bodyPr/>
        <a:lstStyle/>
        <a:p>
          <a:endParaRPr lang="es-PE"/>
        </a:p>
      </dgm:t>
    </dgm:pt>
    <dgm:pt modelId="{93048369-9776-4BD2-B818-B5B74D6B6944}" type="pres">
      <dgm:prSet presAssocID="{A0C98AB4-B39A-47C1-AE59-5940FC1C6BDE}" presName="node" presStyleLbl="node1" presStyleIdx="1" presStyleCnt="3">
        <dgm:presLayoutVars>
          <dgm:bulletEnabled val="1"/>
        </dgm:presLayoutVars>
      </dgm:prSet>
      <dgm:spPr/>
      <dgm:t>
        <a:bodyPr/>
        <a:lstStyle/>
        <a:p>
          <a:endParaRPr lang="es-PE"/>
        </a:p>
      </dgm:t>
    </dgm:pt>
    <dgm:pt modelId="{D70C1EAB-F170-45D5-81C2-0552DAF5057D}" type="pres">
      <dgm:prSet presAssocID="{CA86DB69-BC77-4AA3-9CDE-9817B0C4B6A8}" presName="sibTrans" presStyleLbl="sibTrans2D1" presStyleIdx="1" presStyleCnt="2"/>
      <dgm:spPr/>
      <dgm:t>
        <a:bodyPr/>
        <a:lstStyle/>
        <a:p>
          <a:endParaRPr lang="es-PE"/>
        </a:p>
      </dgm:t>
    </dgm:pt>
    <dgm:pt modelId="{A33CA197-1F43-48ED-B94A-2762565E71FB}" type="pres">
      <dgm:prSet presAssocID="{CA86DB69-BC77-4AA3-9CDE-9817B0C4B6A8}" presName="connectorText" presStyleLbl="sibTrans2D1" presStyleIdx="1" presStyleCnt="2"/>
      <dgm:spPr/>
      <dgm:t>
        <a:bodyPr/>
        <a:lstStyle/>
        <a:p>
          <a:endParaRPr lang="es-PE"/>
        </a:p>
      </dgm:t>
    </dgm:pt>
    <dgm:pt modelId="{3773B330-2F2C-4839-A8FA-01CDE82CAD5E}" type="pres">
      <dgm:prSet presAssocID="{15B0DB42-EE16-4FAC-81B3-B86F13DFFA2B}" presName="node" presStyleLbl="node1" presStyleIdx="2" presStyleCnt="3">
        <dgm:presLayoutVars>
          <dgm:bulletEnabled val="1"/>
        </dgm:presLayoutVars>
      </dgm:prSet>
      <dgm:spPr/>
      <dgm:t>
        <a:bodyPr/>
        <a:lstStyle/>
        <a:p>
          <a:endParaRPr lang="es-PE"/>
        </a:p>
      </dgm:t>
    </dgm:pt>
  </dgm:ptLst>
  <dgm:cxnLst>
    <dgm:cxn modelId="{8DCFF480-6736-424C-9A2E-49123F036ED1}" type="presOf" srcId="{E268BC57-6074-4736-BF40-1212C9159896}" destId="{B9A60A94-DA49-48A1-BE3D-A7F55A6ECED0}" srcOrd="0" destOrd="0" presId="urn:microsoft.com/office/officeart/2005/8/layout/process5"/>
    <dgm:cxn modelId="{693D1CB2-21F4-4CC4-81FC-0121DF4F9F33}" srcId="{BF41EBD8-9F34-4F83-9608-99C87D118FF7}" destId="{A0C98AB4-B39A-47C1-AE59-5940FC1C6BDE}" srcOrd="1" destOrd="0" parTransId="{B59F02B0-CD34-406C-B86F-BD4E27BE26CD}" sibTransId="{CA86DB69-BC77-4AA3-9CDE-9817B0C4B6A8}"/>
    <dgm:cxn modelId="{63DF7CD2-CEE4-4A7E-8F0C-CEA3ACB5A28A}" type="presOf" srcId="{BF41EBD8-9F34-4F83-9608-99C87D118FF7}" destId="{B49E9A2E-A3E5-48A8-912F-A843C7FC599D}" srcOrd="0" destOrd="0" presId="urn:microsoft.com/office/officeart/2005/8/layout/process5"/>
    <dgm:cxn modelId="{5165E05A-EA78-4734-97CC-96FF6584B165}" type="presOf" srcId="{A0C98AB4-B39A-47C1-AE59-5940FC1C6BDE}" destId="{93048369-9776-4BD2-B818-B5B74D6B6944}" srcOrd="0" destOrd="0" presId="urn:microsoft.com/office/officeart/2005/8/layout/process5"/>
    <dgm:cxn modelId="{8DEDACA2-55D9-4B0C-B197-AC3389F5AA42}" type="presOf" srcId="{CA86DB69-BC77-4AA3-9CDE-9817B0C4B6A8}" destId="{A33CA197-1F43-48ED-B94A-2762565E71FB}" srcOrd="1" destOrd="0" presId="urn:microsoft.com/office/officeart/2005/8/layout/process5"/>
    <dgm:cxn modelId="{B532823A-F1B6-4370-9D08-AA26EE26F8B1}" type="presOf" srcId="{CA86DB69-BC77-4AA3-9CDE-9817B0C4B6A8}" destId="{D70C1EAB-F170-45D5-81C2-0552DAF5057D}" srcOrd="0" destOrd="0" presId="urn:microsoft.com/office/officeart/2005/8/layout/process5"/>
    <dgm:cxn modelId="{F6AB80A2-DECF-489A-BA05-575C737B6D9F}" type="presOf" srcId="{E268BC57-6074-4736-BF40-1212C9159896}" destId="{8284EFDB-7754-4926-B923-13017888E45F}" srcOrd="1" destOrd="0" presId="urn:microsoft.com/office/officeart/2005/8/layout/process5"/>
    <dgm:cxn modelId="{F2BDB4CC-F1F5-460A-8517-058EE045B929}" type="presOf" srcId="{3BCF9AE7-83F0-4FF6-AD76-95139D529907}" destId="{937AD61C-E9B9-465E-A699-29DBDFC44E91}" srcOrd="0" destOrd="0" presId="urn:microsoft.com/office/officeart/2005/8/layout/process5"/>
    <dgm:cxn modelId="{D5612A86-B681-44F3-8C7B-2DA3FA435FDB}" srcId="{BF41EBD8-9F34-4F83-9608-99C87D118FF7}" destId="{3BCF9AE7-83F0-4FF6-AD76-95139D529907}" srcOrd="0" destOrd="0" parTransId="{52303C15-CA50-480A-989F-2F10CE93B08F}" sibTransId="{E268BC57-6074-4736-BF40-1212C9159896}"/>
    <dgm:cxn modelId="{60C792D5-182C-45C6-9F72-99EACA5E5C59}" srcId="{BF41EBD8-9F34-4F83-9608-99C87D118FF7}" destId="{15B0DB42-EE16-4FAC-81B3-B86F13DFFA2B}" srcOrd="2" destOrd="0" parTransId="{F220F091-3472-475A-8FF8-FA64C36CE092}" sibTransId="{8B0282DB-A0D2-4EE7-A772-6C27331477D4}"/>
    <dgm:cxn modelId="{984B3DE8-C0DE-4AA2-8D04-940D532BC802}" type="presOf" srcId="{15B0DB42-EE16-4FAC-81B3-B86F13DFFA2B}" destId="{3773B330-2F2C-4839-A8FA-01CDE82CAD5E}" srcOrd="0" destOrd="0" presId="urn:microsoft.com/office/officeart/2005/8/layout/process5"/>
    <dgm:cxn modelId="{7863BF3A-E657-45FD-A70A-B9713B005DD8}" type="presParOf" srcId="{B49E9A2E-A3E5-48A8-912F-A843C7FC599D}" destId="{937AD61C-E9B9-465E-A699-29DBDFC44E91}" srcOrd="0" destOrd="0" presId="urn:microsoft.com/office/officeart/2005/8/layout/process5"/>
    <dgm:cxn modelId="{40D4CB2F-CFFF-4DE0-A222-D89E6B15D076}" type="presParOf" srcId="{B49E9A2E-A3E5-48A8-912F-A843C7FC599D}" destId="{B9A60A94-DA49-48A1-BE3D-A7F55A6ECED0}" srcOrd="1" destOrd="0" presId="urn:microsoft.com/office/officeart/2005/8/layout/process5"/>
    <dgm:cxn modelId="{21E4BFBD-8D0D-42BA-96A8-546F8F87A816}" type="presParOf" srcId="{B9A60A94-DA49-48A1-BE3D-A7F55A6ECED0}" destId="{8284EFDB-7754-4926-B923-13017888E45F}" srcOrd="0" destOrd="0" presId="urn:microsoft.com/office/officeart/2005/8/layout/process5"/>
    <dgm:cxn modelId="{1C866F45-3E39-4516-8A15-7FD8466EC398}" type="presParOf" srcId="{B49E9A2E-A3E5-48A8-912F-A843C7FC599D}" destId="{93048369-9776-4BD2-B818-B5B74D6B6944}" srcOrd="2" destOrd="0" presId="urn:microsoft.com/office/officeart/2005/8/layout/process5"/>
    <dgm:cxn modelId="{2DAA5765-FCB2-44A5-AF24-42BA96E7FD04}" type="presParOf" srcId="{B49E9A2E-A3E5-48A8-912F-A843C7FC599D}" destId="{D70C1EAB-F170-45D5-81C2-0552DAF5057D}" srcOrd="3" destOrd="0" presId="urn:microsoft.com/office/officeart/2005/8/layout/process5"/>
    <dgm:cxn modelId="{2AB7177B-9875-4077-8161-0B8FF67DC24C}" type="presParOf" srcId="{D70C1EAB-F170-45D5-81C2-0552DAF5057D}" destId="{A33CA197-1F43-48ED-B94A-2762565E71FB}" srcOrd="0" destOrd="0" presId="urn:microsoft.com/office/officeart/2005/8/layout/process5"/>
    <dgm:cxn modelId="{37FB18FC-287F-4885-8A00-50273D9CCF35}" type="presParOf" srcId="{B49E9A2E-A3E5-48A8-912F-A843C7FC599D}" destId="{3773B330-2F2C-4839-A8FA-01CDE82CAD5E}"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A5244-19AC-4CEC-BA45-ED03D20576B2}" type="doc">
      <dgm:prSet loTypeId="urn:microsoft.com/office/officeart/2005/8/layout/process3" loCatId="process" qsTypeId="urn:microsoft.com/office/officeart/2005/8/quickstyle/3d2" qsCatId="3D" csTypeId="urn:microsoft.com/office/officeart/2005/8/colors/colorful1#1" csCatId="colorful" phldr="1"/>
      <dgm:spPr/>
      <dgm:t>
        <a:bodyPr/>
        <a:lstStyle/>
        <a:p>
          <a:endParaRPr lang="es-PE"/>
        </a:p>
      </dgm:t>
    </dgm:pt>
    <dgm:pt modelId="{D31C9BD6-FDEC-4219-B644-DD320E813284}">
      <dgm:prSet phldrT="[Texto]"/>
      <dgm:spPr/>
      <dgm:t>
        <a:bodyPr/>
        <a:lstStyle/>
        <a:p>
          <a:r>
            <a:rPr lang="es-PE" dirty="0" smtClean="0"/>
            <a:t>TIPO DE </a:t>
          </a:r>
        </a:p>
        <a:p>
          <a:r>
            <a:rPr lang="es-PE" dirty="0" smtClean="0"/>
            <a:t>EMPRESA</a:t>
          </a:r>
          <a:endParaRPr lang="es-PE" dirty="0"/>
        </a:p>
      </dgm:t>
    </dgm:pt>
    <dgm:pt modelId="{93776F46-181F-49D0-AF39-7AE120EFA733}" type="parTrans" cxnId="{E7C4CB68-84C3-48F3-861C-2D8A41BECF99}">
      <dgm:prSet/>
      <dgm:spPr/>
      <dgm:t>
        <a:bodyPr/>
        <a:lstStyle/>
        <a:p>
          <a:endParaRPr lang="es-PE"/>
        </a:p>
      </dgm:t>
    </dgm:pt>
    <dgm:pt modelId="{5ED84561-DC16-4B79-860E-5F76E2464477}" type="sibTrans" cxnId="{E7C4CB68-84C3-48F3-861C-2D8A41BECF99}">
      <dgm:prSet/>
      <dgm:spPr/>
      <dgm:t>
        <a:bodyPr/>
        <a:lstStyle/>
        <a:p>
          <a:endParaRPr lang="es-PE"/>
        </a:p>
      </dgm:t>
    </dgm:pt>
    <dgm:pt modelId="{CD1E2DEB-A853-4BF1-B71E-CF4D823BFFDD}">
      <dgm:prSet phldrT="[Texto]"/>
      <dgm:spPr/>
      <dgm:t>
        <a:bodyPr/>
        <a:lstStyle/>
        <a:p>
          <a:r>
            <a:rPr lang="es-PE" dirty="0" smtClean="0"/>
            <a:t>SOCIENDAD RESPONSABILIDAD LIMITADA</a:t>
          </a:r>
          <a:endParaRPr lang="es-PE" dirty="0"/>
        </a:p>
      </dgm:t>
    </dgm:pt>
    <dgm:pt modelId="{9E84012F-6CA8-4818-AEEA-9A1F33A21851}" type="parTrans" cxnId="{8F461943-C94D-4BE0-AF0C-2A60843AD441}">
      <dgm:prSet/>
      <dgm:spPr/>
      <dgm:t>
        <a:bodyPr/>
        <a:lstStyle/>
        <a:p>
          <a:endParaRPr lang="es-PE"/>
        </a:p>
      </dgm:t>
    </dgm:pt>
    <dgm:pt modelId="{68F23E04-F120-4A19-81D4-74916ECE8AF8}" type="sibTrans" cxnId="{8F461943-C94D-4BE0-AF0C-2A60843AD441}">
      <dgm:prSet/>
      <dgm:spPr/>
      <dgm:t>
        <a:bodyPr/>
        <a:lstStyle/>
        <a:p>
          <a:endParaRPr lang="es-PE"/>
        </a:p>
      </dgm:t>
    </dgm:pt>
    <dgm:pt modelId="{2D17E5C2-95BF-4CA2-A8A4-30860AA3B7E6}">
      <dgm:prSet phldrT="[Texto]"/>
      <dgm:spPr/>
      <dgm:t>
        <a:bodyPr/>
        <a:lstStyle/>
        <a:p>
          <a:r>
            <a:rPr lang="es-PE" dirty="0" smtClean="0"/>
            <a:t>TAMAÑO</a:t>
          </a:r>
          <a:endParaRPr lang="es-PE" dirty="0"/>
        </a:p>
      </dgm:t>
    </dgm:pt>
    <dgm:pt modelId="{837BAA9E-A6F3-46A7-AFD3-3D1AAE1429DD}" type="parTrans" cxnId="{F7B55379-922D-47C3-B814-6AA8408C0494}">
      <dgm:prSet/>
      <dgm:spPr/>
      <dgm:t>
        <a:bodyPr/>
        <a:lstStyle/>
        <a:p>
          <a:endParaRPr lang="es-PE"/>
        </a:p>
      </dgm:t>
    </dgm:pt>
    <dgm:pt modelId="{9BBBC523-CA5E-4C52-BBD0-7453EC3F3D00}" type="sibTrans" cxnId="{F7B55379-922D-47C3-B814-6AA8408C0494}">
      <dgm:prSet/>
      <dgm:spPr/>
      <dgm:t>
        <a:bodyPr/>
        <a:lstStyle/>
        <a:p>
          <a:endParaRPr lang="es-PE"/>
        </a:p>
      </dgm:t>
    </dgm:pt>
    <dgm:pt modelId="{3C9CCC02-0ACF-4B83-93CC-DC9D1D191F02}">
      <dgm:prSet phldrT="[Texto]"/>
      <dgm:spPr/>
      <dgm:t>
        <a:bodyPr/>
        <a:lstStyle/>
        <a:p>
          <a:pPr algn="just"/>
          <a:r>
            <a:rPr lang="es-PE" dirty="0" smtClean="0"/>
            <a:t>Es una microempresa en la cual el número de personal, que son 7 empleados.</a:t>
          </a:r>
          <a:endParaRPr lang="es-PE" dirty="0"/>
        </a:p>
      </dgm:t>
    </dgm:pt>
    <dgm:pt modelId="{03CBAE96-3C20-4A06-AC66-2A46A59A37EE}" type="parTrans" cxnId="{901B2C80-D1B5-4C48-8AB7-FE9210DF0CAA}">
      <dgm:prSet/>
      <dgm:spPr/>
      <dgm:t>
        <a:bodyPr/>
        <a:lstStyle/>
        <a:p>
          <a:endParaRPr lang="es-PE"/>
        </a:p>
      </dgm:t>
    </dgm:pt>
    <dgm:pt modelId="{34D8C43D-06DA-46FE-AB56-09A2959654A8}" type="sibTrans" cxnId="{901B2C80-D1B5-4C48-8AB7-FE9210DF0CAA}">
      <dgm:prSet/>
      <dgm:spPr/>
      <dgm:t>
        <a:bodyPr/>
        <a:lstStyle/>
        <a:p>
          <a:endParaRPr lang="es-PE"/>
        </a:p>
      </dgm:t>
    </dgm:pt>
    <dgm:pt modelId="{E1593DA3-146F-43B6-B2B2-3B1DDEA68C4D}">
      <dgm:prSet phldrT="[Texto]"/>
      <dgm:spPr/>
      <dgm:t>
        <a:bodyPr/>
        <a:lstStyle/>
        <a:p>
          <a:r>
            <a:rPr lang="es-PE" dirty="0" smtClean="0"/>
            <a:t>UBICACION</a:t>
          </a:r>
          <a:endParaRPr lang="es-PE" dirty="0"/>
        </a:p>
      </dgm:t>
    </dgm:pt>
    <dgm:pt modelId="{0C76706B-A20C-44A6-B977-7AB12589BF99}" type="parTrans" cxnId="{97FE13F4-0039-4582-81B4-0131643F6EB4}">
      <dgm:prSet/>
      <dgm:spPr/>
      <dgm:t>
        <a:bodyPr/>
        <a:lstStyle/>
        <a:p>
          <a:endParaRPr lang="es-PE"/>
        </a:p>
      </dgm:t>
    </dgm:pt>
    <dgm:pt modelId="{14F45C20-49A6-4772-8960-717AEB5B2C09}" type="sibTrans" cxnId="{97FE13F4-0039-4582-81B4-0131643F6EB4}">
      <dgm:prSet/>
      <dgm:spPr/>
      <dgm:t>
        <a:bodyPr/>
        <a:lstStyle/>
        <a:p>
          <a:endParaRPr lang="es-PE"/>
        </a:p>
      </dgm:t>
    </dgm:pt>
    <dgm:pt modelId="{5E0F0B97-11F5-4DB0-A4CD-A98EDE583F93}">
      <dgm:prSet phldrT="[Texto]"/>
      <dgm:spPr/>
      <dgm:t>
        <a:bodyPr/>
        <a:lstStyle/>
        <a:p>
          <a:r>
            <a:rPr lang="es-PE" dirty="0" smtClean="0"/>
            <a:t>ALTO ILO ARENAL K-27</a:t>
          </a:r>
          <a:endParaRPr lang="es-PE" dirty="0"/>
        </a:p>
      </dgm:t>
    </dgm:pt>
    <dgm:pt modelId="{50537E78-970B-4515-9516-7150E28C63D7}" type="parTrans" cxnId="{A3152EDB-AC09-4982-A422-70141C3F49CA}">
      <dgm:prSet/>
      <dgm:spPr/>
      <dgm:t>
        <a:bodyPr/>
        <a:lstStyle/>
        <a:p>
          <a:endParaRPr lang="es-PE"/>
        </a:p>
      </dgm:t>
    </dgm:pt>
    <dgm:pt modelId="{148B7C6C-A9B7-4B6B-B2C3-829C8874524B}" type="sibTrans" cxnId="{A3152EDB-AC09-4982-A422-70141C3F49CA}">
      <dgm:prSet/>
      <dgm:spPr/>
      <dgm:t>
        <a:bodyPr/>
        <a:lstStyle/>
        <a:p>
          <a:endParaRPr lang="es-PE"/>
        </a:p>
      </dgm:t>
    </dgm:pt>
    <dgm:pt modelId="{CE30A791-7298-4152-861D-40D72F25EC09}" type="pres">
      <dgm:prSet presAssocID="{054A5244-19AC-4CEC-BA45-ED03D20576B2}" presName="linearFlow" presStyleCnt="0">
        <dgm:presLayoutVars>
          <dgm:dir/>
          <dgm:animLvl val="lvl"/>
          <dgm:resizeHandles val="exact"/>
        </dgm:presLayoutVars>
      </dgm:prSet>
      <dgm:spPr/>
      <dgm:t>
        <a:bodyPr/>
        <a:lstStyle/>
        <a:p>
          <a:endParaRPr lang="es-PE"/>
        </a:p>
      </dgm:t>
    </dgm:pt>
    <dgm:pt modelId="{E12B74ED-2607-4B21-800D-FF8842D8F321}" type="pres">
      <dgm:prSet presAssocID="{D31C9BD6-FDEC-4219-B644-DD320E813284}" presName="composite" presStyleCnt="0"/>
      <dgm:spPr/>
      <dgm:t>
        <a:bodyPr/>
        <a:lstStyle/>
        <a:p>
          <a:endParaRPr lang="es-PE"/>
        </a:p>
      </dgm:t>
    </dgm:pt>
    <dgm:pt modelId="{BEE2E958-D343-4E3A-8D3E-828C2CB82AF1}" type="pres">
      <dgm:prSet presAssocID="{D31C9BD6-FDEC-4219-B644-DD320E813284}" presName="parTx" presStyleLbl="node1" presStyleIdx="0" presStyleCnt="3">
        <dgm:presLayoutVars>
          <dgm:chMax val="0"/>
          <dgm:chPref val="0"/>
          <dgm:bulletEnabled val="1"/>
        </dgm:presLayoutVars>
      </dgm:prSet>
      <dgm:spPr/>
      <dgm:t>
        <a:bodyPr/>
        <a:lstStyle/>
        <a:p>
          <a:endParaRPr lang="es-PE"/>
        </a:p>
      </dgm:t>
    </dgm:pt>
    <dgm:pt modelId="{3A597AD9-8298-4B1D-BC4A-9A0D39D83A9D}" type="pres">
      <dgm:prSet presAssocID="{D31C9BD6-FDEC-4219-B644-DD320E813284}" presName="parSh" presStyleLbl="node1" presStyleIdx="0" presStyleCnt="3"/>
      <dgm:spPr/>
      <dgm:t>
        <a:bodyPr/>
        <a:lstStyle/>
        <a:p>
          <a:endParaRPr lang="es-PE"/>
        </a:p>
      </dgm:t>
    </dgm:pt>
    <dgm:pt modelId="{A7D49652-2531-43A8-8B9D-5156D27EB646}" type="pres">
      <dgm:prSet presAssocID="{D31C9BD6-FDEC-4219-B644-DD320E813284}" presName="desTx" presStyleLbl="fgAcc1" presStyleIdx="0" presStyleCnt="3">
        <dgm:presLayoutVars>
          <dgm:bulletEnabled val="1"/>
        </dgm:presLayoutVars>
      </dgm:prSet>
      <dgm:spPr/>
      <dgm:t>
        <a:bodyPr/>
        <a:lstStyle/>
        <a:p>
          <a:endParaRPr lang="es-PE"/>
        </a:p>
      </dgm:t>
    </dgm:pt>
    <dgm:pt modelId="{369372AA-F97D-4403-8E8E-66A2ADBB4A1E}" type="pres">
      <dgm:prSet presAssocID="{5ED84561-DC16-4B79-860E-5F76E2464477}" presName="sibTrans" presStyleLbl="sibTrans2D1" presStyleIdx="0" presStyleCnt="2"/>
      <dgm:spPr/>
      <dgm:t>
        <a:bodyPr/>
        <a:lstStyle/>
        <a:p>
          <a:endParaRPr lang="es-PE"/>
        </a:p>
      </dgm:t>
    </dgm:pt>
    <dgm:pt modelId="{928CDF8C-F040-45CD-8A23-E014113AEFA7}" type="pres">
      <dgm:prSet presAssocID="{5ED84561-DC16-4B79-860E-5F76E2464477}" presName="connTx" presStyleLbl="sibTrans2D1" presStyleIdx="0" presStyleCnt="2"/>
      <dgm:spPr/>
      <dgm:t>
        <a:bodyPr/>
        <a:lstStyle/>
        <a:p>
          <a:endParaRPr lang="es-PE"/>
        </a:p>
      </dgm:t>
    </dgm:pt>
    <dgm:pt modelId="{D43BB271-721A-4015-B12D-93555DA5963A}" type="pres">
      <dgm:prSet presAssocID="{2D17E5C2-95BF-4CA2-A8A4-30860AA3B7E6}" presName="composite" presStyleCnt="0"/>
      <dgm:spPr/>
      <dgm:t>
        <a:bodyPr/>
        <a:lstStyle/>
        <a:p>
          <a:endParaRPr lang="es-PE"/>
        </a:p>
      </dgm:t>
    </dgm:pt>
    <dgm:pt modelId="{2118CE18-0B43-49AF-B9E5-DCEFE7E05E12}" type="pres">
      <dgm:prSet presAssocID="{2D17E5C2-95BF-4CA2-A8A4-30860AA3B7E6}" presName="parTx" presStyleLbl="node1" presStyleIdx="0" presStyleCnt="3">
        <dgm:presLayoutVars>
          <dgm:chMax val="0"/>
          <dgm:chPref val="0"/>
          <dgm:bulletEnabled val="1"/>
        </dgm:presLayoutVars>
      </dgm:prSet>
      <dgm:spPr/>
      <dgm:t>
        <a:bodyPr/>
        <a:lstStyle/>
        <a:p>
          <a:endParaRPr lang="es-PE"/>
        </a:p>
      </dgm:t>
    </dgm:pt>
    <dgm:pt modelId="{0A162E95-FC4A-41EB-8B21-D0012364C11B}" type="pres">
      <dgm:prSet presAssocID="{2D17E5C2-95BF-4CA2-A8A4-30860AA3B7E6}" presName="parSh" presStyleLbl="node1" presStyleIdx="1" presStyleCnt="3"/>
      <dgm:spPr/>
      <dgm:t>
        <a:bodyPr/>
        <a:lstStyle/>
        <a:p>
          <a:endParaRPr lang="es-PE"/>
        </a:p>
      </dgm:t>
    </dgm:pt>
    <dgm:pt modelId="{BAAC95E0-36BC-4E15-B169-948791B19A0D}" type="pres">
      <dgm:prSet presAssocID="{2D17E5C2-95BF-4CA2-A8A4-30860AA3B7E6}" presName="desTx" presStyleLbl="fgAcc1" presStyleIdx="1" presStyleCnt="3">
        <dgm:presLayoutVars>
          <dgm:bulletEnabled val="1"/>
        </dgm:presLayoutVars>
      </dgm:prSet>
      <dgm:spPr/>
      <dgm:t>
        <a:bodyPr/>
        <a:lstStyle/>
        <a:p>
          <a:endParaRPr lang="es-PE"/>
        </a:p>
      </dgm:t>
    </dgm:pt>
    <dgm:pt modelId="{40218657-8E9A-49B9-B536-BE9CDB8B6C97}" type="pres">
      <dgm:prSet presAssocID="{9BBBC523-CA5E-4C52-BBD0-7453EC3F3D00}" presName="sibTrans" presStyleLbl="sibTrans2D1" presStyleIdx="1" presStyleCnt="2"/>
      <dgm:spPr/>
      <dgm:t>
        <a:bodyPr/>
        <a:lstStyle/>
        <a:p>
          <a:endParaRPr lang="es-PE"/>
        </a:p>
      </dgm:t>
    </dgm:pt>
    <dgm:pt modelId="{0194B06B-76C5-40FC-B896-0105E345A9D2}" type="pres">
      <dgm:prSet presAssocID="{9BBBC523-CA5E-4C52-BBD0-7453EC3F3D00}" presName="connTx" presStyleLbl="sibTrans2D1" presStyleIdx="1" presStyleCnt="2"/>
      <dgm:spPr/>
      <dgm:t>
        <a:bodyPr/>
        <a:lstStyle/>
        <a:p>
          <a:endParaRPr lang="es-PE"/>
        </a:p>
      </dgm:t>
    </dgm:pt>
    <dgm:pt modelId="{B2D9A2A5-D63F-43EE-AF73-86CB7BE9A1FE}" type="pres">
      <dgm:prSet presAssocID="{E1593DA3-146F-43B6-B2B2-3B1DDEA68C4D}" presName="composite" presStyleCnt="0"/>
      <dgm:spPr/>
      <dgm:t>
        <a:bodyPr/>
        <a:lstStyle/>
        <a:p>
          <a:endParaRPr lang="es-PE"/>
        </a:p>
      </dgm:t>
    </dgm:pt>
    <dgm:pt modelId="{998FA448-1BF4-4F42-A95B-2544C361B6DC}" type="pres">
      <dgm:prSet presAssocID="{E1593DA3-146F-43B6-B2B2-3B1DDEA68C4D}" presName="parTx" presStyleLbl="node1" presStyleIdx="1" presStyleCnt="3">
        <dgm:presLayoutVars>
          <dgm:chMax val="0"/>
          <dgm:chPref val="0"/>
          <dgm:bulletEnabled val="1"/>
        </dgm:presLayoutVars>
      </dgm:prSet>
      <dgm:spPr/>
      <dgm:t>
        <a:bodyPr/>
        <a:lstStyle/>
        <a:p>
          <a:endParaRPr lang="es-PE"/>
        </a:p>
      </dgm:t>
    </dgm:pt>
    <dgm:pt modelId="{39319983-5670-4CE5-922C-27EC57670D39}" type="pres">
      <dgm:prSet presAssocID="{E1593DA3-146F-43B6-B2B2-3B1DDEA68C4D}" presName="parSh" presStyleLbl="node1" presStyleIdx="2" presStyleCnt="3"/>
      <dgm:spPr/>
      <dgm:t>
        <a:bodyPr/>
        <a:lstStyle/>
        <a:p>
          <a:endParaRPr lang="es-PE"/>
        </a:p>
      </dgm:t>
    </dgm:pt>
    <dgm:pt modelId="{E8C41BF8-2F13-46F0-8804-A91196ED48FE}" type="pres">
      <dgm:prSet presAssocID="{E1593DA3-146F-43B6-B2B2-3B1DDEA68C4D}" presName="desTx" presStyleLbl="fgAcc1" presStyleIdx="2" presStyleCnt="3">
        <dgm:presLayoutVars>
          <dgm:bulletEnabled val="1"/>
        </dgm:presLayoutVars>
      </dgm:prSet>
      <dgm:spPr/>
      <dgm:t>
        <a:bodyPr/>
        <a:lstStyle/>
        <a:p>
          <a:endParaRPr lang="es-PE"/>
        </a:p>
      </dgm:t>
    </dgm:pt>
  </dgm:ptLst>
  <dgm:cxnLst>
    <dgm:cxn modelId="{2E203E15-97E0-4BC6-A130-2D9D30DC2078}" type="presOf" srcId="{E1593DA3-146F-43B6-B2B2-3B1DDEA68C4D}" destId="{39319983-5670-4CE5-922C-27EC57670D39}" srcOrd="1" destOrd="0" presId="urn:microsoft.com/office/officeart/2005/8/layout/process3"/>
    <dgm:cxn modelId="{E686E383-A071-41D8-9CE3-B021A9EB2665}" type="presOf" srcId="{5ED84561-DC16-4B79-860E-5F76E2464477}" destId="{369372AA-F97D-4403-8E8E-66A2ADBB4A1E}" srcOrd="0" destOrd="0" presId="urn:microsoft.com/office/officeart/2005/8/layout/process3"/>
    <dgm:cxn modelId="{BA2839F6-D359-4E15-B7F0-741B5E75A1AF}" type="presOf" srcId="{5ED84561-DC16-4B79-860E-5F76E2464477}" destId="{928CDF8C-F040-45CD-8A23-E014113AEFA7}" srcOrd="1" destOrd="0" presId="urn:microsoft.com/office/officeart/2005/8/layout/process3"/>
    <dgm:cxn modelId="{069CA89D-BD6D-42E9-9AA5-01B83D6842ED}" type="presOf" srcId="{9BBBC523-CA5E-4C52-BBD0-7453EC3F3D00}" destId="{40218657-8E9A-49B9-B536-BE9CDB8B6C97}" srcOrd="0" destOrd="0" presId="urn:microsoft.com/office/officeart/2005/8/layout/process3"/>
    <dgm:cxn modelId="{E7C4CB68-84C3-48F3-861C-2D8A41BECF99}" srcId="{054A5244-19AC-4CEC-BA45-ED03D20576B2}" destId="{D31C9BD6-FDEC-4219-B644-DD320E813284}" srcOrd="0" destOrd="0" parTransId="{93776F46-181F-49D0-AF39-7AE120EFA733}" sibTransId="{5ED84561-DC16-4B79-860E-5F76E2464477}"/>
    <dgm:cxn modelId="{8F461943-C94D-4BE0-AF0C-2A60843AD441}" srcId="{D31C9BD6-FDEC-4219-B644-DD320E813284}" destId="{CD1E2DEB-A853-4BF1-B71E-CF4D823BFFDD}" srcOrd="0" destOrd="0" parTransId="{9E84012F-6CA8-4818-AEEA-9A1F33A21851}" sibTransId="{68F23E04-F120-4A19-81D4-74916ECE8AF8}"/>
    <dgm:cxn modelId="{97FE13F4-0039-4582-81B4-0131643F6EB4}" srcId="{054A5244-19AC-4CEC-BA45-ED03D20576B2}" destId="{E1593DA3-146F-43B6-B2B2-3B1DDEA68C4D}" srcOrd="2" destOrd="0" parTransId="{0C76706B-A20C-44A6-B977-7AB12589BF99}" sibTransId="{14F45C20-49A6-4772-8960-717AEB5B2C09}"/>
    <dgm:cxn modelId="{ECA2096F-36F9-4F3A-8CC3-A3997148A1F0}" type="presOf" srcId="{E1593DA3-146F-43B6-B2B2-3B1DDEA68C4D}" destId="{998FA448-1BF4-4F42-A95B-2544C361B6DC}" srcOrd="0" destOrd="0" presId="urn:microsoft.com/office/officeart/2005/8/layout/process3"/>
    <dgm:cxn modelId="{D8FC9ABA-DD11-470C-9E40-19E8C54D9C03}" type="presOf" srcId="{2D17E5C2-95BF-4CA2-A8A4-30860AA3B7E6}" destId="{0A162E95-FC4A-41EB-8B21-D0012364C11B}" srcOrd="1" destOrd="0" presId="urn:microsoft.com/office/officeart/2005/8/layout/process3"/>
    <dgm:cxn modelId="{36EB388A-91E2-44BD-9213-B983A6B1FD20}" type="presOf" srcId="{D31C9BD6-FDEC-4219-B644-DD320E813284}" destId="{BEE2E958-D343-4E3A-8D3E-828C2CB82AF1}" srcOrd="0" destOrd="0" presId="urn:microsoft.com/office/officeart/2005/8/layout/process3"/>
    <dgm:cxn modelId="{9E1E6A02-7753-4131-B01D-FD909E415F0F}" type="presOf" srcId="{5E0F0B97-11F5-4DB0-A4CD-A98EDE583F93}" destId="{E8C41BF8-2F13-46F0-8804-A91196ED48FE}" srcOrd="0" destOrd="0" presId="urn:microsoft.com/office/officeart/2005/8/layout/process3"/>
    <dgm:cxn modelId="{A5E559B0-4F5A-447C-9C66-90F809C372EA}" type="presOf" srcId="{9BBBC523-CA5E-4C52-BBD0-7453EC3F3D00}" destId="{0194B06B-76C5-40FC-B896-0105E345A9D2}" srcOrd="1" destOrd="0" presId="urn:microsoft.com/office/officeart/2005/8/layout/process3"/>
    <dgm:cxn modelId="{A3152EDB-AC09-4982-A422-70141C3F49CA}" srcId="{E1593DA3-146F-43B6-B2B2-3B1DDEA68C4D}" destId="{5E0F0B97-11F5-4DB0-A4CD-A98EDE583F93}" srcOrd="0" destOrd="0" parTransId="{50537E78-970B-4515-9516-7150E28C63D7}" sibTransId="{148B7C6C-A9B7-4B6B-B2C3-829C8874524B}"/>
    <dgm:cxn modelId="{7ECA1AC0-20D6-4C0A-BC86-82A2E047B1CC}" type="presOf" srcId="{CD1E2DEB-A853-4BF1-B71E-CF4D823BFFDD}" destId="{A7D49652-2531-43A8-8B9D-5156D27EB646}" srcOrd="0" destOrd="0" presId="urn:microsoft.com/office/officeart/2005/8/layout/process3"/>
    <dgm:cxn modelId="{57E7331D-9900-4DE1-9C1E-730644965FA8}" type="presOf" srcId="{3C9CCC02-0ACF-4B83-93CC-DC9D1D191F02}" destId="{BAAC95E0-36BC-4E15-B169-948791B19A0D}" srcOrd="0" destOrd="0" presId="urn:microsoft.com/office/officeart/2005/8/layout/process3"/>
    <dgm:cxn modelId="{901B2C80-D1B5-4C48-8AB7-FE9210DF0CAA}" srcId="{2D17E5C2-95BF-4CA2-A8A4-30860AA3B7E6}" destId="{3C9CCC02-0ACF-4B83-93CC-DC9D1D191F02}" srcOrd="0" destOrd="0" parTransId="{03CBAE96-3C20-4A06-AC66-2A46A59A37EE}" sibTransId="{34D8C43D-06DA-46FE-AB56-09A2959654A8}"/>
    <dgm:cxn modelId="{09184539-7394-41A0-AEE6-424B5717AF7D}" type="presOf" srcId="{054A5244-19AC-4CEC-BA45-ED03D20576B2}" destId="{CE30A791-7298-4152-861D-40D72F25EC09}" srcOrd="0" destOrd="0" presId="urn:microsoft.com/office/officeart/2005/8/layout/process3"/>
    <dgm:cxn modelId="{88AED651-A2CA-43AC-A334-8152EE990902}" type="presOf" srcId="{D31C9BD6-FDEC-4219-B644-DD320E813284}" destId="{3A597AD9-8298-4B1D-BC4A-9A0D39D83A9D}" srcOrd="1" destOrd="0" presId="urn:microsoft.com/office/officeart/2005/8/layout/process3"/>
    <dgm:cxn modelId="{F7B55379-922D-47C3-B814-6AA8408C0494}" srcId="{054A5244-19AC-4CEC-BA45-ED03D20576B2}" destId="{2D17E5C2-95BF-4CA2-A8A4-30860AA3B7E6}" srcOrd="1" destOrd="0" parTransId="{837BAA9E-A6F3-46A7-AFD3-3D1AAE1429DD}" sibTransId="{9BBBC523-CA5E-4C52-BBD0-7453EC3F3D00}"/>
    <dgm:cxn modelId="{8A447E08-9697-44CD-8852-AFD83D9C3676}" type="presOf" srcId="{2D17E5C2-95BF-4CA2-A8A4-30860AA3B7E6}" destId="{2118CE18-0B43-49AF-B9E5-DCEFE7E05E12}" srcOrd="0" destOrd="0" presId="urn:microsoft.com/office/officeart/2005/8/layout/process3"/>
    <dgm:cxn modelId="{D046DEE5-C6C8-4AA0-8085-ACEBEE3079AD}" type="presParOf" srcId="{CE30A791-7298-4152-861D-40D72F25EC09}" destId="{E12B74ED-2607-4B21-800D-FF8842D8F321}" srcOrd="0" destOrd="0" presId="urn:microsoft.com/office/officeart/2005/8/layout/process3"/>
    <dgm:cxn modelId="{CBA7D7CB-83BD-4C65-AD5A-FB327C6E5B8B}" type="presParOf" srcId="{E12B74ED-2607-4B21-800D-FF8842D8F321}" destId="{BEE2E958-D343-4E3A-8D3E-828C2CB82AF1}" srcOrd="0" destOrd="0" presId="urn:microsoft.com/office/officeart/2005/8/layout/process3"/>
    <dgm:cxn modelId="{475EB0A1-18D9-4957-AC86-2AEA83283B06}" type="presParOf" srcId="{E12B74ED-2607-4B21-800D-FF8842D8F321}" destId="{3A597AD9-8298-4B1D-BC4A-9A0D39D83A9D}" srcOrd="1" destOrd="0" presId="urn:microsoft.com/office/officeart/2005/8/layout/process3"/>
    <dgm:cxn modelId="{040F40BC-CD82-4028-9C35-CEC3E961B6E1}" type="presParOf" srcId="{E12B74ED-2607-4B21-800D-FF8842D8F321}" destId="{A7D49652-2531-43A8-8B9D-5156D27EB646}" srcOrd="2" destOrd="0" presId="urn:microsoft.com/office/officeart/2005/8/layout/process3"/>
    <dgm:cxn modelId="{24614C2F-DAD9-4C13-9FD6-D97E1B84F7AE}" type="presParOf" srcId="{CE30A791-7298-4152-861D-40D72F25EC09}" destId="{369372AA-F97D-4403-8E8E-66A2ADBB4A1E}" srcOrd="1" destOrd="0" presId="urn:microsoft.com/office/officeart/2005/8/layout/process3"/>
    <dgm:cxn modelId="{0FCD64B6-40CF-4A44-867D-5D526AE3CEC8}" type="presParOf" srcId="{369372AA-F97D-4403-8E8E-66A2ADBB4A1E}" destId="{928CDF8C-F040-45CD-8A23-E014113AEFA7}" srcOrd="0" destOrd="0" presId="urn:microsoft.com/office/officeart/2005/8/layout/process3"/>
    <dgm:cxn modelId="{7E5B8DA5-8B06-4A71-915B-EA2C91D7E476}" type="presParOf" srcId="{CE30A791-7298-4152-861D-40D72F25EC09}" destId="{D43BB271-721A-4015-B12D-93555DA5963A}" srcOrd="2" destOrd="0" presId="urn:microsoft.com/office/officeart/2005/8/layout/process3"/>
    <dgm:cxn modelId="{8368AD01-F3C8-4A95-B798-7A74A2097EBD}" type="presParOf" srcId="{D43BB271-721A-4015-B12D-93555DA5963A}" destId="{2118CE18-0B43-49AF-B9E5-DCEFE7E05E12}" srcOrd="0" destOrd="0" presId="urn:microsoft.com/office/officeart/2005/8/layout/process3"/>
    <dgm:cxn modelId="{3ECC2C76-CDCE-430D-9EB6-352324DBFA09}" type="presParOf" srcId="{D43BB271-721A-4015-B12D-93555DA5963A}" destId="{0A162E95-FC4A-41EB-8B21-D0012364C11B}" srcOrd="1" destOrd="0" presId="urn:microsoft.com/office/officeart/2005/8/layout/process3"/>
    <dgm:cxn modelId="{F82D4D45-252B-4E83-A4A2-C760F72D712A}" type="presParOf" srcId="{D43BB271-721A-4015-B12D-93555DA5963A}" destId="{BAAC95E0-36BC-4E15-B169-948791B19A0D}" srcOrd="2" destOrd="0" presId="urn:microsoft.com/office/officeart/2005/8/layout/process3"/>
    <dgm:cxn modelId="{799E6B28-4325-4F7A-8585-B488DBDA5027}" type="presParOf" srcId="{CE30A791-7298-4152-861D-40D72F25EC09}" destId="{40218657-8E9A-49B9-B536-BE9CDB8B6C97}" srcOrd="3" destOrd="0" presId="urn:microsoft.com/office/officeart/2005/8/layout/process3"/>
    <dgm:cxn modelId="{49C91436-059A-42E1-B367-3B9D4846F603}" type="presParOf" srcId="{40218657-8E9A-49B9-B536-BE9CDB8B6C97}" destId="{0194B06B-76C5-40FC-B896-0105E345A9D2}" srcOrd="0" destOrd="0" presId="urn:microsoft.com/office/officeart/2005/8/layout/process3"/>
    <dgm:cxn modelId="{0CF8ADE9-E845-44B3-BFF4-CA1F53B6CFE7}" type="presParOf" srcId="{CE30A791-7298-4152-861D-40D72F25EC09}" destId="{B2D9A2A5-D63F-43EE-AF73-86CB7BE9A1FE}" srcOrd="4" destOrd="0" presId="urn:microsoft.com/office/officeart/2005/8/layout/process3"/>
    <dgm:cxn modelId="{5E448548-05D3-46F3-8AE4-4906296553F2}" type="presParOf" srcId="{B2D9A2A5-D63F-43EE-AF73-86CB7BE9A1FE}" destId="{998FA448-1BF4-4F42-A95B-2544C361B6DC}" srcOrd="0" destOrd="0" presId="urn:microsoft.com/office/officeart/2005/8/layout/process3"/>
    <dgm:cxn modelId="{7CDFE8C0-E3A8-4212-954C-C74CE6BEE0C7}" type="presParOf" srcId="{B2D9A2A5-D63F-43EE-AF73-86CB7BE9A1FE}" destId="{39319983-5670-4CE5-922C-27EC57670D39}" srcOrd="1" destOrd="0" presId="urn:microsoft.com/office/officeart/2005/8/layout/process3"/>
    <dgm:cxn modelId="{2CE48AB7-D3A2-4BE1-B12A-34A0119F8D7C}" type="presParOf" srcId="{B2D9A2A5-D63F-43EE-AF73-86CB7BE9A1FE}" destId="{E8C41BF8-2F13-46F0-8804-A91196ED48F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7A4E5-25C7-41A6-A2BB-8461DB9F438D}">
      <dsp:nvSpPr>
        <dsp:cNvPr id="0" name=""/>
        <dsp:cNvSpPr/>
      </dsp:nvSpPr>
      <dsp:spPr>
        <a:xfrm>
          <a:off x="0" y="0"/>
          <a:ext cx="6995160" cy="254988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PE" sz="4800" kern="1200" dirty="0" smtClean="0">
              <a:latin typeface="Arial" pitchFamily="34" charset="0"/>
              <a:cs typeface="Arial" pitchFamily="34" charset="0"/>
            </a:rPr>
            <a:t>RESUMEN</a:t>
          </a:r>
          <a:r>
            <a:rPr lang="es-PE" sz="1400" kern="1200" dirty="0" smtClean="0">
              <a:latin typeface="Arial" pitchFamily="34" charset="0"/>
              <a:cs typeface="Arial" pitchFamily="34" charset="0"/>
            </a:rPr>
            <a:t> </a:t>
          </a:r>
          <a:r>
            <a:rPr lang="es-PE" sz="4800" kern="1200" dirty="0" smtClean="0">
              <a:latin typeface="Arial" pitchFamily="34" charset="0"/>
              <a:cs typeface="Arial" pitchFamily="34" charset="0"/>
            </a:rPr>
            <a:t>EJECUTIVO</a:t>
          </a:r>
          <a:endParaRPr lang="es-PE" sz="4800" kern="1200" dirty="0">
            <a:latin typeface="Arial" pitchFamily="34" charset="0"/>
            <a:cs typeface="Arial" pitchFamily="34" charset="0"/>
          </a:endParaRPr>
        </a:p>
      </dsp:txBody>
      <dsp:txXfrm>
        <a:off x="74683" y="74683"/>
        <a:ext cx="4359660" cy="2400514"/>
      </dsp:txXfrm>
    </dsp:sp>
    <dsp:sp modelId="{7B5F0217-4C97-42F6-9B35-594A0B191536}">
      <dsp:nvSpPr>
        <dsp:cNvPr id="0" name=""/>
        <dsp:cNvSpPr/>
      </dsp:nvSpPr>
      <dsp:spPr>
        <a:xfrm>
          <a:off x="1234439" y="3037347"/>
          <a:ext cx="6995160" cy="2549880"/>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PE" sz="2000" b="1" kern="1200" baseline="0" dirty="0" smtClean="0">
              <a:solidFill>
                <a:schemeClr val="tx1"/>
              </a:solidFill>
            </a:rPr>
            <a:t>Este plan de negocios se creó buscando una alternativa de comercializar los servicios de fisioterapia y kinesiología integrando las ciencias del deporte, patológicas y de salud ocupacional en  la ciudad   de   ILO.</a:t>
          </a:r>
          <a:endParaRPr lang="es-PE" sz="2000" b="1" kern="1200" baseline="0" dirty="0">
            <a:solidFill>
              <a:schemeClr val="tx1"/>
            </a:solidFill>
            <a:latin typeface="Arial" pitchFamily="34" charset="0"/>
            <a:cs typeface="Arial" pitchFamily="34" charset="0"/>
          </a:endParaRPr>
        </a:p>
      </dsp:txBody>
      <dsp:txXfrm>
        <a:off x="1309122" y="3112030"/>
        <a:ext cx="3953931" cy="2400514"/>
      </dsp:txXfrm>
    </dsp:sp>
    <dsp:sp modelId="{FB3DAEB6-CFAD-4598-AC29-935BCD04CD7C}">
      <dsp:nvSpPr>
        <dsp:cNvPr id="0" name=""/>
        <dsp:cNvSpPr/>
      </dsp:nvSpPr>
      <dsp:spPr>
        <a:xfrm>
          <a:off x="5337737" y="2004489"/>
          <a:ext cx="1657422" cy="1657422"/>
        </a:xfrm>
        <a:prstGeom prst="downArrow">
          <a:avLst>
            <a:gd name="adj1" fmla="val 55000"/>
            <a:gd name="adj2" fmla="val 45000"/>
          </a:avLst>
        </a:prstGeom>
        <a:solidFill>
          <a:schemeClr val="tx2">
            <a:lumMod val="75000"/>
            <a:alpha val="9000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PE" sz="3600" kern="1200"/>
        </a:p>
      </dsp:txBody>
      <dsp:txXfrm>
        <a:off x="5710657" y="2004489"/>
        <a:ext cx="911582" cy="1247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CBFF6-DC61-4B86-9DFD-373B5D40B7A2}">
      <dsp:nvSpPr>
        <dsp:cNvPr id="0" name=""/>
        <dsp:cNvSpPr/>
      </dsp:nvSpPr>
      <dsp:spPr>
        <a:xfrm>
          <a:off x="756175" y="1993431"/>
          <a:ext cx="2084316" cy="2084316"/>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4707" tIns="20320" rIns="114707" bIns="20320" numCol="1" spcCol="1270" anchor="ctr" anchorCtr="0">
          <a:noAutofit/>
        </a:bodyPr>
        <a:lstStyle/>
        <a:p>
          <a:pPr lvl="0" algn="ctr" defTabSz="711200">
            <a:lnSpc>
              <a:spcPct val="90000"/>
            </a:lnSpc>
            <a:spcBef>
              <a:spcPct val="0"/>
            </a:spcBef>
            <a:spcAft>
              <a:spcPct val="35000"/>
            </a:spcAft>
          </a:pPr>
          <a:r>
            <a:rPr lang="es-PE" sz="1600" b="1" kern="1200" cap="none" spc="150" dirty="0" smtClean="0">
              <a:ln w="11430"/>
              <a:effectLst>
                <a:outerShdw blurRad="25400" algn="tl" rotWithShape="0">
                  <a:srgbClr val="000000">
                    <a:alpha val="43000"/>
                  </a:srgbClr>
                </a:outerShdw>
              </a:effectLst>
              <a:latin typeface="Arial" pitchFamily="34" charset="0"/>
              <a:cs typeface="Arial" pitchFamily="34" charset="0"/>
            </a:rPr>
            <a:t>Flexibilidad en el horario</a:t>
          </a:r>
          <a:endParaRPr lang="es-PE" sz="1600" b="1" kern="1200" cap="none" spc="150" dirty="0">
            <a:ln w="11430"/>
            <a:effectLst>
              <a:outerShdw blurRad="25400" algn="tl" rotWithShape="0">
                <a:srgbClr val="000000">
                  <a:alpha val="43000"/>
                </a:srgbClr>
              </a:outerShdw>
            </a:effectLst>
            <a:latin typeface="Arial" pitchFamily="34" charset="0"/>
            <a:cs typeface="Arial" pitchFamily="34" charset="0"/>
          </a:endParaRPr>
        </a:p>
      </dsp:txBody>
      <dsp:txXfrm>
        <a:off x="1061416" y="2298672"/>
        <a:ext cx="1473834" cy="1473834"/>
      </dsp:txXfrm>
    </dsp:sp>
    <dsp:sp modelId="{2E493506-C067-43AE-9B02-9E4934FFB3C3}">
      <dsp:nvSpPr>
        <dsp:cNvPr id="0" name=""/>
        <dsp:cNvSpPr/>
      </dsp:nvSpPr>
      <dsp:spPr>
        <a:xfrm>
          <a:off x="1886054" y="716600"/>
          <a:ext cx="2084316" cy="2084316"/>
        </a:xfrm>
        <a:prstGeom prst="ellipse">
          <a:avLst/>
        </a:prstGeom>
        <a:gradFill rotWithShape="0">
          <a:gsLst>
            <a:gs pos="0">
              <a:schemeClr val="accent5">
                <a:alpha val="50000"/>
                <a:hueOff val="-2483469"/>
                <a:satOff val="9953"/>
                <a:lumOff val="2157"/>
                <a:alphaOff val="0"/>
                <a:shade val="51000"/>
                <a:satMod val="130000"/>
              </a:schemeClr>
            </a:gs>
            <a:gs pos="80000">
              <a:schemeClr val="accent5">
                <a:alpha val="50000"/>
                <a:hueOff val="-2483469"/>
                <a:satOff val="9953"/>
                <a:lumOff val="2157"/>
                <a:alphaOff val="0"/>
                <a:shade val="93000"/>
                <a:satMod val="130000"/>
              </a:schemeClr>
            </a:gs>
            <a:gs pos="100000">
              <a:schemeClr val="accent5">
                <a:alpha val="50000"/>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4707" tIns="13970" rIns="114707" bIns="13970" numCol="1" spcCol="1270" anchor="ctr" anchorCtr="0">
          <a:noAutofit/>
        </a:bodyPr>
        <a:lstStyle/>
        <a:p>
          <a:pPr lvl="0" algn="ctr" defTabSz="488950">
            <a:lnSpc>
              <a:spcPct val="90000"/>
            </a:lnSpc>
            <a:spcBef>
              <a:spcPct val="0"/>
            </a:spcBef>
            <a:spcAft>
              <a:spcPct val="35000"/>
            </a:spcAft>
          </a:pPr>
          <a:r>
            <a:rPr lang="es-PE" sz="1100" b="1" kern="1200" cap="none" spc="150" dirty="0" smtClean="0">
              <a:ln w="11430"/>
              <a:effectLst>
                <a:outerShdw blurRad="25400" algn="tl" rotWithShape="0">
                  <a:srgbClr val="000000">
                    <a:alpha val="43000"/>
                  </a:srgbClr>
                </a:outerShdw>
              </a:effectLst>
              <a:latin typeface="Arial" pitchFamily="34" charset="0"/>
              <a:cs typeface="Arial" pitchFamily="34" charset="0"/>
            </a:rPr>
            <a:t>INSTALACIONES APROPIADAS</a:t>
          </a:r>
          <a:endParaRPr lang="es-PE" sz="1100" b="1" kern="1200" cap="none" spc="150" dirty="0">
            <a:ln w="11430"/>
            <a:effectLst>
              <a:outerShdw blurRad="25400" algn="tl" rotWithShape="0">
                <a:srgbClr val="000000">
                  <a:alpha val="43000"/>
                </a:srgbClr>
              </a:outerShdw>
            </a:effectLst>
            <a:latin typeface="Arial" pitchFamily="34" charset="0"/>
            <a:cs typeface="Arial" pitchFamily="34" charset="0"/>
          </a:endParaRPr>
        </a:p>
      </dsp:txBody>
      <dsp:txXfrm>
        <a:off x="2191295" y="1021841"/>
        <a:ext cx="1473834" cy="1473834"/>
      </dsp:txXfrm>
    </dsp:sp>
    <dsp:sp modelId="{DB69ABEF-4DF9-45B8-8F0F-70D1CB3F2804}">
      <dsp:nvSpPr>
        <dsp:cNvPr id="0" name=""/>
        <dsp:cNvSpPr/>
      </dsp:nvSpPr>
      <dsp:spPr>
        <a:xfrm>
          <a:off x="3060433" y="1993431"/>
          <a:ext cx="2084316" cy="2084316"/>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4707" tIns="20320" rIns="114707" bIns="20320" numCol="1" spcCol="1270" anchor="ctr" anchorCtr="0">
          <a:noAutofit/>
        </a:bodyPr>
        <a:lstStyle/>
        <a:p>
          <a:pPr lvl="0" algn="ctr" defTabSz="711200">
            <a:lnSpc>
              <a:spcPct val="90000"/>
            </a:lnSpc>
            <a:spcBef>
              <a:spcPct val="0"/>
            </a:spcBef>
            <a:spcAft>
              <a:spcPct val="35000"/>
            </a:spcAft>
          </a:pPr>
          <a:r>
            <a:rPr lang="es-PE" sz="1600" b="1" kern="1200" cap="none" spc="150" smtClean="0">
              <a:ln w="11430"/>
              <a:effectLst>
                <a:outerShdw blurRad="25400" algn="tl" rotWithShape="0">
                  <a:srgbClr val="000000">
                    <a:alpha val="43000"/>
                  </a:srgbClr>
                </a:outerShdw>
              </a:effectLst>
              <a:latin typeface="Arial" pitchFamily="34" charset="0"/>
              <a:cs typeface="Arial" pitchFamily="34" charset="0"/>
            </a:rPr>
            <a:t>Innovación Tecnológica</a:t>
          </a:r>
          <a:endParaRPr lang="es-PE" sz="1600" b="1" kern="1200" cap="none" spc="150" dirty="0">
            <a:ln w="11430"/>
            <a:effectLst>
              <a:outerShdw blurRad="25400" algn="tl" rotWithShape="0">
                <a:srgbClr val="000000">
                  <a:alpha val="43000"/>
                </a:srgbClr>
              </a:outerShdw>
            </a:effectLst>
            <a:latin typeface="Arial" pitchFamily="34" charset="0"/>
            <a:cs typeface="Arial" pitchFamily="34" charset="0"/>
          </a:endParaRPr>
        </a:p>
      </dsp:txBody>
      <dsp:txXfrm>
        <a:off x="3365674" y="2298672"/>
        <a:ext cx="1473834" cy="1473834"/>
      </dsp:txXfrm>
    </dsp:sp>
    <dsp:sp modelId="{93C77627-DFB3-424A-8202-1E04055BE6AE}">
      <dsp:nvSpPr>
        <dsp:cNvPr id="0" name=""/>
        <dsp:cNvSpPr/>
      </dsp:nvSpPr>
      <dsp:spPr>
        <a:xfrm>
          <a:off x="4140563" y="769291"/>
          <a:ext cx="2084316" cy="2084316"/>
        </a:xfrm>
        <a:prstGeom prst="ellipse">
          <a:avLst/>
        </a:prstGeom>
        <a:gradFill rotWithShape="0">
          <a:gsLst>
            <a:gs pos="0">
              <a:schemeClr val="accent5">
                <a:alpha val="50000"/>
                <a:hueOff val="-7450407"/>
                <a:satOff val="29858"/>
                <a:lumOff val="6471"/>
                <a:alphaOff val="0"/>
                <a:shade val="51000"/>
                <a:satMod val="130000"/>
              </a:schemeClr>
            </a:gs>
            <a:gs pos="80000">
              <a:schemeClr val="accent5">
                <a:alpha val="50000"/>
                <a:hueOff val="-7450407"/>
                <a:satOff val="29858"/>
                <a:lumOff val="6471"/>
                <a:alphaOff val="0"/>
                <a:shade val="93000"/>
                <a:satMod val="130000"/>
              </a:schemeClr>
            </a:gs>
            <a:gs pos="100000">
              <a:schemeClr val="accent5">
                <a:alpha val="50000"/>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4707" tIns="20320" rIns="114707" bIns="20320" numCol="1" spcCol="1270" anchor="ctr" anchorCtr="0">
          <a:noAutofit/>
        </a:bodyPr>
        <a:lstStyle/>
        <a:p>
          <a:pPr lvl="0" algn="ctr" defTabSz="711200">
            <a:lnSpc>
              <a:spcPct val="90000"/>
            </a:lnSpc>
            <a:spcBef>
              <a:spcPct val="0"/>
            </a:spcBef>
            <a:spcAft>
              <a:spcPct val="35000"/>
            </a:spcAft>
          </a:pPr>
          <a:r>
            <a:rPr lang="es-PE" sz="1600" b="1" kern="1200" cap="none" spc="150" smtClean="0">
              <a:ln w="11430"/>
              <a:effectLst>
                <a:outerShdw blurRad="25400" algn="tl" rotWithShape="0">
                  <a:srgbClr val="000000">
                    <a:alpha val="43000"/>
                  </a:srgbClr>
                </a:outerShdw>
              </a:effectLst>
              <a:latin typeface="Arial" pitchFamily="34" charset="0"/>
              <a:cs typeface="Arial" pitchFamily="34" charset="0"/>
            </a:rPr>
            <a:t>Talento Humano</a:t>
          </a:r>
          <a:endParaRPr lang="es-PE" sz="1600" b="1" kern="1200" cap="none" spc="150" dirty="0">
            <a:ln w="11430"/>
            <a:effectLst>
              <a:outerShdw blurRad="25400" algn="tl" rotWithShape="0">
                <a:srgbClr val="000000">
                  <a:alpha val="43000"/>
                </a:srgbClr>
              </a:outerShdw>
            </a:effectLst>
            <a:latin typeface="Arial" pitchFamily="34" charset="0"/>
            <a:cs typeface="Arial" pitchFamily="34" charset="0"/>
          </a:endParaRPr>
        </a:p>
      </dsp:txBody>
      <dsp:txXfrm>
        <a:off x="4445804" y="1074532"/>
        <a:ext cx="1473834" cy="1473834"/>
      </dsp:txXfrm>
    </dsp:sp>
    <dsp:sp modelId="{6C50B336-70CB-444A-817D-2331F97F7F5C}">
      <dsp:nvSpPr>
        <dsp:cNvPr id="0" name=""/>
        <dsp:cNvSpPr/>
      </dsp:nvSpPr>
      <dsp:spPr>
        <a:xfrm>
          <a:off x="5364682" y="1921407"/>
          <a:ext cx="2222923" cy="2127232"/>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14707" tIns="20320" rIns="114707" bIns="20320" numCol="1" spcCol="1270" anchor="ctr" anchorCtr="0">
          <a:noAutofit/>
        </a:bodyPr>
        <a:lstStyle/>
        <a:p>
          <a:pPr lvl="0" algn="ctr" defTabSz="711200">
            <a:lnSpc>
              <a:spcPct val="90000"/>
            </a:lnSpc>
            <a:spcBef>
              <a:spcPct val="0"/>
            </a:spcBef>
            <a:spcAft>
              <a:spcPct val="35000"/>
            </a:spcAft>
          </a:pPr>
          <a:r>
            <a:rPr lang="es-PE" sz="1600" b="1" kern="1200" dirty="0" smtClean="0">
              <a:solidFill>
                <a:schemeClr val="tx1"/>
              </a:solidFill>
            </a:rPr>
            <a:t>Personalización del servicio</a:t>
          </a:r>
          <a:endParaRPr lang="es-PE" sz="1600" kern="1200" dirty="0">
            <a:solidFill>
              <a:schemeClr val="tx1"/>
            </a:solidFill>
          </a:endParaRPr>
        </a:p>
      </dsp:txBody>
      <dsp:txXfrm>
        <a:off x="5690222" y="2232933"/>
        <a:ext cx="1571843" cy="1504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33212-9B9D-4F51-AC39-66D7F8BDF0D0}">
      <dsp:nvSpPr>
        <dsp:cNvPr id="0" name=""/>
        <dsp:cNvSpPr/>
      </dsp:nvSpPr>
      <dsp:spPr>
        <a:xfrm>
          <a:off x="1071606" y="0"/>
          <a:ext cx="3790164" cy="2971582"/>
        </a:xfrm>
        <a:prstGeom prst="downArrow">
          <a:avLst>
            <a:gd name="adj1" fmla="val 50000"/>
            <a:gd name="adj2" fmla="val 35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PE" sz="1900" kern="1200" dirty="0" smtClean="0"/>
            <a:t>El sector industrial es hoy uno de los sectores más dinámicos y privilegiados de la economía peruana. </a:t>
          </a:r>
          <a:endParaRPr lang="es-PE" sz="1900" kern="1200" dirty="0"/>
        </a:p>
      </dsp:txBody>
      <dsp:txXfrm>
        <a:off x="2019147" y="0"/>
        <a:ext cx="1895082" cy="2451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E91C7-4F06-457E-9423-165955221BAC}">
      <dsp:nvSpPr>
        <dsp:cNvPr id="0" name=""/>
        <dsp:cNvSpPr/>
      </dsp:nvSpPr>
      <dsp:spPr>
        <a:xfrm>
          <a:off x="0" y="188029"/>
          <a:ext cx="5757874" cy="2737408"/>
        </a:xfrm>
        <a:prstGeom prst="leftRightRibb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A0FF5D-215C-4D8C-A34D-2FCF37408372}">
      <dsp:nvSpPr>
        <dsp:cNvPr id="0" name=""/>
        <dsp:cNvSpPr/>
      </dsp:nvSpPr>
      <dsp:spPr>
        <a:xfrm>
          <a:off x="690944" y="906523"/>
          <a:ext cx="1900098" cy="1147446"/>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s-PE" sz="1400" kern="1200" dirty="0" smtClean="0"/>
            <a:t>CONSUMIDOR</a:t>
          </a:r>
          <a:endParaRPr lang="es-PE" sz="1400" kern="1200" dirty="0"/>
        </a:p>
      </dsp:txBody>
      <dsp:txXfrm>
        <a:off x="690944" y="906523"/>
        <a:ext cx="1900098" cy="1147446"/>
      </dsp:txXfrm>
    </dsp:sp>
    <dsp:sp modelId="{29BF14EF-8F14-4DEA-AE1D-B6B83F53353E}">
      <dsp:nvSpPr>
        <dsp:cNvPr id="0" name=""/>
        <dsp:cNvSpPr/>
      </dsp:nvSpPr>
      <dsp:spPr>
        <a:xfrm>
          <a:off x="2878937" y="1284478"/>
          <a:ext cx="2245570" cy="112854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lvl="0" algn="ctr" defTabSz="622300">
            <a:lnSpc>
              <a:spcPct val="90000"/>
            </a:lnSpc>
            <a:spcBef>
              <a:spcPct val="0"/>
            </a:spcBef>
            <a:spcAft>
              <a:spcPct val="35000"/>
            </a:spcAft>
          </a:pPr>
          <a:r>
            <a:rPr lang="es-PE" sz="1400" kern="1200" dirty="0" smtClean="0"/>
            <a:t>población en general que  tienen una discapacidad física  sea temporal o de por vida, deportistas, trabajadores en general, niños .</a:t>
          </a:r>
          <a:endParaRPr lang="es-PE" sz="1400" kern="1200" dirty="0"/>
        </a:p>
      </dsp:txBody>
      <dsp:txXfrm>
        <a:off x="2878937" y="1284478"/>
        <a:ext cx="2245570" cy="1128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AD61C-E9B9-465E-A699-29DBDFC44E91}">
      <dsp:nvSpPr>
        <dsp:cNvPr id="0" name=""/>
        <dsp:cNvSpPr/>
      </dsp:nvSpPr>
      <dsp:spPr>
        <a:xfrm>
          <a:off x="201364" y="901"/>
          <a:ext cx="1784822" cy="1070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err="1" smtClean="0"/>
            <a:t>Essalud</a:t>
          </a:r>
          <a:endParaRPr lang="es-PE" sz="2000" kern="1200" dirty="0"/>
        </a:p>
      </dsp:txBody>
      <dsp:txXfrm>
        <a:off x="232729" y="32266"/>
        <a:ext cx="1722092" cy="1008163"/>
      </dsp:txXfrm>
    </dsp:sp>
    <dsp:sp modelId="{B9A60A94-DA49-48A1-BE3D-A7F55A6ECED0}">
      <dsp:nvSpPr>
        <dsp:cNvPr id="0" name=""/>
        <dsp:cNvSpPr/>
      </dsp:nvSpPr>
      <dsp:spPr>
        <a:xfrm>
          <a:off x="2143251" y="315030"/>
          <a:ext cx="378382" cy="4426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PE" sz="1600" kern="1200"/>
        </a:p>
      </dsp:txBody>
      <dsp:txXfrm>
        <a:off x="2143251" y="403557"/>
        <a:ext cx="264867" cy="265582"/>
      </dsp:txXfrm>
    </dsp:sp>
    <dsp:sp modelId="{93048369-9776-4BD2-B818-B5B74D6B6944}">
      <dsp:nvSpPr>
        <dsp:cNvPr id="0" name=""/>
        <dsp:cNvSpPr/>
      </dsp:nvSpPr>
      <dsp:spPr>
        <a:xfrm>
          <a:off x="2700116" y="901"/>
          <a:ext cx="1784822" cy="1070893"/>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Hospital</a:t>
          </a:r>
          <a:endParaRPr lang="es-PE" sz="2000" kern="1200" dirty="0"/>
        </a:p>
      </dsp:txBody>
      <dsp:txXfrm>
        <a:off x="2731481" y="32266"/>
        <a:ext cx="1722092" cy="1008163"/>
      </dsp:txXfrm>
    </dsp:sp>
    <dsp:sp modelId="{D70C1EAB-F170-45D5-81C2-0552DAF5057D}">
      <dsp:nvSpPr>
        <dsp:cNvPr id="0" name=""/>
        <dsp:cNvSpPr/>
      </dsp:nvSpPr>
      <dsp:spPr>
        <a:xfrm rot="5400000">
          <a:off x="3403336" y="1196733"/>
          <a:ext cx="378382" cy="442636"/>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PE" sz="1600" kern="1200"/>
        </a:p>
      </dsp:txBody>
      <dsp:txXfrm rot="-5400000">
        <a:off x="3459737" y="1228860"/>
        <a:ext cx="265582" cy="264867"/>
      </dsp:txXfrm>
    </dsp:sp>
    <dsp:sp modelId="{3773B330-2F2C-4839-A8FA-01CDE82CAD5E}">
      <dsp:nvSpPr>
        <dsp:cNvPr id="0" name=""/>
        <dsp:cNvSpPr/>
      </dsp:nvSpPr>
      <dsp:spPr>
        <a:xfrm>
          <a:off x="2700116" y="1785724"/>
          <a:ext cx="1784822" cy="1070893"/>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kern="1200" dirty="0" smtClean="0"/>
            <a:t>PRINCIPAL FISIOMEDIC -ILO</a:t>
          </a:r>
          <a:endParaRPr lang="es-PE" sz="2000" kern="1200" dirty="0"/>
        </a:p>
      </dsp:txBody>
      <dsp:txXfrm>
        <a:off x="2731481" y="1817089"/>
        <a:ext cx="1722092" cy="10081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46192F35-1DF2-45FD-AF61-A5D1672726EC}" type="datetimeFigureOut">
              <a:rPr lang="es-PE" smtClean="0"/>
              <a:pPr/>
              <a:t>03/09/2016</a:t>
            </a:fld>
            <a:endParaRPr lang="es-PE"/>
          </a:p>
        </p:txBody>
      </p:sp>
      <p:sp>
        <p:nvSpPr>
          <p:cNvPr id="4" name="3 Marcador de pie de página"/>
          <p:cNvSpPr>
            <a:spLocks noGrp="1"/>
          </p:cNvSpPr>
          <p:nvPr>
            <p:ph type="ftr" sz="quarter" idx="2"/>
          </p:nvPr>
        </p:nvSpPr>
        <p:spPr>
          <a:xfrm>
            <a:off x="0" y="8913813"/>
            <a:ext cx="3067050" cy="469900"/>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4008438" y="8913813"/>
            <a:ext cx="3067050" cy="469900"/>
          </a:xfrm>
          <a:prstGeom prst="rect">
            <a:avLst/>
          </a:prstGeom>
        </p:spPr>
        <p:txBody>
          <a:bodyPr vert="horz" lIns="91440" tIns="45720" rIns="91440" bIns="45720" rtlCol="0" anchor="b"/>
          <a:lstStyle>
            <a:lvl1pPr algn="r">
              <a:defRPr sz="1200"/>
            </a:lvl1pPr>
          </a:lstStyle>
          <a:p>
            <a:fld id="{46C9113B-D9AF-49AD-99E9-4DD35F31C575}" type="slidenum">
              <a:rPr lang="es-PE" smtClean="0"/>
              <a:pPr/>
              <a:t>‹Nº›</a:t>
            </a:fld>
            <a:endParaRPr lang="es-PE"/>
          </a:p>
        </p:txBody>
      </p:sp>
    </p:spTree>
    <p:extLst>
      <p:ext uri="{BB962C8B-B14F-4D97-AF65-F5344CB8AC3E}">
        <p14:creationId xmlns:p14="http://schemas.microsoft.com/office/powerpoint/2010/main" val="1659805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9265"/>
          </a:xfrm>
          <a:prstGeom prst="rect">
            <a:avLst/>
          </a:prstGeom>
        </p:spPr>
        <p:txBody>
          <a:bodyPr vert="horz" lIns="94064" tIns="47032" rIns="94064" bIns="47032" rtlCol="0"/>
          <a:lstStyle>
            <a:lvl1pPr algn="l">
              <a:defRPr sz="1200"/>
            </a:lvl1pPr>
          </a:lstStyle>
          <a:p>
            <a:endParaRPr lang="es-PE"/>
          </a:p>
        </p:txBody>
      </p:sp>
      <p:sp>
        <p:nvSpPr>
          <p:cNvPr id="3" name="2 Marcador de fecha"/>
          <p:cNvSpPr>
            <a:spLocks noGrp="1"/>
          </p:cNvSpPr>
          <p:nvPr>
            <p:ph type="dt" idx="1"/>
          </p:nvPr>
        </p:nvSpPr>
        <p:spPr>
          <a:xfrm>
            <a:off x="4008705" y="0"/>
            <a:ext cx="3066733" cy="469265"/>
          </a:xfrm>
          <a:prstGeom prst="rect">
            <a:avLst/>
          </a:prstGeom>
        </p:spPr>
        <p:txBody>
          <a:bodyPr vert="horz" lIns="94064" tIns="47032" rIns="94064" bIns="47032" rtlCol="0"/>
          <a:lstStyle>
            <a:lvl1pPr algn="r">
              <a:defRPr sz="1200"/>
            </a:lvl1pPr>
          </a:lstStyle>
          <a:p>
            <a:fld id="{92BDB519-A780-4A61-8D7E-AD81AB4C9F4C}" type="datetimeFigureOut">
              <a:rPr lang="es-PE" smtClean="0"/>
              <a:pPr/>
              <a:t>03/09/2016</a:t>
            </a:fld>
            <a:endParaRPr lang="es-PE"/>
          </a:p>
        </p:txBody>
      </p:sp>
      <p:sp>
        <p:nvSpPr>
          <p:cNvPr id="4" name="3 Marcador de imagen de diapositiva"/>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64" tIns="47032" rIns="94064" bIns="47032" rtlCol="0" anchor="ctr"/>
          <a:lstStyle/>
          <a:p>
            <a:endParaRPr lang="es-PE"/>
          </a:p>
        </p:txBody>
      </p:sp>
      <p:sp>
        <p:nvSpPr>
          <p:cNvPr id="5" name="4 Marcador de notas"/>
          <p:cNvSpPr>
            <a:spLocks noGrp="1"/>
          </p:cNvSpPr>
          <p:nvPr>
            <p:ph type="body" sz="quarter" idx="3"/>
          </p:nvPr>
        </p:nvSpPr>
        <p:spPr>
          <a:xfrm>
            <a:off x="707708" y="4458018"/>
            <a:ext cx="5661660" cy="4223385"/>
          </a:xfrm>
          <a:prstGeom prst="rect">
            <a:avLst/>
          </a:prstGeom>
        </p:spPr>
        <p:txBody>
          <a:bodyPr vert="horz" lIns="94064" tIns="47032" rIns="94064" bIns="4703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914406"/>
            <a:ext cx="3066733" cy="469265"/>
          </a:xfrm>
          <a:prstGeom prst="rect">
            <a:avLst/>
          </a:prstGeom>
        </p:spPr>
        <p:txBody>
          <a:bodyPr vert="horz" lIns="94064" tIns="47032" rIns="94064" bIns="47032"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4008705" y="8914406"/>
            <a:ext cx="3066733" cy="469265"/>
          </a:xfrm>
          <a:prstGeom prst="rect">
            <a:avLst/>
          </a:prstGeom>
        </p:spPr>
        <p:txBody>
          <a:bodyPr vert="horz" lIns="94064" tIns="47032" rIns="94064" bIns="47032" rtlCol="0" anchor="b"/>
          <a:lstStyle>
            <a:lvl1pPr algn="r">
              <a:defRPr sz="1200"/>
            </a:lvl1pPr>
          </a:lstStyle>
          <a:p>
            <a:fld id="{0527717D-0DD0-4449-8928-1F5F893664C4}" type="slidenum">
              <a:rPr lang="es-PE" smtClean="0"/>
              <a:pPr/>
              <a:t>‹Nº›</a:t>
            </a:fld>
            <a:endParaRPr lang="es-PE"/>
          </a:p>
        </p:txBody>
      </p:sp>
    </p:spTree>
    <p:extLst>
      <p:ext uri="{BB962C8B-B14F-4D97-AF65-F5344CB8AC3E}">
        <p14:creationId xmlns:p14="http://schemas.microsoft.com/office/powerpoint/2010/main" val="95198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82B138-DEF9-48B6-846F-0F7AA625E3BB}" type="datetimeFigureOut">
              <a:rPr lang="es-PE" smtClean="0"/>
              <a:pPr/>
              <a:t>03/09/2016</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D78395EE-9DB6-449C-8A2E-F9F9DBCE9C88}"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extLst>
              <a:ext uri="{BEBA8EAE-BF5A-486C-A8C5-ECC9F3942E4B}">
                <a14:imgProps xmlns:a14="http://schemas.microsoft.com/office/drawing/2010/main">
                  <a14:imgLayer r:embed="rId14">
                    <a14:imgEffect>
                      <a14:artisticCement/>
                    </a14:imgEffect>
                    <a14:imgEffect>
                      <a14:sharpenSoften amoun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2B138-DEF9-48B6-846F-0F7AA625E3BB}" type="datetimeFigureOut">
              <a:rPr lang="es-PE" smtClean="0"/>
              <a:pPr/>
              <a:t>03/09/2016</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395EE-9DB6-449C-8A2E-F9F9DBCE9C88}"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14546" y="1244595"/>
            <a:ext cx="7772400" cy="1470025"/>
          </a:xfrm>
        </p:spPr>
        <p:txBody>
          <a:bodyPr>
            <a:normAutofit/>
          </a:bodyPr>
          <a:lstStyle/>
          <a:p>
            <a:r>
              <a:rPr lang="es-PE" sz="3600" dirty="0" smtClean="0">
                <a:effectLst>
                  <a:outerShdw blurRad="38100" dist="38100" dir="2700000" algn="tl">
                    <a:srgbClr val="000000">
                      <a:alpha val="43137"/>
                    </a:srgbClr>
                  </a:outerShdw>
                </a:effectLst>
                <a:latin typeface="Arial Black" pitchFamily="34" charset="0"/>
              </a:rPr>
              <a:t>PLAN DE NEGOCIOS</a:t>
            </a:r>
            <a:endParaRPr lang="es-PE" sz="3600" dirty="0">
              <a:effectLst>
                <a:outerShdw blurRad="38100" dist="38100" dir="2700000" algn="tl">
                  <a:srgbClr val="000000">
                    <a:alpha val="43137"/>
                  </a:srgbClr>
                </a:outerShdw>
              </a:effectLst>
              <a:latin typeface="Arial Black" pitchFamily="34" charset="0"/>
            </a:endParaRPr>
          </a:p>
        </p:txBody>
      </p:sp>
      <p:sp>
        <p:nvSpPr>
          <p:cNvPr id="3" name="2 Subtítulo"/>
          <p:cNvSpPr>
            <a:spLocks noGrp="1"/>
          </p:cNvSpPr>
          <p:nvPr>
            <p:ph type="subTitle" idx="1"/>
          </p:nvPr>
        </p:nvSpPr>
        <p:spPr>
          <a:xfrm>
            <a:off x="3357554" y="2492896"/>
            <a:ext cx="5543544" cy="1296144"/>
          </a:xfrm>
        </p:spPr>
        <p:txBody>
          <a:bodyPr>
            <a:normAutofit/>
          </a:bodyPr>
          <a:lstStyle/>
          <a:p>
            <a:r>
              <a:rPr lang="es-PE" b="1" dirty="0" smtClean="0">
                <a:solidFill>
                  <a:schemeClr val="tx1"/>
                </a:solidFill>
                <a:effectLst>
                  <a:outerShdw blurRad="38100" dist="38100" dir="2700000" algn="tl">
                    <a:srgbClr val="000000">
                      <a:alpha val="43137"/>
                    </a:srgbClr>
                  </a:outerShdw>
                </a:effectLst>
              </a:rPr>
              <a:t>Centro de Rehabilitación Fisioterapéutico y kinesiólogo</a:t>
            </a:r>
            <a:r>
              <a:rPr lang="es-PE" dirty="0" smtClean="0">
                <a:solidFill>
                  <a:schemeClr val="tx1"/>
                </a:solidFill>
              </a:rPr>
              <a:t>.</a:t>
            </a:r>
            <a:endParaRPr lang="es-PE" dirty="0">
              <a:solidFill>
                <a:schemeClr val="tx1"/>
              </a:solidFill>
            </a:endParaRPr>
          </a:p>
        </p:txBody>
      </p:sp>
      <p:sp>
        <p:nvSpPr>
          <p:cNvPr id="4" name="3 Rectángulo"/>
          <p:cNvSpPr/>
          <p:nvPr/>
        </p:nvSpPr>
        <p:spPr>
          <a:xfrm>
            <a:off x="842310" y="-24"/>
            <a:ext cx="7515904" cy="1323439"/>
          </a:xfrm>
          <a:prstGeom prst="rect">
            <a:avLst/>
          </a:prstGeom>
        </p:spPr>
        <p:style>
          <a:lnRef idx="3">
            <a:schemeClr val="lt1"/>
          </a:lnRef>
          <a:fillRef idx="1">
            <a:schemeClr val="accent1"/>
          </a:fillRef>
          <a:effectRef idx="1">
            <a:schemeClr val="accent1"/>
          </a:effectRef>
          <a:fontRef idx="minor">
            <a:schemeClr val="lt1"/>
          </a:fontRef>
        </p:style>
        <p:txBody>
          <a:bodyPr wrap="none" lIns="91440" tIns="45720" rIns="91440" bIns="45720">
            <a:spAutoFit/>
          </a:bodyPr>
          <a:lstStyle/>
          <a:p>
            <a:pPr algn="ctr"/>
            <a:r>
              <a:rPr lang="es-ES" sz="4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Universidad Privada de Moquegua</a:t>
            </a:r>
          </a:p>
          <a:p>
            <a:pPr algn="ctr"/>
            <a:r>
              <a:rPr lang="es-E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“José Carlos Mariátegui”</a:t>
            </a:r>
            <a:endParaRPr lang="es-ES" sz="4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3554" name="Picture 2" descr="Logo"/>
          <p:cNvPicPr>
            <a:picLocks noChangeAspect="1" noChangeArrowheads="1"/>
          </p:cNvPicPr>
          <p:nvPr/>
        </p:nvPicPr>
        <p:blipFill>
          <a:blip r:embed="rId2"/>
          <a:srcRect/>
          <a:stretch>
            <a:fillRect/>
          </a:stretch>
        </p:blipFill>
        <p:spPr bwMode="auto">
          <a:xfrm>
            <a:off x="285720" y="2007612"/>
            <a:ext cx="2000264" cy="27372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5 Rectángulo"/>
          <p:cNvSpPr/>
          <p:nvPr/>
        </p:nvSpPr>
        <p:spPr>
          <a:xfrm>
            <a:off x="311931" y="5578634"/>
            <a:ext cx="5380577" cy="1175706"/>
          </a:xfrm>
          <a:prstGeom prst="rect">
            <a:avLst/>
          </a:prstGeom>
          <a:noFill/>
        </p:spPr>
        <p:txBody>
          <a:bodyPr wrap="none" lIns="91440" tIns="45720" rIns="91440" bIns="45720">
            <a:spAutoFit/>
          </a:bodyPr>
          <a:lstStyle/>
          <a:p>
            <a:pPr algn="ctr">
              <a:spcBef>
                <a:spcPct val="20000"/>
              </a:spcBef>
            </a:pPr>
            <a:r>
              <a:rPr lang="es-ES" sz="3200" b="1" dirty="0">
                <a:effectLst>
                  <a:outerShdw blurRad="38100" dist="38100" dir="2700000" algn="tl">
                    <a:srgbClr val="000000">
                      <a:alpha val="43137"/>
                    </a:srgbClr>
                  </a:outerShdw>
                </a:effectLst>
              </a:rPr>
              <a:t>ALUMNO:</a:t>
            </a:r>
          </a:p>
          <a:p>
            <a:pPr algn="ctr">
              <a:spcBef>
                <a:spcPct val="20000"/>
              </a:spcBef>
            </a:pPr>
            <a:r>
              <a:rPr lang="es-ES" sz="3200" b="1" dirty="0">
                <a:effectLst>
                  <a:outerShdw blurRad="38100" dist="38100" dir="2700000" algn="tl">
                    <a:srgbClr val="000000">
                      <a:alpha val="43137"/>
                    </a:srgbClr>
                  </a:outerShdw>
                </a:effectLst>
              </a:rPr>
              <a:t>MIGUEL ANGEL VARGAS NINA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flecha a la derecha"/>
          <p:cNvSpPr/>
          <p:nvPr/>
        </p:nvSpPr>
        <p:spPr>
          <a:xfrm>
            <a:off x="71406" y="571480"/>
            <a:ext cx="928694" cy="6000792"/>
          </a:xfrm>
          <a:prstGeom prst="rightArrowCallout">
            <a:avLst>
              <a:gd name="adj1" fmla="val 27423"/>
              <a:gd name="adj2" fmla="val 46414"/>
              <a:gd name="adj3" fmla="val 25000"/>
              <a:gd name="adj4" fmla="val 649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4400" dirty="0" smtClean="0">
                <a:latin typeface="Arial" pitchFamily="34" charset="0"/>
                <a:cs typeface="Arial" pitchFamily="34" charset="0"/>
              </a:rPr>
              <a:t>E</a:t>
            </a:r>
          </a:p>
          <a:p>
            <a:pPr algn="ctr"/>
            <a:r>
              <a:rPr lang="es-PE" sz="4400" dirty="0" smtClean="0">
                <a:latin typeface="Arial" pitchFamily="34" charset="0"/>
                <a:cs typeface="Arial" pitchFamily="34" charset="0"/>
              </a:rPr>
              <a:t>N</a:t>
            </a:r>
          </a:p>
          <a:p>
            <a:pPr algn="ctr"/>
            <a:r>
              <a:rPr lang="es-PE" sz="4400" dirty="0" smtClean="0">
                <a:latin typeface="Arial" pitchFamily="34" charset="0"/>
                <a:cs typeface="Arial" pitchFamily="34" charset="0"/>
              </a:rPr>
              <a:t>C</a:t>
            </a:r>
          </a:p>
          <a:p>
            <a:pPr algn="ctr"/>
            <a:r>
              <a:rPr lang="es-PE" sz="4400" dirty="0" smtClean="0">
                <a:latin typeface="Arial" pitchFamily="34" charset="0"/>
                <a:cs typeface="Arial" pitchFamily="34" charset="0"/>
              </a:rPr>
              <a:t>U</a:t>
            </a:r>
          </a:p>
          <a:p>
            <a:pPr algn="ctr"/>
            <a:r>
              <a:rPr lang="es-PE" sz="4400" dirty="0" smtClean="0">
                <a:latin typeface="Arial" pitchFamily="34" charset="0"/>
                <a:cs typeface="Arial" pitchFamily="34" charset="0"/>
              </a:rPr>
              <a:t>E</a:t>
            </a:r>
          </a:p>
          <a:p>
            <a:pPr algn="ctr"/>
            <a:r>
              <a:rPr lang="es-PE" sz="4400" dirty="0" smtClean="0">
                <a:latin typeface="Arial" pitchFamily="34" charset="0"/>
                <a:cs typeface="Arial" pitchFamily="34" charset="0"/>
              </a:rPr>
              <a:t>S</a:t>
            </a:r>
          </a:p>
          <a:p>
            <a:pPr algn="ctr"/>
            <a:r>
              <a:rPr lang="es-PE" sz="4400" dirty="0" smtClean="0">
                <a:latin typeface="Arial" pitchFamily="34" charset="0"/>
                <a:cs typeface="Arial" pitchFamily="34" charset="0"/>
              </a:rPr>
              <a:t>T</a:t>
            </a:r>
          </a:p>
          <a:p>
            <a:pPr algn="ctr"/>
            <a:r>
              <a:rPr lang="es-PE" sz="4400" dirty="0" smtClean="0">
                <a:latin typeface="Arial" pitchFamily="34" charset="0"/>
                <a:cs typeface="Arial" pitchFamily="34" charset="0"/>
              </a:rPr>
              <a:t>A</a:t>
            </a:r>
          </a:p>
        </p:txBody>
      </p:sp>
      <p:pic>
        <p:nvPicPr>
          <p:cNvPr id="2" name="Imagen 1"/>
          <p:cNvPicPr>
            <a:picLocks noChangeAspect="1"/>
          </p:cNvPicPr>
          <p:nvPr/>
        </p:nvPicPr>
        <p:blipFill rotWithShape="1">
          <a:blip r:embed="rId2"/>
          <a:srcRect l="64943" t="22438" r="7939" b="9641"/>
          <a:stretch/>
        </p:blipFill>
        <p:spPr>
          <a:xfrm>
            <a:off x="3131840" y="1087600"/>
            <a:ext cx="3528392" cy="49685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1835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OBTENIDOS</a:t>
            </a:r>
            <a:endParaRPr lang="es-P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Marcador de texto"/>
          <p:cNvSpPr>
            <a:spLocks noGrp="1"/>
          </p:cNvSpPr>
          <p:nvPr>
            <p:ph type="body" idx="1"/>
          </p:nvPr>
        </p:nvSpPr>
        <p:spPr>
          <a:xfrm>
            <a:off x="571472" y="1000108"/>
            <a:ext cx="3280448" cy="928693"/>
          </a:xfrm>
        </p:spPr>
        <p:style>
          <a:lnRef idx="2">
            <a:schemeClr val="accent6">
              <a:shade val="50000"/>
            </a:schemeClr>
          </a:lnRef>
          <a:fillRef idx="1">
            <a:schemeClr val="accent6"/>
          </a:fillRef>
          <a:effectRef idx="0">
            <a:schemeClr val="accent6"/>
          </a:effectRef>
          <a:fontRef idx="minor">
            <a:schemeClr val="lt1"/>
          </a:fontRef>
        </p:style>
        <p:txBody>
          <a:bodyPr>
            <a:normAutofit fontScale="62500" lnSpcReduction="20000"/>
          </a:bodyPr>
          <a:lstStyle/>
          <a:p>
            <a:pPr lvl="0"/>
            <a:endParaRPr lang="es-PE" dirty="0" smtClean="0"/>
          </a:p>
          <a:p>
            <a:pPr lvl="0"/>
            <a:r>
              <a:rPr lang="es-PE" dirty="0" smtClean="0"/>
              <a:t>¿</a:t>
            </a:r>
            <a:r>
              <a:rPr lang="es-PE" sz="2600" dirty="0"/>
              <a:t>Usted tuvo alguna dolencia muscular o alguna discapacidad temporal?</a:t>
            </a:r>
          </a:p>
          <a:p>
            <a:endParaRPr lang="es-PE" dirty="0"/>
          </a:p>
        </p:txBody>
      </p:sp>
      <p:sp>
        <p:nvSpPr>
          <p:cNvPr id="7" name="6 Marcador de texto"/>
          <p:cNvSpPr>
            <a:spLocks noGrp="1"/>
          </p:cNvSpPr>
          <p:nvPr>
            <p:ph type="body" sz="quarter" idx="3"/>
          </p:nvPr>
        </p:nvSpPr>
        <p:spPr>
          <a:xfrm>
            <a:off x="5929322" y="1000108"/>
            <a:ext cx="2428892" cy="928693"/>
          </a:xfrm>
        </p:spPr>
        <p:style>
          <a:lnRef idx="2">
            <a:schemeClr val="accent5">
              <a:shade val="50000"/>
            </a:schemeClr>
          </a:lnRef>
          <a:fillRef idx="1">
            <a:schemeClr val="accent5"/>
          </a:fillRef>
          <a:effectRef idx="0">
            <a:schemeClr val="accent5"/>
          </a:effectRef>
          <a:fontRef idx="minor">
            <a:schemeClr val="lt1"/>
          </a:fontRef>
        </p:style>
        <p:txBody>
          <a:bodyPr>
            <a:normAutofit fontScale="62500" lnSpcReduction="20000"/>
          </a:bodyPr>
          <a:lstStyle/>
          <a:p>
            <a:pPr algn="just"/>
            <a:r>
              <a:rPr lang="es-PE" dirty="0"/>
              <a:t>¿ ¿Tiene usted parientes  que tengan alguna discapacidad o con alguna molestia muscular?</a:t>
            </a:r>
          </a:p>
        </p:txBody>
      </p:sp>
      <p:sp>
        <p:nvSpPr>
          <p:cNvPr id="13" name="12 CuadroTexto"/>
          <p:cNvSpPr txBox="1"/>
          <p:nvPr/>
        </p:nvSpPr>
        <p:spPr>
          <a:xfrm>
            <a:off x="571472" y="5000636"/>
            <a:ext cx="2571768"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just"/>
            <a:r>
              <a:rPr lang="es-PE"/>
              <a:t> ¿Actualmente están siendo tratados en un centro especializado o fueron tratados? </a:t>
            </a:r>
            <a:endParaRPr lang="es-PE" dirty="0" smtClean="0"/>
          </a:p>
        </p:txBody>
      </p:sp>
      <p:graphicFrame>
        <p:nvGraphicFramePr>
          <p:cNvPr id="12" name="1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5B912700}"/>
              </a:ext>
            </a:extLst>
          </p:cNvPr>
          <p:cNvGraphicFramePr>
            <a:graphicFrameLocks/>
          </p:cNvGraphicFramePr>
          <p:nvPr>
            <p:extLst>
              <p:ext uri="{D42A27DB-BD31-4B8C-83A1-F6EECF244321}">
                <p14:modId xmlns:p14="http://schemas.microsoft.com/office/powerpoint/2010/main" val="3274559131"/>
              </p:ext>
            </p:extLst>
          </p:nvPr>
        </p:nvGraphicFramePr>
        <p:xfrm>
          <a:off x="179512" y="1955221"/>
          <a:ext cx="4448175" cy="2105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1379704430"/>
              </p:ext>
            </p:extLst>
          </p:nvPr>
        </p:nvGraphicFramePr>
        <p:xfrm>
          <a:off x="234940" y="4221088"/>
          <a:ext cx="2908300" cy="577215"/>
        </p:xfrm>
        <a:graphic>
          <a:graphicData uri="http://schemas.openxmlformats.org/drawingml/2006/table">
            <a:tbl>
              <a:tblPr/>
              <a:tblGrid>
                <a:gridCol w="1384300"/>
                <a:gridCol w="762000"/>
                <a:gridCol w="762000"/>
              </a:tblGrid>
              <a:tr h="190500">
                <a:tc>
                  <a:txBody>
                    <a:bodyPr/>
                    <a:lstStyle/>
                    <a:p>
                      <a:pPr algn="ctr" fontAlgn="b"/>
                      <a:r>
                        <a:rPr lang="es-PE" sz="1200" b="0" i="0" u="none" strike="noStrike" dirty="0">
                          <a:solidFill>
                            <a:srgbClr val="000000"/>
                          </a:solidFill>
                          <a:effectLst/>
                          <a:latin typeface="Arial" panose="020B0604020202020204" pitchFamily="34" charset="0"/>
                        </a:rPr>
                        <a:t>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226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s-PE" sz="1200" b="0" i="0" u="none" strike="noStrike">
                          <a:solidFill>
                            <a:srgbClr val="000000"/>
                          </a:solidFill>
                          <a:effectLst/>
                          <a:latin typeface="Arial" panose="020B0604020202020204" pitchFamily="34" charset="0"/>
                        </a:rPr>
                        <a:t>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endParaRPr lang="es-PE" sz="1200" b="0" i="0" u="none" strike="noStrike">
                        <a:solidFill>
                          <a:srgbClr val="000000"/>
                        </a:solidFill>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4" name="3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5C912700}"/>
              </a:ext>
            </a:extLst>
          </p:cNvPr>
          <p:cNvGraphicFramePr>
            <a:graphicFrameLocks/>
          </p:cNvGraphicFramePr>
          <p:nvPr>
            <p:extLst>
              <p:ext uri="{D42A27DB-BD31-4B8C-83A1-F6EECF244321}">
                <p14:modId xmlns:p14="http://schemas.microsoft.com/office/powerpoint/2010/main" val="4062483130"/>
              </p:ext>
            </p:extLst>
          </p:nvPr>
        </p:nvGraphicFramePr>
        <p:xfrm>
          <a:off x="5076056" y="1928801"/>
          <a:ext cx="3107174" cy="1788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468898065"/>
              </p:ext>
            </p:extLst>
          </p:nvPr>
        </p:nvGraphicFramePr>
        <p:xfrm>
          <a:off x="5292080" y="3789040"/>
          <a:ext cx="2908300" cy="577215"/>
        </p:xfrm>
        <a:graphic>
          <a:graphicData uri="http://schemas.openxmlformats.org/drawingml/2006/table">
            <a:tbl>
              <a:tblPr/>
              <a:tblGrid>
                <a:gridCol w="1384300"/>
                <a:gridCol w="762000"/>
                <a:gridCol w="762000"/>
              </a:tblGrid>
              <a:tr h="48389">
                <a:tc>
                  <a:txBody>
                    <a:bodyPr/>
                    <a:lstStyle/>
                    <a:p>
                      <a:pPr algn="ctr" fontAlgn="ctr"/>
                      <a:r>
                        <a:rPr lang="es-PE" sz="12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Gráfico 15"/>
          <p:cNvGraphicFramePr>
            <a:graphicFrameLocks/>
          </p:cNvGraphicFramePr>
          <p:nvPr>
            <p:extLst>
              <p:ext uri="{D42A27DB-BD31-4B8C-83A1-F6EECF244321}">
                <p14:modId xmlns:p14="http://schemas.microsoft.com/office/powerpoint/2010/main" val="1873797575"/>
              </p:ext>
            </p:extLst>
          </p:nvPr>
        </p:nvGraphicFramePr>
        <p:xfrm>
          <a:off x="3419872" y="4528896"/>
          <a:ext cx="3736990" cy="23001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09959587"/>
              </p:ext>
            </p:extLst>
          </p:nvPr>
        </p:nvGraphicFramePr>
        <p:xfrm>
          <a:off x="7290044" y="4979217"/>
          <a:ext cx="1602435" cy="899757"/>
        </p:xfrm>
        <a:graphic>
          <a:graphicData uri="http://schemas.openxmlformats.org/drawingml/2006/table">
            <a:tbl>
              <a:tblPr/>
              <a:tblGrid>
                <a:gridCol w="762731"/>
                <a:gridCol w="419852"/>
                <a:gridCol w="419852"/>
              </a:tblGrid>
              <a:tr h="393367">
                <a:tc>
                  <a:txBody>
                    <a:bodyPr/>
                    <a:lstStyle/>
                    <a:p>
                      <a:pPr algn="ctr" fontAlgn="ctr"/>
                      <a:r>
                        <a:rPr lang="es-PE" sz="1200" b="0" i="0" u="none" strike="noStrike" dirty="0">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195">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195">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142852"/>
            <a:ext cx="4176464" cy="8617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just"/>
            <a:r>
              <a:rPr lang="es-PE" b="1" dirty="0" smtClean="0"/>
              <a:t>¿</a:t>
            </a:r>
            <a:r>
              <a:rPr lang="es-PE" sz="1600" b="1" dirty="0"/>
              <a:t>Le gustaría o le hubiera gustado hacer ver o tratar en un centro especializado en fisioterapia o rehabilitación física?</a:t>
            </a:r>
            <a:endParaRPr lang="es-PE" sz="1600" dirty="0" smtClean="0"/>
          </a:p>
        </p:txBody>
      </p:sp>
      <p:sp>
        <p:nvSpPr>
          <p:cNvPr id="8" name="7 CuadroTexto"/>
          <p:cNvSpPr txBox="1"/>
          <p:nvPr/>
        </p:nvSpPr>
        <p:spPr>
          <a:xfrm>
            <a:off x="107504" y="3429000"/>
            <a:ext cx="4752528" cy="11079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just"/>
            <a:r>
              <a:rPr lang="es-PE" dirty="0"/>
              <a:t>5. </a:t>
            </a:r>
            <a:r>
              <a:rPr lang="es-PE" sz="1600" dirty="0"/>
              <a:t>¿Le gustaría que en la ciudad de </a:t>
            </a:r>
            <a:r>
              <a:rPr lang="es-PE" sz="1600" dirty="0" err="1"/>
              <a:t>ilo</a:t>
            </a:r>
            <a:r>
              <a:rPr lang="es-PE" sz="1600" dirty="0"/>
              <a:t> se cree un centro de fisioterapia y rehabilitación física nuevo e innovador donde cuando usted trabaje pueda dejar a sus hijos con cuidados especiales? </a:t>
            </a:r>
            <a:endParaRPr lang="es-PE" sz="1600" dirty="0" smtClean="0"/>
          </a:p>
        </p:txBody>
      </p:sp>
      <p:sp>
        <p:nvSpPr>
          <p:cNvPr id="14" name="13 CuadroTexto"/>
          <p:cNvSpPr txBox="1"/>
          <p:nvPr/>
        </p:nvSpPr>
        <p:spPr>
          <a:xfrm>
            <a:off x="5429256" y="142852"/>
            <a:ext cx="292895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s-PE" sz="1600" dirty="0" smtClean="0"/>
              <a:t>6</a:t>
            </a:r>
            <a:r>
              <a:rPr lang="es-PE" sz="1600" dirty="0"/>
              <a:t>. </a:t>
            </a:r>
            <a:r>
              <a:rPr lang="es-PE" sz="1600" dirty="0" smtClean="0"/>
              <a:t>¿utilizaría  </a:t>
            </a:r>
            <a:r>
              <a:rPr lang="es-PE" sz="1600" dirty="0"/>
              <a:t>estos servicios? </a:t>
            </a:r>
            <a:endParaRPr lang="es-PE" sz="1600" dirty="0" smtClean="0"/>
          </a:p>
        </p:txBody>
      </p:sp>
      <p:sp>
        <p:nvSpPr>
          <p:cNvPr id="17" name="16 CuadroTexto"/>
          <p:cNvSpPr txBox="1"/>
          <p:nvPr/>
        </p:nvSpPr>
        <p:spPr>
          <a:xfrm>
            <a:off x="5004048" y="3013501"/>
            <a:ext cx="413995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just"/>
            <a:r>
              <a:rPr lang="es-PE" sz="1600" b="1" dirty="0" smtClean="0"/>
              <a:t>7.Si </a:t>
            </a:r>
            <a:r>
              <a:rPr lang="es-PE" sz="1600" b="1" dirty="0"/>
              <a:t>usted pudiera elegir la ubicación del centro de fisioterapia y rehabilitación física, ¿Cuál de las siguientes alternativas preferiría? </a:t>
            </a:r>
            <a:endParaRPr lang="es-PE" sz="1600" dirty="0" smtClean="0"/>
          </a:p>
        </p:txBody>
      </p:sp>
      <p:graphicFrame>
        <p:nvGraphicFramePr>
          <p:cNvPr id="15" name="5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5E912700}"/>
              </a:ext>
            </a:extLst>
          </p:cNvPr>
          <p:cNvGraphicFramePr>
            <a:graphicFrameLocks/>
          </p:cNvGraphicFramePr>
          <p:nvPr>
            <p:extLst>
              <p:ext uri="{D42A27DB-BD31-4B8C-83A1-F6EECF244321}">
                <p14:modId xmlns:p14="http://schemas.microsoft.com/office/powerpoint/2010/main" val="381166339"/>
              </p:ext>
            </p:extLst>
          </p:nvPr>
        </p:nvGraphicFramePr>
        <p:xfrm>
          <a:off x="163729" y="1196752"/>
          <a:ext cx="3168352" cy="2088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659956401"/>
              </p:ext>
            </p:extLst>
          </p:nvPr>
        </p:nvGraphicFramePr>
        <p:xfrm>
          <a:off x="3366004" y="1772816"/>
          <a:ext cx="1584177" cy="577215"/>
        </p:xfrm>
        <a:graphic>
          <a:graphicData uri="http://schemas.openxmlformats.org/drawingml/2006/table">
            <a:tbl>
              <a:tblPr/>
              <a:tblGrid>
                <a:gridCol w="754041"/>
                <a:gridCol w="415068"/>
                <a:gridCol w="415068"/>
              </a:tblGrid>
              <a:tr h="190500">
                <a:tc>
                  <a:txBody>
                    <a:bodyPr/>
                    <a:lstStyle/>
                    <a:p>
                      <a:pPr algn="ctr" fontAlgn="ctr"/>
                      <a:r>
                        <a:rPr lang="es-PE" sz="12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7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60912700}"/>
              </a:ext>
            </a:extLst>
          </p:cNvPr>
          <p:cNvGraphicFramePr>
            <a:graphicFrameLocks/>
          </p:cNvGraphicFramePr>
          <p:nvPr>
            <p:extLst>
              <p:ext uri="{D42A27DB-BD31-4B8C-83A1-F6EECF244321}">
                <p14:modId xmlns:p14="http://schemas.microsoft.com/office/powerpoint/2010/main" val="236400283"/>
              </p:ext>
            </p:extLst>
          </p:nvPr>
        </p:nvGraphicFramePr>
        <p:xfrm>
          <a:off x="97376" y="4663412"/>
          <a:ext cx="3898560" cy="2028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32614258"/>
              </p:ext>
            </p:extLst>
          </p:nvPr>
        </p:nvGraphicFramePr>
        <p:xfrm>
          <a:off x="3923928" y="5157192"/>
          <a:ext cx="1512168" cy="1296144"/>
        </p:xfrm>
        <a:graphic>
          <a:graphicData uri="http://schemas.openxmlformats.org/drawingml/2006/table">
            <a:tbl>
              <a:tblPr/>
              <a:tblGrid>
                <a:gridCol w="471668"/>
                <a:gridCol w="536444"/>
                <a:gridCol w="504056"/>
              </a:tblGrid>
              <a:tr h="432048">
                <a:tc>
                  <a:txBody>
                    <a:bodyPr/>
                    <a:lstStyle/>
                    <a:p>
                      <a:pPr algn="ctr" fontAlgn="ctr"/>
                      <a:r>
                        <a:rPr lang="es-PE" sz="1200" b="0" i="0" u="none" strike="noStrike" dirty="0">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Arial" panose="020B0604020202020204" pitchFamily="34" charset="0"/>
                        </a:rPr>
                        <a:t>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8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61912700}"/>
              </a:ext>
            </a:extLst>
          </p:cNvPr>
          <p:cNvGraphicFramePr>
            <a:graphicFrameLocks/>
          </p:cNvGraphicFramePr>
          <p:nvPr>
            <p:extLst>
              <p:ext uri="{D42A27DB-BD31-4B8C-83A1-F6EECF244321}">
                <p14:modId xmlns:p14="http://schemas.microsoft.com/office/powerpoint/2010/main" val="3415458035"/>
              </p:ext>
            </p:extLst>
          </p:nvPr>
        </p:nvGraphicFramePr>
        <p:xfrm>
          <a:off x="5033290" y="495483"/>
          <a:ext cx="3600400" cy="18533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4611651"/>
              </p:ext>
            </p:extLst>
          </p:nvPr>
        </p:nvGraphicFramePr>
        <p:xfrm>
          <a:off x="5429256" y="2348880"/>
          <a:ext cx="2908300" cy="628590"/>
        </p:xfrm>
        <a:graphic>
          <a:graphicData uri="http://schemas.openxmlformats.org/drawingml/2006/table">
            <a:tbl>
              <a:tblPr/>
              <a:tblGrid>
                <a:gridCol w="1384300"/>
                <a:gridCol w="762000"/>
                <a:gridCol w="762000"/>
              </a:tblGrid>
              <a:tr h="209530">
                <a:tc>
                  <a:txBody>
                    <a:bodyPr/>
                    <a:lstStyle/>
                    <a:p>
                      <a:pPr algn="ctr" fontAlgn="ctr"/>
                      <a:r>
                        <a:rPr lang="es-PE" sz="1200" b="0" i="0" u="none" strike="noStrike" dirty="0">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0">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30">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8" name="4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5D912700}"/>
              </a:ext>
            </a:extLst>
          </p:cNvPr>
          <p:cNvGraphicFramePr>
            <a:graphicFrameLocks/>
          </p:cNvGraphicFramePr>
          <p:nvPr>
            <p:extLst>
              <p:ext uri="{D42A27DB-BD31-4B8C-83A1-F6EECF244321}">
                <p14:modId xmlns:p14="http://schemas.microsoft.com/office/powerpoint/2010/main" val="979299803"/>
              </p:ext>
            </p:extLst>
          </p:nvPr>
        </p:nvGraphicFramePr>
        <p:xfrm>
          <a:off x="5525851" y="3844498"/>
          <a:ext cx="3096345" cy="20327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806788117"/>
              </p:ext>
            </p:extLst>
          </p:nvPr>
        </p:nvGraphicFramePr>
        <p:xfrm>
          <a:off x="5796136" y="5877272"/>
          <a:ext cx="2880319" cy="852641"/>
        </p:xfrm>
        <a:graphic>
          <a:graphicData uri="http://schemas.openxmlformats.org/drawingml/2006/table">
            <a:tbl>
              <a:tblPr/>
              <a:tblGrid>
                <a:gridCol w="1620412"/>
                <a:gridCol w="367938"/>
                <a:gridCol w="891969"/>
              </a:tblGrid>
              <a:tr h="275426">
                <a:tc>
                  <a:txBody>
                    <a:bodyPr/>
                    <a:lstStyle/>
                    <a:p>
                      <a:pPr algn="ctr" fontAlgn="ctr"/>
                      <a:r>
                        <a:rPr lang="es-PE" sz="1200" b="0" i="0" u="none" strike="noStrike" dirty="0">
                          <a:solidFill>
                            <a:srgbClr val="000000"/>
                          </a:solidFill>
                          <a:effectLst/>
                          <a:latin typeface="Arial" panose="020B0604020202020204" pitchFamily="34" charset="0"/>
                        </a:rPr>
                        <a:t>PAMPA </a:t>
                      </a:r>
                      <a:r>
                        <a:rPr lang="es-PE" sz="1200" b="0" i="0" u="none" strike="noStrike" dirty="0" smtClean="0">
                          <a:solidFill>
                            <a:srgbClr val="000000"/>
                          </a:solidFill>
                          <a:effectLst/>
                          <a:latin typeface="Arial" panose="020B0604020202020204" pitchFamily="34" charset="0"/>
                        </a:rPr>
                        <a:t>IN.</a:t>
                      </a:r>
                      <a:endParaRPr lang="es-PE"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090">
                <a:tc>
                  <a:txBody>
                    <a:bodyPr/>
                    <a:lstStyle/>
                    <a:p>
                      <a:pPr algn="ctr" fontAlgn="ctr"/>
                      <a:r>
                        <a:rPr lang="es-PE" sz="1200" b="0" i="0" u="none" strike="noStrike">
                          <a:solidFill>
                            <a:srgbClr val="000000"/>
                          </a:solidFill>
                          <a:effectLst/>
                          <a:latin typeface="Arial" panose="020B0604020202020204" pitchFamily="34" charset="0"/>
                        </a:rPr>
                        <a:t>PUERTO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090">
                <a:tc>
                  <a:txBody>
                    <a:bodyPr/>
                    <a:lstStyle/>
                    <a:p>
                      <a:pPr algn="l" fontAlgn="b"/>
                      <a:r>
                        <a:rPr lang="es-PE" sz="1200" b="0" i="0" u="none" strike="noStrike">
                          <a:solidFill>
                            <a:srgbClr val="000000"/>
                          </a:solidFill>
                          <a:effectLst/>
                          <a:latin typeface="Arial" panose="020B0604020202020204" pitchFamily="34" charset="0"/>
                        </a:rPr>
                        <a:t>CIUDAD NUEVA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090">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214290"/>
            <a:ext cx="349419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lvl="0" algn="just"/>
            <a:r>
              <a:rPr lang="es-PE" dirty="0"/>
              <a:t>8. ¿Sabe usted o conoce de  un Centro de </a:t>
            </a:r>
            <a:r>
              <a:rPr lang="es-PE" dirty="0" smtClean="0"/>
              <a:t>rehabilitación física </a:t>
            </a:r>
            <a:r>
              <a:rPr lang="es-PE" dirty="0"/>
              <a:t>privada en la ciudad de </a:t>
            </a:r>
            <a:r>
              <a:rPr lang="es-PE" dirty="0" err="1"/>
              <a:t>Ilo</a:t>
            </a:r>
            <a:r>
              <a:rPr lang="es-PE" dirty="0"/>
              <a:t> ?</a:t>
            </a:r>
            <a:endParaRPr lang="es-PE" dirty="0" smtClean="0"/>
          </a:p>
        </p:txBody>
      </p:sp>
      <p:sp>
        <p:nvSpPr>
          <p:cNvPr id="7" name="6 CuadroTexto"/>
          <p:cNvSpPr txBox="1"/>
          <p:nvPr/>
        </p:nvSpPr>
        <p:spPr>
          <a:xfrm>
            <a:off x="4427984" y="214290"/>
            <a:ext cx="4464496"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just"/>
            <a:r>
              <a:rPr lang="es-PE" sz="1600" b="1" dirty="0"/>
              <a:t>9. </a:t>
            </a:r>
            <a:r>
              <a:rPr lang="es-PE" sz="1600" b="1" dirty="0" smtClean="0"/>
              <a:t>¿</a:t>
            </a:r>
            <a:r>
              <a:rPr lang="es-PE" sz="1600" b="1" dirty="0"/>
              <a:t>Se siente satisfecho con los servicios brindados en </a:t>
            </a:r>
            <a:r>
              <a:rPr lang="es-PE" sz="1600" b="1" dirty="0" err="1"/>
              <a:t>Essalud</a:t>
            </a:r>
            <a:r>
              <a:rPr lang="es-PE" sz="1600" b="1" dirty="0"/>
              <a:t>, SIS o el servicio de una institución privada  en sus servicios de fisioterapia o rehabilitación física? </a:t>
            </a:r>
            <a:endParaRPr lang="es-PE" sz="1600" dirty="0" smtClean="0"/>
          </a:p>
        </p:txBody>
      </p:sp>
      <p:sp>
        <p:nvSpPr>
          <p:cNvPr id="10" name="9 CuadroTexto"/>
          <p:cNvSpPr txBox="1"/>
          <p:nvPr/>
        </p:nvSpPr>
        <p:spPr>
          <a:xfrm>
            <a:off x="285720" y="4643446"/>
            <a:ext cx="1693992"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s-PE" b="1" dirty="0"/>
              <a:t>10. ¿Entre cuánto tiempo fue tratado su discapacidad o molestias </a:t>
            </a:r>
            <a:r>
              <a:rPr lang="es-PE" b="1" dirty="0" smtClean="0"/>
              <a:t>musculares?</a:t>
            </a:r>
            <a:endParaRPr lang="es-PE" dirty="0" smtClean="0"/>
          </a:p>
        </p:txBody>
      </p:sp>
      <p:graphicFrame>
        <p:nvGraphicFramePr>
          <p:cNvPr id="12" name="9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62912700}"/>
              </a:ext>
            </a:extLst>
          </p:cNvPr>
          <p:cNvGraphicFramePr>
            <a:graphicFrameLocks/>
          </p:cNvGraphicFramePr>
          <p:nvPr>
            <p:extLst>
              <p:ext uri="{D42A27DB-BD31-4B8C-83A1-F6EECF244321}">
                <p14:modId xmlns:p14="http://schemas.microsoft.com/office/powerpoint/2010/main" val="487088981"/>
              </p:ext>
            </p:extLst>
          </p:nvPr>
        </p:nvGraphicFramePr>
        <p:xfrm>
          <a:off x="285720" y="1137620"/>
          <a:ext cx="3494193" cy="2105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164313357"/>
              </p:ext>
            </p:extLst>
          </p:nvPr>
        </p:nvGraphicFramePr>
        <p:xfrm>
          <a:off x="467544" y="3356992"/>
          <a:ext cx="2908300" cy="384810"/>
        </p:xfrm>
        <a:graphic>
          <a:graphicData uri="http://schemas.openxmlformats.org/drawingml/2006/table">
            <a:tbl>
              <a:tblPr/>
              <a:tblGrid>
                <a:gridCol w="1384300"/>
                <a:gridCol w="762000"/>
                <a:gridCol w="762000"/>
              </a:tblGrid>
              <a:tr h="190500">
                <a:tc>
                  <a:txBody>
                    <a:bodyPr/>
                    <a:lstStyle/>
                    <a:p>
                      <a:pPr algn="ctr" fontAlgn="ctr"/>
                      <a:r>
                        <a:rPr lang="es-PE" sz="12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10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63912700}"/>
              </a:ext>
            </a:extLst>
          </p:cNvPr>
          <p:cNvGraphicFramePr>
            <a:graphicFrameLocks/>
          </p:cNvGraphicFramePr>
          <p:nvPr>
            <p:extLst>
              <p:ext uri="{D42A27DB-BD31-4B8C-83A1-F6EECF244321}">
                <p14:modId xmlns:p14="http://schemas.microsoft.com/office/powerpoint/2010/main" val="3444351038"/>
              </p:ext>
            </p:extLst>
          </p:nvPr>
        </p:nvGraphicFramePr>
        <p:xfrm>
          <a:off x="4415765" y="1297653"/>
          <a:ext cx="4248472" cy="2647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654948059"/>
              </p:ext>
            </p:extLst>
          </p:nvPr>
        </p:nvGraphicFramePr>
        <p:xfrm>
          <a:off x="5206082" y="3933056"/>
          <a:ext cx="2908300" cy="577215"/>
        </p:xfrm>
        <a:graphic>
          <a:graphicData uri="http://schemas.openxmlformats.org/drawingml/2006/table">
            <a:tbl>
              <a:tblPr/>
              <a:tblGrid>
                <a:gridCol w="1384300"/>
                <a:gridCol w="762000"/>
                <a:gridCol w="762000"/>
              </a:tblGrid>
              <a:tr h="190500">
                <a:tc>
                  <a:txBody>
                    <a:bodyPr/>
                    <a:lstStyle/>
                    <a:p>
                      <a:pPr algn="ctr" fontAlgn="ctr"/>
                      <a:r>
                        <a:rPr lang="es-PE" sz="12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9" name="6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5F912700}"/>
              </a:ext>
            </a:extLst>
          </p:cNvPr>
          <p:cNvGraphicFramePr>
            <a:graphicFrameLocks/>
          </p:cNvGraphicFramePr>
          <p:nvPr>
            <p:extLst>
              <p:ext uri="{D42A27DB-BD31-4B8C-83A1-F6EECF244321}">
                <p14:modId xmlns:p14="http://schemas.microsoft.com/office/powerpoint/2010/main" val="1198084601"/>
              </p:ext>
            </p:extLst>
          </p:nvPr>
        </p:nvGraphicFramePr>
        <p:xfrm>
          <a:off x="2013510" y="4643446"/>
          <a:ext cx="4362450" cy="2105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03610368"/>
              </p:ext>
            </p:extLst>
          </p:nvPr>
        </p:nvGraphicFramePr>
        <p:xfrm>
          <a:off x="6588225" y="5013176"/>
          <a:ext cx="2304256" cy="1384596"/>
        </p:xfrm>
        <a:graphic>
          <a:graphicData uri="http://schemas.openxmlformats.org/drawingml/2006/table">
            <a:tbl>
              <a:tblPr/>
              <a:tblGrid>
                <a:gridCol w="1058712"/>
                <a:gridCol w="622772"/>
                <a:gridCol w="622772"/>
              </a:tblGrid>
              <a:tr h="457660">
                <a:tc>
                  <a:txBody>
                    <a:bodyPr/>
                    <a:lstStyle/>
                    <a:p>
                      <a:pPr algn="just" fontAlgn="ctr"/>
                      <a:r>
                        <a:rPr lang="es-PE" sz="700" b="0" i="0" u="none" strike="noStrike">
                          <a:solidFill>
                            <a:srgbClr val="000000"/>
                          </a:solidFill>
                          <a:effectLst/>
                          <a:latin typeface="Times New Roman" panose="02020603050405020304" pitchFamily="18" charset="0"/>
                        </a:rPr>
                        <a:t> </a:t>
                      </a:r>
                      <a:r>
                        <a:rPr lang="es-PE" sz="1200" b="0" i="0" u="none" strike="noStrike">
                          <a:solidFill>
                            <a:srgbClr val="000000"/>
                          </a:solidFill>
                          <a:effectLst/>
                          <a:latin typeface="Arial" panose="020B0604020202020204" pitchFamily="34" charset="0"/>
                        </a:rPr>
                        <a:t>1 mes  – 2 meses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660">
                <a:tc>
                  <a:txBody>
                    <a:bodyPr/>
                    <a:lstStyle/>
                    <a:p>
                      <a:pPr algn="just" fontAlgn="ctr"/>
                      <a:r>
                        <a:rPr lang="es-PE" sz="700" b="0" i="0" u="none" strike="noStrike">
                          <a:solidFill>
                            <a:srgbClr val="000000"/>
                          </a:solidFill>
                          <a:effectLst/>
                          <a:latin typeface="Times New Roman" panose="02020603050405020304" pitchFamily="18" charset="0"/>
                        </a:rPr>
                        <a:t> </a:t>
                      </a:r>
                      <a:r>
                        <a:rPr lang="es-PE" sz="1200" b="0" i="0" u="none" strike="noStrike">
                          <a:solidFill>
                            <a:srgbClr val="000000"/>
                          </a:solidFill>
                          <a:effectLst/>
                          <a:latin typeface="Arial" panose="020B0604020202020204" pitchFamily="34" charset="0"/>
                        </a:rPr>
                        <a:t>2 meses – a mas.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38">
                <a:tc>
                  <a:txBody>
                    <a:bodyPr/>
                    <a:lstStyle/>
                    <a:p>
                      <a:pPr algn="ctr" fontAlgn="ctr"/>
                      <a:r>
                        <a:rPr lang="es-PE" sz="800" b="0" i="0" u="none" strike="noStrike">
                          <a:solidFill>
                            <a:srgbClr val="000000"/>
                          </a:solidFill>
                          <a:effectLst/>
                          <a:latin typeface="Arial" panose="020B0604020202020204" pitchFamily="34" charset="0"/>
                        </a:rPr>
                        <a:t>NO FUE TRATADO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638">
                <a:tc>
                  <a:txBody>
                    <a:bodyPr/>
                    <a:lstStyle/>
                    <a:p>
                      <a:pPr algn="just" fontAlgn="ctr"/>
                      <a:r>
                        <a:rPr lang="es-PE"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285728"/>
            <a:ext cx="3713636"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PE" dirty="0" smtClean="0"/>
              <a:t>11.Cuenta </a:t>
            </a:r>
            <a:r>
              <a:rPr lang="es-PE" dirty="0"/>
              <a:t>con alguien que cuide de sus hijos que tienen alguna discapacidad mientras usted </a:t>
            </a:r>
            <a:r>
              <a:rPr lang="es-PE" dirty="0" smtClean="0"/>
              <a:t>trabaja 	si lo tiene ? </a:t>
            </a:r>
            <a:endParaRPr lang="es-PE" dirty="0"/>
          </a:p>
        </p:txBody>
      </p:sp>
      <p:sp>
        <p:nvSpPr>
          <p:cNvPr id="7" name="6 CuadroTexto"/>
          <p:cNvSpPr txBox="1"/>
          <p:nvPr/>
        </p:nvSpPr>
        <p:spPr>
          <a:xfrm>
            <a:off x="5072066" y="214290"/>
            <a:ext cx="364333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s-PE" b="1" dirty="0"/>
              <a:t>12</a:t>
            </a:r>
            <a:r>
              <a:rPr lang="es-PE" b="1" dirty="0" smtClean="0"/>
              <a:t>.¿</a:t>
            </a:r>
            <a:r>
              <a:rPr lang="es-PE" b="1" dirty="0"/>
              <a:t>Conoce el tratamiento que les dan cuando tiene alguna dolencia muscular o alguna </a:t>
            </a:r>
            <a:r>
              <a:rPr lang="es-PE" b="1" dirty="0" smtClean="0"/>
              <a:t>temporal? </a:t>
            </a:r>
            <a:endParaRPr lang="es-PE" dirty="0" smtClean="0"/>
          </a:p>
        </p:txBody>
      </p:sp>
      <p:sp>
        <p:nvSpPr>
          <p:cNvPr id="12" name="11 CuadroTexto"/>
          <p:cNvSpPr txBox="1"/>
          <p:nvPr/>
        </p:nvSpPr>
        <p:spPr>
          <a:xfrm>
            <a:off x="500034" y="4714884"/>
            <a:ext cx="1407670" cy="1815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just"/>
            <a:r>
              <a:rPr lang="es-PE" sz="1400" dirty="0"/>
              <a:t>13.¿Al momento de elegir un centro de fisioterapia y rehabilitación física, que aspectos tendría en cuenta? </a:t>
            </a:r>
            <a:endParaRPr lang="es-PE" sz="1400" dirty="0" smtClean="0"/>
          </a:p>
        </p:txBody>
      </p:sp>
      <p:graphicFrame>
        <p:nvGraphicFramePr>
          <p:cNvPr id="13" name="Gráfico 12"/>
          <p:cNvGraphicFramePr>
            <a:graphicFrameLocks/>
          </p:cNvGraphicFramePr>
          <p:nvPr>
            <p:extLst>
              <p:ext uri="{D42A27DB-BD31-4B8C-83A1-F6EECF244321}">
                <p14:modId xmlns:p14="http://schemas.microsoft.com/office/powerpoint/2010/main" val="3478699198"/>
              </p:ext>
            </p:extLst>
          </p:nvPr>
        </p:nvGraphicFramePr>
        <p:xfrm>
          <a:off x="714348" y="1556792"/>
          <a:ext cx="3353597" cy="21339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958455464"/>
              </p:ext>
            </p:extLst>
          </p:nvPr>
        </p:nvGraphicFramePr>
        <p:xfrm>
          <a:off x="731765" y="3861048"/>
          <a:ext cx="2819400" cy="577215"/>
        </p:xfrm>
        <a:graphic>
          <a:graphicData uri="http://schemas.openxmlformats.org/drawingml/2006/table">
            <a:tbl>
              <a:tblPr/>
              <a:tblGrid>
                <a:gridCol w="1295400"/>
                <a:gridCol w="762000"/>
                <a:gridCol w="762000"/>
              </a:tblGrid>
              <a:tr h="190500">
                <a:tc>
                  <a:txBody>
                    <a:bodyPr/>
                    <a:lstStyle/>
                    <a:p>
                      <a:pPr algn="ctr" fontAlgn="ctr"/>
                      <a:r>
                        <a:rPr lang="es-PE" sz="1200" b="0" i="0" u="none" strike="noStrike">
                          <a:solidFill>
                            <a:srgbClr val="000000"/>
                          </a:solidFill>
                          <a:effectLst/>
                          <a:latin typeface="Arial" panose="020B0604020202020204" pitchFamily="34" charset="0"/>
                        </a:rPr>
                        <a:t>NO LO TIENE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77805415"/>
              </p:ext>
            </p:extLst>
          </p:nvPr>
        </p:nvGraphicFramePr>
        <p:xfrm>
          <a:off x="5504809" y="3573016"/>
          <a:ext cx="2777852" cy="603198"/>
        </p:xfrm>
        <a:graphic>
          <a:graphicData uri="http://schemas.openxmlformats.org/drawingml/2006/table">
            <a:tbl>
              <a:tblPr/>
              <a:tblGrid>
                <a:gridCol w="1276310"/>
                <a:gridCol w="750771"/>
                <a:gridCol w="750771"/>
              </a:tblGrid>
              <a:tr h="201066">
                <a:tc>
                  <a:txBody>
                    <a:bodyPr/>
                    <a:lstStyle/>
                    <a:p>
                      <a:pPr algn="ctr" fontAlgn="ctr"/>
                      <a:r>
                        <a:rPr lang="es-PE" sz="1200" b="0" i="0" u="none" strike="noStrike" dirty="0">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Arial" panose="020B0604020202020204" pitchFamily="34" charset="0"/>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066">
                <a:tc>
                  <a:txBody>
                    <a:bodyPr/>
                    <a:lstStyle/>
                    <a:p>
                      <a:pPr algn="ctr" fontAlgn="ctr"/>
                      <a:r>
                        <a:rPr lang="es-PE" sz="1200" b="0" i="0" u="none" strike="noStrike" dirty="0">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066">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Gráfico 19"/>
          <p:cNvGraphicFramePr>
            <a:graphicFrameLocks/>
          </p:cNvGraphicFramePr>
          <p:nvPr>
            <p:extLst>
              <p:ext uri="{D42A27DB-BD31-4B8C-83A1-F6EECF244321}">
                <p14:modId xmlns:p14="http://schemas.microsoft.com/office/powerpoint/2010/main" val="1549962466"/>
              </p:ext>
            </p:extLst>
          </p:nvPr>
        </p:nvGraphicFramePr>
        <p:xfrm>
          <a:off x="4932040" y="1137620"/>
          <a:ext cx="3927380" cy="2252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3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64912700}"/>
              </a:ext>
            </a:extLst>
          </p:cNvPr>
          <p:cNvGraphicFramePr>
            <a:graphicFrameLocks/>
          </p:cNvGraphicFramePr>
          <p:nvPr>
            <p:extLst>
              <p:ext uri="{D42A27DB-BD31-4B8C-83A1-F6EECF244321}">
                <p14:modId xmlns:p14="http://schemas.microsoft.com/office/powerpoint/2010/main" val="1514340858"/>
              </p:ext>
            </p:extLst>
          </p:nvPr>
        </p:nvGraphicFramePr>
        <p:xfrm>
          <a:off x="2123728" y="4581128"/>
          <a:ext cx="3168352" cy="206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59039157"/>
              </p:ext>
            </p:extLst>
          </p:nvPr>
        </p:nvGraphicFramePr>
        <p:xfrm>
          <a:off x="5724128" y="4293096"/>
          <a:ext cx="2880321" cy="2420889"/>
        </p:xfrm>
        <a:graphic>
          <a:graphicData uri="http://schemas.openxmlformats.org/drawingml/2006/table">
            <a:tbl>
              <a:tblPr/>
              <a:tblGrid>
                <a:gridCol w="1136127"/>
                <a:gridCol w="880097"/>
                <a:gridCol w="864097"/>
              </a:tblGrid>
              <a:tr h="437136">
                <a:tc>
                  <a:txBody>
                    <a:bodyPr/>
                    <a:lstStyle/>
                    <a:p>
                      <a:pPr algn="ctr" fontAlgn="ctr"/>
                      <a:r>
                        <a:rPr lang="es-PE" sz="1200" b="0" i="0" u="none" strike="noStrike" dirty="0">
                          <a:solidFill>
                            <a:srgbClr val="000000"/>
                          </a:solidFill>
                          <a:effectLst/>
                          <a:latin typeface="Arial" panose="020B0604020202020204" pitchFamily="34" charset="0"/>
                        </a:rPr>
                        <a:t>SEGURIIDAD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36">
                <a:tc>
                  <a:txBody>
                    <a:bodyPr/>
                    <a:lstStyle/>
                    <a:p>
                      <a:pPr algn="ctr" fontAlgn="ctr"/>
                      <a:r>
                        <a:rPr lang="es-PE" sz="1200" b="0" i="0" u="none" strike="noStrike">
                          <a:solidFill>
                            <a:srgbClr val="000000"/>
                          </a:solidFill>
                          <a:effectLst/>
                          <a:latin typeface="Arial" panose="020B0604020202020204" pitchFamily="34" charset="0"/>
                        </a:rPr>
                        <a:t>CONFIABILIDAD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15">
                <a:tc>
                  <a:txBody>
                    <a:bodyPr/>
                    <a:lstStyle/>
                    <a:p>
                      <a:pPr algn="ctr" fontAlgn="ctr"/>
                      <a:r>
                        <a:rPr lang="es-PE" sz="1200" b="0" i="0" u="none" strike="noStrike">
                          <a:solidFill>
                            <a:srgbClr val="000000"/>
                          </a:solidFill>
                          <a:effectLst/>
                          <a:latin typeface="Arial" panose="020B0604020202020204" pitchFamily="34" charset="0"/>
                        </a:rPr>
                        <a:t>UBICACIÓN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36">
                <a:tc>
                  <a:txBody>
                    <a:bodyPr/>
                    <a:lstStyle/>
                    <a:p>
                      <a:pPr algn="ctr" fontAlgn="ctr"/>
                      <a:r>
                        <a:rPr lang="es-PE" sz="1200" b="0" i="0" u="none" strike="noStrike">
                          <a:solidFill>
                            <a:srgbClr val="000000"/>
                          </a:solidFill>
                          <a:effectLst/>
                          <a:latin typeface="Arial" panose="020B0604020202020204" pitchFamily="34" charset="0"/>
                        </a:rPr>
                        <a:t>BUEN TRATO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15">
                <a:tc>
                  <a:txBody>
                    <a:bodyPr/>
                    <a:lstStyle/>
                    <a:p>
                      <a:pPr algn="ctr" fontAlgn="ctr"/>
                      <a:r>
                        <a:rPr lang="es-PE" sz="1200" b="0" i="0" u="none" strike="noStrike">
                          <a:solidFill>
                            <a:srgbClr val="000000"/>
                          </a:solidFill>
                          <a:effectLst/>
                          <a:latin typeface="Arial" panose="020B0604020202020204" pitchFamily="34" charset="0"/>
                        </a:rPr>
                        <a:t>PERSONAL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7136">
                <a:tc>
                  <a:txBody>
                    <a:bodyPr/>
                    <a:lstStyle/>
                    <a:p>
                      <a:pPr algn="ctr" fontAlgn="ctr"/>
                      <a:r>
                        <a:rPr lang="es-PE" sz="1200" b="0" i="0" u="none" strike="noStrike">
                          <a:solidFill>
                            <a:srgbClr val="000000"/>
                          </a:solidFill>
                          <a:effectLst/>
                          <a:latin typeface="Arial" panose="020B0604020202020204" pitchFamily="34" charset="0"/>
                        </a:rPr>
                        <a:t>INSTALACIONES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115">
                <a:tc>
                  <a:txBody>
                    <a:bodyPr/>
                    <a:lstStyle/>
                    <a:p>
                      <a:pPr algn="l" fontAlgn="b"/>
                      <a:endParaRPr lang="es-PE" sz="1200" b="0" i="0" u="none" strike="noStrike">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14348" y="285728"/>
            <a:ext cx="349761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s-PE" b="1" dirty="0"/>
              <a:t>14. ¿En qué horario le gustaría que se prestara el servicio?</a:t>
            </a:r>
            <a:endParaRPr lang="es-PE" dirty="0"/>
          </a:p>
        </p:txBody>
      </p:sp>
      <p:sp>
        <p:nvSpPr>
          <p:cNvPr id="7" name="6 CuadroTexto"/>
          <p:cNvSpPr txBox="1"/>
          <p:nvPr/>
        </p:nvSpPr>
        <p:spPr>
          <a:xfrm>
            <a:off x="5072066" y="214290"/>
            <a:ext cx="364333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lgn="just"/>
            <a:r>
              <a:rPr lang="es-PE" dirty="0"/>
              <a:t>15. ¿Cuánto está dispuesto a pagar por el servicio? </a:t>
            </a:r>
            <a:endParaRPr lang="es-PE" dirty="0" smtClean="0"/>
          </a:p>
        </p:txBody>
      </p:sp>
      <p:sp>
        <p:nvSpPr>
          <p:cNvPr id="12" name="11 CuadroTexto"/>
          <p:cNvSpPr txBox="1"/>
          <p:nvPr/>
        </p:nvSpPr>
        <p:spPr>
          <a:xfrm>
            <a:off x="179512" y="4714884"/>
            <a:ext cx="1584176"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just"/>
            <a:r>
              <a:rPr lang="es-PE" sz="1400" dirty="0"/>
              <a:t>16.¿De los siguientes servicios le gustaría que especialistas vengan continuamente en campañas hechas por el centro de rehabilitación? </a:t>
            </a:r>
            <a:endParaRPr lang="es-PE" sz="1400" dirty="0" smtClean="0"/>
          </a:p>
        </p:txBody>
      </p:sp>
      <p:graphicFrame>
        <p:nvGraphicFramePr>
          <p:cNvPr id="2" name="Tabla 1"/>
          <p:cNvGraphicFramePr>
            <a:graphicFrameLocks noGrp="1"/>
          </p:cNvGraphicFramePr>
          <p:nvPr>
            <p:extLst>
              <p:ext uri="{D42A27DB-BD31-4B8C-83A1-F6EECF244321}">
                <p14:modId xmlns:p14="http://schemas.microsoft.com/office/powerpoint/2010/main" val="3821603259"/>
              </p:ext>
            </p:extLst>
          </p:nvPr>
        </p:nvGraphicFramePr>
        <p:xfrm>
          <a:off x="179512" y="3429000"/>
          <a:ext cx="4176464" cy="962025"/>
        </p:xfrm>
        <a:graphic>
          <a:graphicData uri="http://schemas.openxmlformats.org/drawingml/2006/table">
            <a:tbl>
              <a:tblPr/>
              <a:tblGrid>
                <a:gridCol w="1944216"/>
                <a:gridCol w="1080120"/>
                <a:gridCol w="1152128"/>
              </a:tblGrid>
              <a:tr h="178003">
                <a:tc>
                  <a:txBody>
                    <a:bodyPr/>
                    <a:lstStyle/>
                    <a:p>
                      <a:pPr algn="ctr" fontAlgn="ctr"/>
                      <a:r>
                        <a:rPr lang="es-PE" sz="1200" b="0" i="0" u="none" strike="noStrike">
                          <a:solidFill>
                            <a:srgbClr val="000000"/>
                          </a:solidFill>
                          <a:effectLst/>
                          <a:latin typeface="Arial" panose="020B0604020202020204" pitchFamily="34" charset="0"/>
                        </a:rPr>
                        <a:t>7:00 am – 5:00 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03">
                <a:tc>
                  <a:txBody>
                    <a:bodyPr/>
                    <a:lstStyle/>
                    <a:p>
                      <a:pPr algn="ctr" fontAlgn="ctr"/>
                      <a:r>
                        <a:rPr lang="es-PE" sz="1200" b="0" i="0" u="none" strike="noStrike">
                          <a:solidFill>
                            <a:srgbClr val="000000"/>
                          </a:solidFill>
                          <a:effectLst/>
                          <a:latin typeface="Arial" panose="020B0604020202020204" pitchFamily="34" charset="0"/>
                        </a:rPr>
                        <a:t>8:00 am – 7:00 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173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03">
                <a:tc>
                  <a:txBody>
                    <a:bodyPr/>
                    <a:lstStyle/>
                    <a:p>
                      <a:pPr algn="ctr" fontAlgn="ctr"/>
                      <a:r>
                        <a:rPr lang="es-PE" sz="1200" b="0" i="0" u="none" strike="noStrike">
                          <a:solidFill>
                            <a:srgbClr val="000000"/>
                          </a:solidFill>
                          <a:effectLst/>
                          <a:latin typeface="Arial" panose="020B0604020202020204" pitchFamily="34" charset="0"/>
                        </a:rPr>
                        <a:t>7:00 am – 12:00 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03">
                <a:tc>
                  <a:txBody>
                    <a:bodyPr/>
                    <a:lstStyle/>
                    <a:p>
                      <a:pPr algn="ctr" fontAlgn="ctr"/>
                      <a:r>
                        <a:rPr lang="es-PE" sz="1200" b="0" i="0" u="none" strike="noStrike">
                          <a:solidFill>
                            <a:srgbClr val="000000"/>
                          </a:solidFill>
                          <a:effectLst/>
                          <a:latin typeface="Arial" panose="020B0604020202020204" pitchFamily="34" charset="0"/>
                        </a:rPr>
                        <a:t>9:00 am – 8:00  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03">
                <a:tc>
                  <a:txBody>
                    <a:bodyPr/>
                    <a:lstStyle/>
                    <a:p>
                      <a:pPr algn="l" fontAlgn="b"/>
                      <a:endParaRPr lang="es-PE" sz="1200" b="0" i="0" u="none" strike="noStrike">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PE" sz="1200" b="0" i="0" u="none" strike="noStrike">
                          <a:solidFill>
                            <a:srgbClr val="000000"/>
                          </a:solidFill>
                          <a:effectLst/>
                          <a:latin typeface="Arial" panose="020B0604020202020204" pitchFamily="34" charset="0"/>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14 Gráfico">
            <a:extLst>
              <a:ext uri="{FF2B5EF4-FFF2-40B4-BE49-F238E27FC236}">
                <a16:creationId xmlns:lc="http://schemas.openxmlformats.org/drawingml/2006/lockedCanvas" xmlns:a16="http://schemas.microsoft.com/office/drawing/2014/main" xmlns="" xmlns:xdr="http://schemas.openxmlformats.org/drawingml/2006/spreadsheetDrawing" id="{00000000-0008-0000-1100-000065912700}"/>
              </a:ext>
            </a:extLst>
          </p:cNvPr>
          <p:cNvGraphicFramePr>
            <a:graphicFrameLocks/>
          </p:cNvGraphicFramePr>
          <p:nvPr>
            <p:extLst>
              <p:ext uri="{D42A27DB-BD31-4B8C-83A1-F6EECF244321}">
                <p14:modId xmlns:p14="http://schemas.microsoft.com/office/powerpoint/2010/main" val="3630066536"/>
              </p:ext>
            </p:extLst>
          </p:nvPr>
        </p:nvGraphicFramePr>
        <p:xfrm>
          <a:off x="251520" y="1124743"/>
          <a:ext cx="4320480" cy="2016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a:graphicFrameLocks/>
          </p:cNvGraphicFramePr>
          <p:nvPr>
            <p:extLst>
              <p:ext uri="{D42A27DB-BD31-4B8C-83A1-F6EECF244321}">
                <p14:modId xmlns:p14="http://schemas.microsoft.com/office/powerpoint/2010/main" val="146903275"/>
              </p:ext>
            </p:extLst>
          </p:nvPr>
        </p:nvGraphicFramePr>
        <p:xfrm>
          <a:off x="4716016" y="1052736"/>
          <a:ext cx="3999388" cy="2448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620484004"/>
              </p:ext>
            </p:extLst>
          </p:nvPr>
        </p:nvGraphicFramePr>
        <p:xfrm>
          <a:off x="4499992" y="3573017"/>
          <a:ext cx="4215413" cy="1312753"/>
        </p:xfrm>
        <a:graphic>
          <a:graphicData uri="http://schemas.openxmlformats.org/drawingml/2006/table">
            <a:tbl>
              <a:tblPr/>
              <a:tblGrid>
                <a:gridCol w="2592288"/>
                <a:gridCol w="864096"/>
                <a:gridCol w="759029"/>
              </a:tblGrid>
              <a:tr h="264547">
                <a:tc>
                  <a:txBody>
                    <a:bodyPr/>
                    <a:lstStyle/>
                    <a:p>
                      <a:pPr algn="l" fontAlgn="ctr"/>
                      <a:r>
                        <a:rPr lang="es-PE" sz="1200" b="0" i="0" u="none" strike="noStrike" dirty="0">
                          <a:solidFill>
                            <a:srgbClr val="000000"/>
                          </a:solidFill>
                          <a:effectLst/>
                          <a:latin typeface="Arial" panose="020B0604020202020204" pitchFamily="34" charset="0"/>
                        </a:rPr>
                        <a:t>Entre s/.30.00 </a:t>
                      </a:r>
                      <a:r>
                        <a:rPr lang="es-PE" sz="1200" b="0" i="0" u="none" strike="noStrike" dirty="0" smtClean="0">
                          <a:solidFill>
                            <a:srgbClr val="000000"/>
                          </a:solidFill>
                          <a:effectLst/>
                          <a:latin typeface="Arial" panose="020B0604020202020204" pitchFamily="34" charset="0"/>
                        </a:rPr>
                        <a:t>y </a:t>
                      </a:r>
                      <a:r>
                        <a:rPr lang="es-PE" sz="1200" b="0" i="0" u="none" strike="noStrike" dirty="0">
                          <a:solidFill>
                            <a:srgbClr val="000000"/>
                          </a:solidFill>
                          <a:effectLst/>
                          <a:latin typeface="Arial" panose="020B0604020202020204" pitchFamily="34" charset="0"/>
                        </a:rPr>
                        <a:t>S/. 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556">
                <a:tc>
                  <a:txBody>
                    <a:bodyPr/>
                    <a:lstStyle/>
                    <a:p>
                      <a:pPr algn="l" fontAlgn="ctr"/>
                      <a:r>
                        <a:rPr lang="es-PE" sz="1200" b="0" i="0" u="none" strike="noStrike" dirty="0">
                          <a:solidFill>
                            <a:srgbClr val="000000"/>
                          </a:solidFill>
                          <a:effectLst/>
                          <a:latin typeface="Arial" panose="020B0604020202020204" pitchFamily="34" charset="0"/>
                        </a:rPr>
                        <a:t>Entre S/. 60.00 </a:t>
                      </a:r>
                      <a:r>
                        <a:rPr lang="es-PE" sz="1200" b="0" i="0" u="none" strike="noStrike" dirty="0" smtClean="0">
                          <a:solidFill>
                            <a:srgbClr val="000000"/>
                          </a:solidFill>
                          <a:effectLst/>
                          <a:latin typeface="Arial" panose="020B0604020202020204" pitchFamily="34" charset="0"/>
                        </a:rPr>
                        <a:t>y </a:t>
                      </a:r>
                      <a:r>
                        <a:rPr lang="es-PE" sz="1200" b="0" i="0" u="none" strike="noStrike" dirty="0">
                          <a:solidFill>
                            <a:srgbClr val="000000"/>
                          </a:solidFill>
                          <a:effectLst/>
                          <a:latin typeface="Arial" panose="020B0604020202020204" pitchFamily="34" charset="0"/>
                        </a:rPr>
                        <a:t>S/.90.00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Arial" panose="020B0604020202020204" pitchFamily="34" charset="0"/>
                        </a:rPr>
                        <a:t>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198">
                <a:tc>
                  <a:txBody>
                    <a:bodyPr/>
                    <a:lstStyle/>
                    <a:p>
                      <a:pPr algn="l" fontAlgn="ctr"/>
                      <a:r>
                        <a:rPr lang="es-PE" sz="1200" b="0" i="0" u="none" strike="noStrike" dirty="0">
                          <a:solidFill>
                            <a:srgbClr val="000000"/>
                          </a:solidFill>
                          <a:effectLst/>
                          <a:latin typeface="Arial" panose="020B0604020202020204" pitchFamily="34" charset="0"/>
                        </a:rPr>
                        <a:t>Entre S/. </a:t>
                      </a:r>
                      <a:r>
                        <a:rPr lang="es-PE" sz="1200" b="0" i="0" u="none" strike="noStrike" dirty="0" smtClean="0">
                          <a:solidFill>
                            <a:srgbClr val="000000"/>
                          </a:solidFill>
                          <a:effectLst/>
                          <a:latin typeface="Arial" panose="020B0604020202020204" pitchFamily="34" charset="0"/>
                        </a:rPr>
                        <a:t>90.00</a:t>
                      </a:r>
                      <a:r>
                        <a:rPr lang="es-PE" sz="1200" b="0" i="0" u="none" strike="noStrike" baseline="0" dirty="0" smtClean="0">
                          <a:solidFill>
                            <a:srgbClr val="000000"/>
                          </a:solidFill>
                          <a:effectLst/>
                          <a:latin typeface="Arial" panose="020B0604020202020204" pitchFamily="34" charset="0"/>
                        </a:rPr>
                        <a:t> </a:t>
                      </a:r>
                      <a:r>
                        <a:rPr lang="es-PE" sz="1200" b="0" i="0" u="none" strike="noStrike" dirty="0" smtClean="0">
                          <a:solidFill>
                            <a:srgbClr val="000000"/>
                          </a:solidFill>
                          <a:effectLst/>
                          <a:latin typeface="Arial" panose="020B0604020202020204" pitchFamily="34" charset="0"/>
                        </a:rPr>
                        <a:t>y </a:t>
                      </a:r>
                      <a:r>
                        <a:rPr lang="es-PE" sz="1200" b="0" i="0" u="none" strike="noStrike" dirty="0">
                          <a:solidFill>
                            <a:srgbClr val="000000"/>
                          </a:solidFill>
                          <a:effectLst/>
                          <a:latin typeface="Arial" panose="020B0604020202020204" pitchFamily="34" charset="0"/>
                        </a:rPr>
                        <a:t>S/. 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47">
                <a:tc>
                  <a:txBody>
                    <a:bodyPr/>
                    <a:lstStyle/>
                    <a:p>
                      <a:pPr algn="l" fontAlgn="ctr"/>
                      <a:r>
                        <a:rPr lang="es-PE" sz="1200" b="0" i="0" u="none" strike="noStrike" dirty="0">
                          <a:solidFill>
                            <a:srgbClr val="000000"/>
                          </a:solidFill>
                          <a:effectLst/>
                          <a:latin typeface="Arial" panose="020B0604020202020204" pitchFamily="34" charset="0"/>
                        </a:rPr>
                        <a:t>Entre S/.100.00 </a:t>
                      </a:r>
                      <a:r>
                        <a:rPr lang="es-PE" sz="1200" b="0" i="0" u="none" strike="noStrike" dirty="0" smtClean="0">
                          <a:solidFill>
                            <a:srgbClr val="000000"/>
                          </a:solidFill>
                          <a:effectLst/>
                          <a:latin typeface="Arial" panose="020B0604020202020204" pitchFamily="34" charset="0"/>
                        </a:rPr>
                        <a:t>y </a:t>
                      </a:r>
                      <a:r>
                        <a:rPr lang="es-PE" sz="1200" b="0" i="0" u="none" strike="noStrike" dirty="0">
                          <a:solidFill>
                            <a:srgbClr val="000000"/>
                          </a:solidFill>
                          <a:effectLst/>
                          <a:latin typeface="Arial" panose="020B0604020202020204" pitchFamily="34" charset="0"/>
                        </a:rPr>
                        <a:t>S/. 130.00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796">
                <a:tc>
                  <a:txBody>
                    <a:bodyPr/>
                    <a:lstStyle/>
                    <a:p>
                      <a:pPr algn="l" fontAlgn="b"/>
                      <a:endParaRPr lang="es-PE" sz="1200" b="0" i="0" u="none" strike="noStrike">
                        <a:solidFill>
                          <a:srgbClr val="000000"/>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PE" sz="1200" b="0" i="0" u="none" strike="noStrike">
                          <a:solidFill>
                            <a:srgbClr val="000000"/>
                          </a:solidFill>
                          <a:effectLst/>
                          <a:latin typeface="Arial" panose="020B060402020202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0" name="Gráfico 19"/>
          <p:cNvGraphicFramePr>
            <a:graphicFrameLocks/>
          </p:cNvGraphicFramePr>
          <p:nvPr>
            <p:extLst>
              <p:ext uri="{D42A27DB-BD31-4B8C-83A1-F6EECF244321}">
                <p14:modId xmlns:p14="http://schemas.microsoft.com/office/powerpoint/2010/main" val="4292829773"/>
              </p:ext>
            </p:extLst>
          </p:nvPr>
        </p:nvGraphicFramePr>
        <p:xfrm>
          <a:off x="1792288" y="5090024"/>
          <a:ext cx="4752528" cy="16561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354076828"/>
              </p:ext>
            </p:extLst>
          </p:nvPr>
        </p:nvGraphicFramePr>
        <p:xfrm>
          <a:off x="6948264" y="5085185"/>
          <a:ext cx="1584176" cy="1639606"/>
        </p:xfrm>
        <a:graphic>
          <a:graphicData uri="http://schemas.openxmlformats.org/drawingml/2006/table">
            <a:tbl>
              <a:tblPr/>
              <a:tblGrid>
                <a:gridCol w="576064"/>
                <a:gridCol w="648072"/>
                <a:gridCol w="360040"/>
              </a:tblGrid>
              <a:tr h="601004">
                <a:tc>
                  <a:txBody>
                    <a:bodyPr/>
                    <a:lstStyle/>
                    <a:p>
                      <a:pPr algn="ctr" fontAlgn="ctr"/>
                      <a:r>
                        <a:rPr lang="es-PE" sz="1200" b="0" i="0" u="none" strike="noStrike">
                          <a:solidFill>
                            <a:srgbClr val="000000"/>
                          </a:solidFill>
                          <a:effectLst/>
                          <a:latin typeface="Arial" panose="020B0604020202020204" pitchFamily="34" charset="0"/>
                        </a:rPr>
                        <a:t>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a:solidFill>
                            <a:srgbClr val="000000"/>
                          </a:solidFill>
                          <a:effectLst/>
                          <a:latin typeface="Arial" panose="020B060402020202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301">
                <a:tc>
                  <a:txBody>
                    <a:bodyPr/>
                    <a:lstStyle/>
                    <a:p>
                      <a:pPr algn="ctr" fontAlgn="ctr"/>
                      <a:r>
                        <a:rPr lang="es-PE" sz="1200" b="0" i="0" u="none" strike="noStrike">
                          <a:solidFill>
                            <a:srgbClr val="000000"/>
                          </a:solidFill>
                          <a:effectLst/>
                          <a:latin typeface="Arial" panose="020B060402020202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E" sz="1200" b="0" i="0" u="none" strike="noStrike" dirty="0">
                          <a:solidFill>
                            <a:srgbClr val="000000"/>
                          </a:solidFill>
                          <a:effectLst/>
                          <a:latin typeface="Arial" panose="020B06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9301">
                <a:tc>
                  <a:txBody>
                    <a:bodyPr/>
                    <a:lstStyle/>
                    <a:p>
                      <a:pPr algn="l" fontAlgn="b"/>
                      <a:r>
                        <a:rPr lang="es-PE"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PE" sz="1200" b="0" i="0" u="none" strike="noStrike">
                          <a:solidFill>
                            <a:srgbClr val="000000"/>
                          </a:solidFill>
                          <a:effectLst/>
                          <a:latin typeface="Arial" panose="020B0604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1200" b="0"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49355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15043515"/>
              </p:ext>
            </p:extLst>
          </p:nvPr>
        </p:nvGraphicFramePr>
        <p:xfrm>
          <a:off x="0" y="0"/>
          <a:ext cx="9144000" cy="3500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2 Grupo"/>
          <p:cNvGrpSpPr/>
          <p:nvPr/>
        </p:nvGrpSpPr>
        <p:grpSpPr>
          <a:xfrm>
            <a:off x="1835696" y="3140968"/>
            <a:ext cx="5857916" cy="2664471"/>
            <a:chOff x="1730642" y="1249100"/>
            <a:chExt cx="6188145" cy="3323487"/>
          </a:xfrm>
        </p:grpSpPr>
        <p:sp>
          <p:nvSpPr>
            <p:cNvPr id="6" name="5 Rectángulo"/>
            <p:cNvSpPr/>
            <p:nvPr/>
          </p:nvSpPr>
          <p:spPr>
            <a:xfrm>
              <a:off x="1928795" y="3843177"/>
              <a:ext cx="5214975" cy="7294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cs typeface="Arial" pitchFamily="34" charset="0"/>
              </a:endParaRPr>
            </a:p>
          </p:txBody>
        </p:sp>
        <p:sp>
          <p:nvSpPr>
            <p:cNvPr id="7" name="6 Rectángulo"/>
            <p:cNvSpPr/>
            <p:nvPr/>
          </p:nvSpPr>
          <p:spPr>
            <a:xfrm>
              <a:off x="1730642" y="1249100"/>
              <a:ext cx="6188145" cy="2155634"/>
            </a:xfrm>
            <a:prstGeom prst="rect">
              <a:avLst/>
            </a:prstGeom>
            <a:noFill/>
          </p:spPr>
          <p:txBody>
            <a:bodyPr wrap="none" lIns="91440" tIns="45720" rIns="91440" bIns="45720">
              <a:prstTxWarp prst="textArchUp">
                <a:avLst>
                  <a:gd name="adj" fmla="val 11132767"/>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DEJA TU SALUD EN NUESTRAS MANOS Y OBTENDRAS VIDA”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2" name="Imagen 1"/>
          <p:cNvPicPr>
            <a:picLocks noChangeAspect="1"/>
          </p:cNvPicPr>
          <p:nvPr/>
        </p:nvPicPr>
        <p:blipFill rotWithShape="1">
          <a:blip r:embed="rId7"/>
          <a:srcRect l="39103" t="23828" r="37099" b="29907"/>
          <a:stretch/>
        </p:blipFill>
        <p:spPr>
          <a:xfrm>
            <a:off x="3216482" y="3329752"/>
            <a:ext cx="3096344" cy="33843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2357422" y="214290"/>
            <a:ext cx="4429156" cy="92869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lvl="2"/>
            <a:r>
              <a:rPr lang="en-US" sz="3200" b="1" dirty="0">
                <a:solidFill>
                  <a:schemeClr val="lt1"/>
                </a:solidFill>
                <a:latin typeface="+mn-lt"/>
                <a:ea typeface="+mn-ea"/>
                <a:cs typeface="+mn-cs"/>
              </a:rPr>
              <a:t>PRODUCTO – SERVICIO</a:t>
            </a:r>
            <a:endParaRPr lang="es-PE" sz="3200" dirty="0">
              <a:solidFill>
                <a:schemeClr val="lt1"/>
              </a:solidFill>
              <a:latin typeface="+mn-lt"/>
              <a:ea typeface="+mn-ea"/>
              <a:cs typeface="+mn-cs"/>
            </a:endParaRPr>
          </a:p>
        </p:txBody>
      </p:sp>
      <p:sp>
        <p:nvSpPr>
          <p:cNvPr id="8" name="7 Marcador de contenido"/>
          <p:cNvSpPr>
            <a:spLocks noGrp="1"/>
          </p:cNvSpPr>
          <p:nvPr>
            <p:ph sz="half" idx="1"/>
          </p:nvPr>
        </p:nvSpPr>
        <p:spPr>
          <a:xfrm>
            <a:off x="1000100" y="1500174"/>
            <a:ext cx="7429552" cy="221685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just">
              <a:buNone/>
            </a:pPr>
            <a:r>
              <a:rPr lang="es-PE" dirty="0"/>
              <a:t>El producto final es un centro de rehabilitación fisioterapéutico y kinesiológico llamado FISIOKINE </a:t>
            </a:r>
            <a:r>
              <a:rPr lang="es-PE" dirty="0" smtClean="0"/>
              <a:t>ILO </a:t>
            </a:r>
            <a:r>
              <a:rPr lang="es-PE" dirty="0"/>
              <a:t>buscando la rehabilitación física mediante ejercicios y modalidades físicas encaminados a mejorar la capacidad funcional, mejorando el equilibrio, la fuerza, la flexibilidad, la resistencia, la coordinación y el control motor buscado siempre mejorar la calidad de vida de los usuarios, teniendo en cuenta la necesidad que existe en el medio de un centro que intervenga de manera más integral a las personas de la ciudad de </a:t>
            </a:r>
            <a:r>
              <a:rPr lang="es-PE" dirty="0" smtClean="0"/>
              <a:t>ILO</a:t>
            </a:r>
            <a:r>
              <a:rPr lang="es-PE" dirty="0"/>
              <a:t>.</a:t>
            </a:r>
          </a:p>
          <a:p>
            <a:pPr marL="0" indent="0" algn="just">
              <a:buNone/>
            </a:pPr>
            <a:endParaRPr lang="es-PE" dirty="0" smtClean="0"/>
          </a:p>
        </p:txBody>
      </p:sp>
      <p:pic>
        <p:nvPicPr>
          <p:cNvPr id="6146" name="Picture 2" descr="Resultado de imagen para salud fi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933056"/>
            <a:ext cx="4320480" cy="2304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Llamada de flecha a la izquierda"/>
          <p:cNvSpPr/>
          <p:nvPr/>
        </p:nvSpPr>
        <p:spPr>
          <a:xfrm>
            <a:off x="6000760" y="500042"/>
            <a:ext cx="2428892" cy="3500462"/>
          </a:xfrm>
          <a:prstGeom prst="leftArrowCallout">
            <a:avLst>
              <a:gd name="adj1" fmla="val 14557"/>
              <a:gd name="adj2" fmla="val 18287"/>
              <a:gd name="adj3" fmla="val 25000"/>
              <a:gd name="adj4" fmla="val 6497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sz="2800" dirty="0" smtClean="0"/>
              <a:t>FLUJO </a:t>
            </a:r>
          </a:p>
          <a:p>
            <a:pPr algn="ctr"/>
            <a:r>
              <a:rPr lang="es-PE" sz="2800" dirty="0" smtClean="0"/>
              <a:t>DE</a:t>
            </a:r>
          </a:p>
          <a:p>
            <a:pPr algn="ctr"/>
            <a:r>
              <a:rPr lang="es-PE" sz="2800" dirty="0" smtClean="0"/>
              <a:t>PROCESO</a:t>
            </a:r>
            <a:endParaRPr lang="es-PE" sz="2800" dirty="0"/>
          </a:p>
        </p:txBody>
      </p:sp>
      <p:pic>
        <p:nvPicPr>
          <p:cNvPr id="8" name="Marcador de contenido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589" y="500042"/>
            <a:ext cx="4351547" cy="5881286"/>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Proceso alternativo"/>
          <p:cNvSpPr/>
          <p:nvPr/>
        </p:nvSpPr>
        <p:spPr>
          <a:xfrm>
            <a:off x="214282" y="2285992"/>
            <a:ext cx="3857652" cy="3857652"/>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PE" dirty="0"/>
          </a:p>
        </p:txBody>
      </p:sp>
      <p:sp>
        <p:nvSpPr>
          <p:cNvPr id="6" name="5 Llamada de nube"/>
          <p:cNvSpPr/>
          <p:nvPr/>
        </p:nvSpPr>
        <p:spPr>
          <a:xfrm>
            <a:off x="214282" y="285728"/>
            <a:ext cx="3143272" cy="1214446"/>
          </a:xfrm>
          <a:prstGeom prst="cloudCallout">
            <a:avLst>
              <a:gd name="adj1" fmla="val 82747"/>
              <a:gd name="adj2" fmla="val 1002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PLAZA</a:t>
            </a:r>
            <a:endParaRPr lang="es-P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Llamada de nube"/>
          <p:cNvSpPr/>
          <p:nvPr/>
        </p:nvSpPr>
        <p:spPr>
          <a:xfrm>
            <a:off x="4572000" y="4143380"/>
            <a:ext cx="4309072" cy="2357454"/>
          </a:xfrm>
          <a:prstGeom prst="cloudCallout">
            <a:avLst>
              <a:gd name="adj1" fmla="val -39092"/>
              <a:gd name="adj2" fmla="val -12290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PE"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 UBICACIÓN SERA EN ALTO ILO ARENAL K-27  CON HORARIO DE 8:00 AM A 1:00 PM  Y DE 3:00PM  A 8:00 PM </a:t>
            </a:r>
            <a:endParaRPr lang="es-P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WordArt 2"/>
          <p:cNvSpPr>
            <a:spLocks noChangeArrowheads="1" noChangeShapeType="1" noTextEdit="1"/>
          </p:cNvSpPr>
          <p:nvPr/>
        </p:nvSpPr>
        <p:spPr bwMode="auto">
          <a:xfrm>
            <a:off x="535753" y="4034763"/>
            <a:ext cx="3214710" cy="1803513"/>
          </a:xfrm>
          <a:prstGeom prst="rect">
            <a:avLst/>
          </a:prstGeom>
        </p:spPr>
        <p:txBody>
          <a:bodyPr wrap="none" fromWordArt="1">
            <a:prstTxWarp prst="textArchDown">
              <a:avLst>
                <a:gd name="adj" fmla="val 0"/>
              </a:avLst>
            </a:prstTxWarp>
          </a:bodyPr>
          <a:lstStyle/>
          <a:p>
            <a:pPr algn="ctr" rtl="0"/>
            <a:r>
              <a:rPr lang="es-PE" sz="24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"".DEJA TU SALUD EN NUESTRAS MANOS Y OBTENDRAS VIDA </a:t>
            </a:r>
            <a:endParaRPr lang="es-PE" sz="24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pic>
        <p:nvPicPr>
          <p:cNvPr id="10" name="Imagen 9"/>
          <p:cNvPicPr>
            <a:picLocks noChangeAspect="1"/>
          </p:cNvPicPr>
          <p:nvPr/>
        </p:nvPicPr>
        <p:blipFill rotWithShape="1">
          <a:blip r:embed="rId2"/>
          <a:srcRect l="39103" t="23828" r="37099" b="29907"/>
          <a:stretch/>
        </p:blipFill>
        <p:spPr>
          <a:xfrm>
            <a:off x="755576" y="2564903"/>
            <a:ext cx="2601978" cy="2520281"/>
          </a:xfrm>
          <a:prstGeom prst="rect">
            <a:avLst/>
          </a:prstGeom>
        </p:spPr>
      </p:pic>
      <p:pic>
        <p:nvPicPr>
          <p:cNvPr id="17" name="Marcador de contenido 16"/>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675181" y="-640988"/>
            <a:ext cx="2390741" cy="4021041"/>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332656"/>
            <a:ext cx="6851104" cy="1143000"/>
          </a:xfrm>
        </p:spPr>
        <p:txBody>
          <a:bodyPr/>
          <a:lstStyle/>
          <a:p>
            <a:r>
              <a:rPr lang="es-PE" u="sng" dirty="0" smtClean="0">
                <a:solidFill>
                  <a:srgbClr val="FF0000"/>
                </a:solidFill>
              </a:rPr>
              <a:t>INTRODUCCION</a:t>
            </a:r>
            <a:endParaRPr lang="es-PE" u="sng" dirty="0">
              <a:solidFill>
                <a:srgbClr val="FF0000"/>
              </a:solidFill>
            </a:endParaRPr>
          </a:p>
        </p:txBody>
      </p:sp>
      <p:sp>
        <p:nvSpPr>
          <p:cNvPr id="3" name="Marcador de contenido 2"/>
          <p:cNvSpPr>
            <a:spLocks noGrp="1"/>
          </p:cNvSpPr>
          <p:nvPr>
            <p:ph idx="1"/>
          </p:nvPr>
        </p:nvSpPr>
        <p:spPr/>
        <p:txBody>
          <a:bodyPr>
            <a:normAutofit fontScale="70000" lnSpcReduction="20000"/>
          </a:bodyPr>
          <a:lstStyle/>
          <a:p>
            <a:r>
              <a:rPr lang="es-PE" sz="2900" b="1" dirty="0" smtClean="0"/>
              <a:t>El </a:t>
            </a:r>
            <a:r>
              <a:rPr lang="es-PE" sz="2900" b="1" dirty="0"/>
              <a:t>presente trabajo está basado en la elaboración de un plan de negocios para la creación de un centro de rehabilitación fisioterapéutico y kinesiológico  para la ciudad de ILO</a:t>
            </a:r>
            <a:r>
              <a:rPr lang="es-PE" sz="2400" b="1" dirty="0" smtClean="0"/>
              <a:t>.</a:t>
            </a:r>
          </a:p>
          <a:p>
            <a:pPr marL="0" indent="0">
              <a:buNone/>
            </a:pPr>
            <a:endParaRPr lang="es-PE" b="1" dirty="0"/>
          </a:p>
          <a:p>
            <a:r>
              <a:rPr lang="es-PE" b="1" dirty="0"/>
              <a:t>Es por ello que se considera importante desarrollar una idea de negocio enfocada a brindar las herramientas necesarias para generar en nuestros usuarios hábitos de vida saludables, prevención y tratamiento de la enfermedad mediante el diseño y desarrollo de programas de habilitación y rehabilitación física mediante ejercicios y modalidades físicas encaminados a mejorar la capacidad funcional, mejorando el equilibrio, la fuerza, la flexibilidad, la resistencia, la coordinación y el control motor buscado siempre mejorar la calidad de vida y el mejoramiento de la salud de las personas.</a:t>
            </a:r>
          </a:p>
          <a:p>
            <a:endParaRPr lang="es-PE" dirty="0"/>
          </a:p>
        </p:txBody>
      </p:sp>
    </p:spTree>
    <p:extLst>
      <p:ext uri="{BB962C8B-B14F-4D97-AF65-F5344CB8AC3E}">
        <p14:creationId xmlns:p14="http://schemas.microsoft.com/office/powerpoint/2010/main" val="78978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4286280" cy="1143000"/>
          </a:xfrm>
        </p:spPr>
        <p:style>
          <a:lnRef idx="3">
            <a:schemeClr val="lt1"/>
          </a:lnRef>
          <a:fillRef idx="1">
            <a:schemeClr val="accent5"/>
          </a:fillRef>
          <a:effectRef idx="1">
            <a:schemeClr val="accent5"/>
          </a:effectRef>
          <a:fontRef idx="minor">
            <a:schemeClr val="lt1"/>
          </a:fontRef>
        </p:style>
        <p:txBody>
          <a:bodyPr/>
          <a:lstStyle/>
          <a:p>
            <a:r>
              <a:rPr lang="es-PE" dirty="0" smtClean="0"/>
              <a:t>PROMOCION</a:t>
            </a:r>
            <a:endParaRPr lang="es-PE" dirty="0"/>
          </a:p>
        </p:txBody>
      </p:sp>
      <p:sp>
        <p:nvSpPr>
          <p:cNvPr id="4" name="3 Redondear rectángulo de esquina diagonal"/>
          <p:cNvSpPr/>
          <p:nvPr/>
        </p:nvSpPr>
        <p:spPr>
          <a:xfrm>
            <a:off x="683568" y="1357290"/>
            <a:ext cx="7603208" cy="2451208"/>
          </a:xfrm>
          <a:prstGeom prst="round2DiagRect">
            <a:avLst/>
          </a:prstGeom>
          <a:noFill/>
          <a:ln w="38100">
            <a:solidFill>
              <a:schemeClr val="accent1"/>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lvl="0" algn="just">
              <a:buFont typeface="Arial" pitchFamily="34" charset="0"/>
              <a:buChar char="•"/>
            </a:pPr>
            <a:endParaRPr lang="es-PE" dirty="0">
              <a:latin typeface="Arial" pitchFamily="34" charset="0"/>
              <a:cs typeface="Arial" pitchFamily="34" charset="0"/>
            </a:endParaRPr>
          </a:p>
        </p:txBody>
      </p:sp>
      <p:sp>
        <p:nvSpPr>
          <p:cNvPr id="3" name="Rectángulo 2"/>
          <p:cNvSpPr/>
          <p:nvPr/>
        </p:nvSpPr>
        <p:spPr>
          <a:xfrm>
            <a:off x="857224" y="1500174"/>
            <a:ext cx="7429552" cy="2308324"/>
          </a:xfrm>
          <a:prstGeom prst="rect">
            <a:avLst/>
          </a:prstGeom>
        </p:spPr>
        <p:txBody>
          <a:bodyPr wrap="square">
            <a:spAutoFit/>
          </a:bodyPr>
          <a:lstStyle/>
          <a:p>
            <a:r>
              <a:rPr lang="es-PE" b="1" spc="5" dirty="0">
                <a:latin typeface="Arial" panose="020B0604020202020204" pitchFamily="34" charset="0"/>
                <a:ea typeface="Arial" panose="020B0604020202020204" pitchFamily="34" charset="0"/>
              </a:rPr>
              <a:t>Foll</a:t>
            </a:r>
            <a:r>
              <a:rPr lang="es-PE" b="1" spc="-5" dirty="0">
                <a:latin typeface="Arial" panose="020B0604020202020204" pitchFamily="34" charset="0"/>
                <a:ea typeface="Arial" panose="020B0604020202020204" pitchFamily="34" charset="0"/>
              </a:rPr>
              <a:t>e</a:t>
            </a:r>
            <a:r>
              <a:rPr lang="es-PE" b="1" dirty="0">
                <a:latin typeface="Arial" panose="020B0604020202020204" pitchFamily="34" charset="0"/>
                <a:ea typeface="Arial" panose="020B0604020202020204" pitchFamily="34" charset="0"/>
              </a:rPr>
              <a:t>t</a:t>
            </a:r>
            <a:r>
              <a:rPr lang="es-PE" b="1" spc="5" dirty="0">
                <a:latin typeface="Arial" panose="020B0604020202020204" pitchFamily="34" charset="0"/>
                <a:ea typeface="Arial" panose="020B0604020202020204" pitchFamily="34" charset="0"/>
              </a:rPr>
              <a:t>o</a:t>
            </a:r>
            <a:r>
              <a:rPr lang="es-PE" b="1" dirty="0">
                <a:latin typeface="Arial" panose="020B0604020202020204" pitchFamily="34" charset="0"/>
                <a:ea typeface="Arial" panose="020B0604020202020204" pitchFamily="34" charset="0"/>
              </a:rPr>
              <a:t>s</a:t>
            </a:r>
            <a:r>
              <a:rPr lang="es-PE" dirty="0">
                <a:latin typeface="Arial" panose="020B0604020202020204" pitchFamily="34" charset="0"/>
                <a:ea typeface="Arial" panose="020B0604020202020204" pitchFamily="34" charset="0"/>
              </a:rPr>
              <a:t>: </a:t>
            </a:r>
            <a:r>
              <a:rPr lang="es-PE" spc="15"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cr</a:t>
            </a:r>
            <a:r>
              <a:rPr lang="es-PE" spc="-5" dirty="0">
                <a:latin typeface="Arial" panose="020B0604020202020204" pitchFamily="34" charset="0"/>
                <a:ea typeface="Arial" panose="020B0604020202020204" pitchFamily="34" charset="0"/>
              </a:rPr>
              <a:t>eand</a:t>
            </a:r>
            <a:r>
              <a:rPr lang="es-PE" dirty="0">
                <a:latin typeface="Arial" panose="020B0604020202020204" pitchFamily="34" charset="0"/>
                <a:ea typeface="Arial" panose="020B0604020202020204" pitchFamily="34" charset="0"/>
              </a:rPr>
              <a:t>o  </a:t>
            </a:r>
            <a:r>
              <a:rPr lang="es-PE" spc="-5" dirty="0">
                <a:latin typeface="Arial" panose="020B0604020202020204" pitchFamily="34" charset="0"/>
                <a:ea typeface="Arial" panose="020B0604020202020204" pitchFamily="34" charset="0"/>
              </a:rPr>
              <a:t>pa</a:t>
            </a:r>
            <a:r>
              <a:rPr lang="es-PE" spc="20" dirty="0">
                <a:latin typeface="Arial" panose="020B0604020202020204" pitchFamily="34" charset="0"/>
                <a:ea typeface="Arial" panose="020B0604020202020204" pitchFamily="34" charset="0"/>
              </a:rPr>
              <a:t>r</a:t>
            </a:r>
            <a:r>
              <a:rPr lang="es-PE" dirty="0">
                <a:latin typeface="Arial" panose="020B0604020202020204" pitchFamily="34" charset="0"/>
                <a:ea typeface="Arial" panose="020B0604020202020204" pitchFamily="34" charset="0"/>
              </a:rPr>
              <a:t>a  </a:t>
            </a:r>
            <a:r>
              <a:rPr lang="es-PE" spc="10" dirty="0">
                <a:latin typeface="Arial" panose="020B0604020202020204" pitchFamily="34" charset="0"/>
                <a:ea typeface="Arial" panose="020B0604020202020204" pitchFamily="34" charset="0"/>
              </a:rPr>
              <a:t>e</a:t>
            </a:r>
            <a:r>
              <a:rPr lang="es-PE" spc="-5" dirty="0">
                <a:latin typeface="Arial" panose="020B0604020202020204" pitchFamily="34" charset="0"/>
                <a:ea typeface="Arial" panose="020B0604020202020204" pitchFamily="34" charset="0"/>
              </a:rPr>
              <a:t>ll</a:t>
            </a:r>
            <a:r>
              <a:rPr lang="es-PE" dirty="0">
                <a:latin typeface="Arial" panose="020B0604020202020204" pitchFamily="34" charset="0"/>
                <a:ea typeface="Arial" panose="020B0604020202020204" pitchFamily="34" charset="0"/>
              </a:rPr>
              <a:t>o </a:t>
            </a:r>
            <a:r>
              <a:rPr lang="es-PE" spc="20"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u</a:t>
            </a:r>
            <a:r>
              <a:rPr lang="es-PE" dirty="0">
                <a:latin typeface="Arial" panose="020B0604020202020204" pitchFamily="34" charset="0"/>
                <a:ea typeface="Arial" panose="020B0604020202020204" pitchFamily="34" charset="0"/>
              </a:rPr>
              <a:t>n  </a:t>
            </a:r>
            <a:r>
              <a:rPr lang="es-PE" spc="5" dirty="0">
                <a:latin typeface="Arial" panose="020B0604020202020204" pitchFamily="34" charset="0"/>
                <a:ea typeface="Arial" panose="020B0604020202020204" pitchFamily="34" charset="0"/>
              </a:rPr>
              <a:t>f</a:t>
            </a:r>
            <a:r>
              <a:rPr lang="es-PE" spc="10" dirty="0">
                <a:latin typeface="Arial" panose="020B0604020202020204" pitchFamily="34" charset="0"/>
                <a:ea typeface="Arial" panose="020B0604020202020204" pitchFamily="34" charset="0"/>
              </a:rPr>
              <a:t>o</a:t>
            </a:r>
            <a:r>
              <a:rPr lang="es-PE" spc="-5" dirty="0">
                <a:latin typeface="Arial" panose="020B0604020202020204" pitchFamily="34" charset="0"/>
                <a:ea typeface="Arial" panose="020B0604020202020204" pitchFamily="34" charset="0"/>
              </a:rPr>
              <a:t>l</a:t>
            </a:r>
            <a:r>
              <a:rPr lang="es-PE" spc="10" dirty="0">
                <a:latin typeface="Arial" panose="020B0604020202020204" pitchFamily="34" charset="0"/>
                <a:ea typeface="Arial" panose="020B0604020202020204" pitchFamily="34" charset="0"/>
              </a:rPr>
              <a:t>l</a:t>
            </a:r>
            <a:r>
              <a:rPr lang="es-PE" spc="-5" dirty="0">
                <a:latin typeface="Arial" panose="020B0604020202020204" pitchFamily="34" charset="0"/>
                <a:ea typeface="Arial" panose="020B0604020202020204" pitchFamily="34" charset="0"/>
              </a:rPr>
              <a:t>e</a:t>
            </a:r>
            <a:r>
              <a:rPr lang="es-PE" spc="5" dirty="0">
                <a:latin typeface="Arial" panose="020B0604020202020204" pitchFamily="34" charset="0"/>
                <a:ea typeface="Arial" panose="020B0604020202020204" pitchFamily="34" charset="0"/>
              </a:rPr>
              <a:t>t</a:t>
            </a:r>
            <a:r>
              <a:rPr lang="es-PE" dirty="0">
                <a:latin typeface="Arial" panose="020B0604020202020204" pitchFamily="34" charset="0"/>
                <a:ea typeface="Arial" panose="020B0604020202020204" pitchFamily="34" charset="0"/>
              </a:rPr>
              <a:t>o  </a:t>
            </a:r>
            <a:r>
              <a:rPr lang="es-PE" spc="-5" dirty="0">
                <a:latin typeface="Arial" panose="020B0604020202020204" pitchFamily="34" charset="0"/>
                <a:ea typeface="Arial" panose="020B0604020202020204" pitchFamily="34" charset="0"/>
              </a:rPr>
              <a:t>a</a:t>
            </a:r>
            <a:r>
              <a:rPr lang="es-PE" spc="5" dirty="0">
                <a:latin typeface="Arial" panose="020B0604020202020204" pitchFamily="34" charset="0"/>
                <a:ea typeface="Arial" panose="020B0604020202020204" pitchFamily="34" charset="0"/>
              </a:rPr>
              <a:t>t</a:t>
            </a:r>
            <a:r>
              <a:rPr lang="es-PE"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c</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i</a:t>
            </a:r>
            <a:r>
              <a:rPr lang="es-PE" spc="20" dirty="0">
                <a:latin typeface="Arial" panose="020B0604020202020204" pitchFamily="34" charset="0"/>
                <a:ea typeface="Arial" panose="020B0604020202020204" pitchFamily="34" charset="0"/>
              </a:rPr>
              <a:t>v</a:t>
            </a:r>
            <a:r>
              <a:rPr lang="es-PE" spc="-5" dirty="0">
                <a:latin typeface="Arial" panose="020B0604020202020204" pitchFamily="34" charset="0"/>
                <a:ea typeface="Arial" panose="020B0604020202020204" pitchFamily="34" charset="0"/>
              </a:rPr>
              <a:t>o</a:t>
            </a:r>
            <a:r>
              <a:rPr lang="es-PE" dirty="0">
                <a:latin typeface="Arial" panose="020B0604020202020204" pitchFamily="34" charset="0"/>
                <a:ea typeface="Arial" panose="020B0604020202020204" pitchFamily="34" charset="0"/>
              </a:rPr>
              <a:t>, </a:t>
            </a:r>
            <a:r>
              <a:rPr lang="es-PE" spc="1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n  </a:t>
            </a:r>
            <a:r>
              <a:rPr lang="es-PE" spc="10"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l </a:t>
            </a:r>
            <a:r>
              <a:rPr lang="es-PE" spc="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q</a:t>
            </a:r>
            <a:r>
              <a:rPr lang="es-PE" spc="10" dirty="0">
                <a:latin typeface="Arial" panose="020B0604020202020204" pitchFamily="34" charset="0"/>
                <a:ea typeface="Arial" panose="020B0604020202020204" pitchFamily="34" charset="0"/>
              </a:rPr>
              <a:t>u</a:t>
            </a:r>
            <a:r>
              <a:rPr lang="es-PE" dirty="0">
                <a:latin typeface="Arial" panose="020B0604020202020204" pitchFamily="34" charset="0"/>
                <a:ea typeface="Arial" panose="020B0604020202020204" pitchFamily="34" charset="0"/>
              </a:rPr>
              <a:t>e  se </a:t>
            </a:r>
            <a:r>
              <a:rPr lang="es-PE" spc="20"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x</a:t>
            </a:r>
            <a:r>
              <a:rPr lang="es-PE" spc="-5" dirty="0">
                <a:latin typeface="Arial" panose="020B0604020202020204" pitchFamily="34" charset="0"/>
                <a:ea typeface="Arial" panose="020B0604020202020204" pitchFamily="34" charset="0"/>
              </a:rPr>
              <a:t>p</a:t>
            </a:r>
            <a:r>
              <a:rPr lang="es-PE" spc="10" dirty="0">
                <a:latin typeface="Arial" panose="020B0604020202020204" pitchFamily="34" charset="0"/>
                <a:ea typeface="Arial" panose="020B0604020202020204" pitchFamily="34" charset="0"/>
              </a:rPr>
              <a:t>o</a:t>
            </a:r>
            <a:r>
              <a:rPr lang="es-PE" spc="-5" dirty="0">
                <a:latin typeface="Arial" panose="020B0604020202020204" pitchFamily="34" charset="0"/>
                <a:ea typeface="Arial" panose="020B0604020202020204" pitchFamily="34" charset="0"/>
              </a:rPr>
              <a:t>n</a:t>
            </a:r>
            <a:r>
              <a:rPr lang="es-PE" spc="10" dirty="0">
                <a:latin typeface="Arial" panose="020B0604020202020204" pitchFamily="34" charset="0"/>
                <a:ea typeface="Arial" panose="020B0604020202020204" pitchFamily="34" charset="0"/>
              </a:rPr>
              <a:t>g</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n  </a:t>
            </a:r>
            <a:r>
              <a:rPr lang="es-PE" spc="10" dirty="0">
                <a:latin typeface="Arial" panose="020B0604020202020204" pitchFamily="34" charset="0"/>
                <a:ea typeface="Arial" panose="020B0604020202020204" pitchFamily="34" charset="0"/>
              </a:rPr>
              <a:t>l</a:t>
            </a:r>
            <a:r>
              <a:rPr lang="es-PE" spc="-5" dirty="0">
                <a:latin typeface="Arial" panose="020B0604020202020204" pitchFamily="34" charset="0"/>
                <a:ea typeface="Arial" panose="020B0604020202020204" pitchFamily="34" charset="0"/>
              </a:rPr>
              <a:t>o</a:t>
            </a:r>
            <a:r>
              <a:rPr lang="es-PE" dirty="0">
                <a:latin typeface="Arial" panose="020B0604020202020204" pitchFamily="34" charset="0"/>
                <a:ea typeface="Arial" panose="020B0604020202020204" pitchFamily="34" charset="0"/>
              </a:rPr>
              <a:t>s s</a:t>
            </a:r>
            <a:r>
              <a:rPr lang="es-PE" spc="-5"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r</a:t>
            </a:r>
            <a:r>
              <a:rPr lang="es-PE" spc="20" dirty="0">
                <a:latin typeface="Arial" panose="020B0604020202020204" pitchFamily="34" charset="0"/>
                <a:ea typeface="Arial" panose="020B0604020202020204" pitchFamily="34" charset="0"/>
              </a:rPr>
              <a:t>v</a:t>
            </a:r>
            <a:r>
              <a:rPr lang="es-PE" spc="-5" dirty="0">
                <a:latin typeface="Arial" panose="020B0604020202020204" pitchFamily="34" charset="0"/>
                <a:ea typeface="Arial" panose="020B0604020202020204" pitchFamily="34" charset="0"/>
              </a:rPr>
              <a:t>i</a:t>
            </a:r>
            <a:r>
              <a:rPr lang="es-PE" dirty="0">
                <a:latin typeface="Arial" panose="020B0604020202020204" pitchFamily="34" charset="0"/>
                <a:ea typeface="Arial" panose="020B0604020202020204" pitchFamily="34" charset="0"/>
              </a:rPr>
              <a:t>c</a:t>
            </a:r>
            <a:r>
              <a:rPr lang="es-PE" spc="-5" dirty="0">
                <a:latin typeface="Arial" panose="020B0604020202020204" pitchFamily="34" charset="0"/>
                <a:ea typeface="Arial" panose="020B0604020202020204" pitchFamily="34" charset="0"/>
              </a:rPr>
              <a:t>io</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qu</a:t>
            </a:r>
            <a:r>
              <a:rPr lang="es-PE" dirty="0">
                <a:latin typeface="Arial" panose="020B0604020202020204" pitchFamily="34" charset="0"/>
                <a:ea typeface="Arial" panose="020B0604020202020204" pitchFamily="34" charset="0"/>
              </a:rPr>
              <a:t>e </a:t>
            </a:r>
            <a:r>
              <a:rPr lang="es-PE" spc="-5" dirty="0">
                <a:latin typeface="Arial" panose="020B0604020202020204" pitchFamily="34" charset="0"/>
                <a:ea typeface="Arial" panose="020B0604020202020204" pitchFamily="34" charset="0"/>
              </a:rPr>
              <a:t>p</a:t>
            </a:r>
            <a:r>
              <a:rPr lang="es-PE" spc="20"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t</a:t>
            </a:r>
            <a:r>
              <a:rPr lang="es-PE" spc="10" dirty="0">
                <a:latin typeface="Arial" panose="020B0604020202020204" pitchFamily="34" charset="0"/>
                <a:ea typeface="Arial" panose="020B0604020202020204" pitchFamily="34" charset="0"/>
              </a:rPr>
              <a:t>a</a:t>
            </a:r>
            <a:r>
              <a:rPr lang="es-PE" spc="-20" dirty="0">
                <a:latin typeface="Arial" panose="020B0604020202020204" pitchFamily="34" charset="0"/>
                <a:ea typeface="Arial" panose="020B0604020202020204" pitchFamily="34" charset="0"/>
              </a:rPr>
              <a:t>m</a:t>
            </a:r>
            <a:r>
              <a:rPr lang="es-PE" spc="-5" dirty="0">
                <a:latin typeface="Arial" panose="020B0604020202020204" pitchFamily="34" charset="0"/>
                <a:ea typeface="Arial" panose="020B0604020202020204" pitchFamily="34" charset="0"/>
              </a:rPr>
              <a:t>o</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sí</a:t>
            </a:r>
            <a:r>
              <a:rPr lang="es-PE" spc="10"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c</a:t>
            </a:r>
            <a:r>
              <a:rPr lang="es-PE" spc="10" dirty="0">
                <a:latin typeface="Arial" panose="020B0604020202020204" pitchFamily="34" charset="0"/>
                <a:ea typeface="Arial" panose="020B0604020202020204" pitchFamily="34" charset="0"/>
              </a:rPr>
              <a:t>o</a:t>
            </a:r>
            <a:r>
              <a:rPr lang="es-PE" spc="-20" dirty="0">
                <a:latin typeface="Arial" panose="020B0604020202020204" pitchFamily="34" charset="0"/>
                <a:ea typeface="Arial" panose="020B0604020202020204" pitchFamily="34" charset="0"/>
              </a:rPr>
              <a:t>m</a:t>
            </a:r>
            <a:r>
              <a:rPr lang="es-PE" dirty="0">
                <a:latin typeface="Arial" panose="020B0604020202020204" pitchFamily="34" charset="0"/>
                <a:ea typeface="Arial" panose="020B0604020202020204" pitchFamily="34" charset="0"/>
              </a:rPr>
              <a:t>o </a:t>
            </a:r>
            <a:r>
              <a:rPr lang="es-PE" spc="-5" dirty="0">
                <a:latin typeface="Arial" panose="020B0604020202020204" pitchFamily="34" charset="0"/>
                <a:ea typeface="Arial" panose="020B0604020202020204" pitchFamily="34" charset="0"/>
              </a:rPr>
              <a:t>la</a:t>
            </a:r>
            <a:r>
              <a:rPr lang="es-PE" dirty="0">
                <a:latin typeface="Arial" panose="020B0604020202020204" pitchFamily="34" charset="0"/>
                <a:ea typeface="Arial" panose="020B0604020202020204" pitchFamily="34" charset="0"/>
              </a:rPr>
              <a:t>s</a:t>
            </a:r>
            <a:r>
              <a:rPr lang="es-PE" spc="2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i</a:t>
            </a:r>
            <a:r>
              <a:rPr lang="es-PE" spc="5" dirty="0">
                <a:latin typeface="Arial" panose="020B0604020202020204" pitchFamily="34" charset="0"/>
                <a:ea typeface="Arial" panose="020B0604020202020204" pitchFamily="34" charset="0"/>
              </a:rPr>
              <a:t>f</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y</a:t>
            </a:r>
            <a:r>
              <a:rPr lang="es-PE" spc="-1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lo</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 </a:t>
            </a:r>
            <a:r>
              <a:rPr lang="es-PE" spc="10" dirty="0">
                <a:latin typeface="Arial" panose="020B0604020202020204" pitchFamily="34" charset="0"/>
                <a:ea typeface="Arial" panose="020B0604020202020204" pitchFamily="34" charset="0"/>
              </a:rPr>
              <a:t>d</a:t>
            </a:r>
            <a:r>
              <a:rPr lang="es-PE" spc="-5" dirty="0">
                <a:latin typeface="Arial" panose="020B0604020202020204" pitchFamily="34" charset="0"/>
                <a:ea typeface="Arial" panose="020B0604020202020204" pitchFamily="34" charset="0"/>
              </a:rPr>
              <a:t>a</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o</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d</a:t>
            </a:r>
            <a:r>
              <a:rPr lang="es-PE" dirty="0">
                <a:latin typeface="Arial" panose="020B0604020202020204" pitchFamily="34" charset="0"/>
                <a:ea typeface="Arial" panose="020B0604020202020204" pitchFamily="34" charset="0"/>
              </a:rPr>
              <a:t>e c</a:t>
            </a:r>
            <a:r>
              <a:rPr lang="es-PE" spc="10" dirty="0">
                <a:latin typeface="Arial" panose="020B0604020202020204" pitchFamily="34" charset="0"/>
                <a:ea typeface="Arial" panose="020B0604020202020204" pitchFamily="34" charset="0"/>
              </a:rPr>
              <a:t>o</a:t>
            </a:r>
            <a:r>
              <a:rPr lang="es-PE" spc="-5" dirty="0">
                <a:latin typeface="Arial" panose="020B0604020202020204" pitchFamily="34" charset="0"/>
                <a:ea typeface="Arial" panose="020B0604020202020204" pitchFamily="34" charset="0"/>
              </a:rPr>
              <a:t>n</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c</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o</a:t>
            </a:r>
            <a:r>
              <a:rPr lang="es-PE" dirty="0">
                <a:latin typeface="Arial" panose="020B0604020202020204" pitchFamily="34" charset="0"/>
                <a:ea typeface="Arial" panose="020B0604020202020204" pitchFamily="34" charset="0"/>
              </a:rPr>
              <a:t>.</a:t>
            </a:r>
            <a:r>
              <a:rPr lang="es-PE" spc="-5" dirty="0">
                <a:latin typeface="Arial" panose="020B0604020202020204" pitchFamily="34" charset="0"/>
                <a:ea typeface="Arial" panose="020B0604020202020204" pitchFamily="34" charset="0"/>
              </a:rPr>
              <a:t> De</a:t>
            </a:r>
            <a:r>
              <a:rPr lang="es-PE" spc="5" dirty="0">
                <a:latin typeface="Arial" panose="020B0604020202020204" pitchFamily="34" charset="0"/>
                <a:ea typeface="Arial" panose="020B0604020202020204" pitchFamily="34" charset="0"/>
              </a:rPr>
              <a:t>n</a:t>
            </a:r>
            <a:r>
              <a:rPr lang="es-PE" dirty="0">
                <a:latin typeface="Arial" panose="020B0604020202020204" pitchFamily="34" charset="0"/>
                <a:ea typeface="Arial" panose="020B0604020202020204" pitchFamily="34" charset="0"/>
              </a:rPr>
              <a:t>tro</a:t>
            </a:r>
            <a:r>
              <a:rPr lang="es-PE" spc="20"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d</a:t>
            </a:r>
            <a:r>
              <a:rPr lang="es-PE" dirty="0">
                <a:latin typeface="Arial" panose="020B0604020202020204" pitchFamily="34" charset="0"/>
                <a:ea typeface="Arial" panose="020B0604020202020204" pitchFamily="34" charset="0"/>
              </a:rPr>
              <a:t>e</a:t>
            </a:r>
            <a:r>
              <a:rPr lang="es-PE" spc="20"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lo</a:t>
            </a:r>
            <a:r>
              <a:rPr lang="es-PE" dirty="0">
                <a:latin typeface="Arial" panose="020B0604020202020204" pitchFamily="34" charset="0"/>
                <a:ea typeface="Arial" panose="020B0604020202020204" pitchFamily="34" charset="0"/>
              </a:rPr>
              <a:t>s</a:t>
            </a:r>
            <a:r>
              <a:rPr lang="es-PE" spc="2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p</a:t>
            </a:r>
            <a:r>
              <a:rPr lang="es-PE"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in</a:t>
            </a:r>
            <a:r>
              <a:rPr lang="es-PE" spc="20" dirty="0">
                <a:latin typeface="Arial" panose="020B0604020202020204" pitchFamily="34" charset="0"/>
                <a:ea typeface="Arial" panose="020B0604020202020204" pitchFamily="34" charset="0"/>
              </a:rPr>
              <a:t>c</a:t>
            </a:r>
            <a:r>
              <a:rPr lang="es-PE" spc="-5" dirty="0">
                <a:latin typeface="Arial" panose="020B0604020202020204" pitchFamily="34" charset="0"/>
                <a:ea typeface="Arial" panose="020B0604020202020204" pitchFamily="34" charset="0"/>
              </a:rPr>
              <a:t>ip</a:t>
            </a:r>
            <a:r>
              <a:rPr lang="es-PE" spc="10" dirty="0">
                <a:latin typeface="Arial" panose="020B0604020202020204" pitchFamily="34" charset="0"/>
                <a:ea typeface="Arial" panose="020B0604020202020204" pitchFamily="34" charset="0"/>
              </a:rPr>
              <a:t>a</a:t>
            </a:r>
            <a:r>
              <a:rPr lang="es-PE" spc="-5" dirty="0">
                <a:latin typeface="Arial" panose="020B0604020202020204" pitchFamily="34" charset="0"/>
                <a:ea typeface="Arial" panose="020B0604020202020204" pitchFamily="34" charset="0"/>
              </a:rPr>
              <a:t>le</a:t>
            </a:r>
            <a:r>
              <a:rPr lang="es-PE" dirty="0">
                <a:latin typeface="Arial" panose="020B0604020202020204" pitchFamily="34" charset="0"/>
                <a:ea typeface="Arial" panose="020B0604020202020204" pitchFamily="34" charset="0"/>
              </a:rPr>
              <a:t>s</a:t>
            </a:r>
            <a:r>
              <a:rPr lang="es-PE" spc="25"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m</a:t>
            </a:r>
            <a:r>
              <a:rPr lang="es-PE" spc="-5" dirty="0">
                <a:latin typeface="Arial" panose="020B0604020202020204" pitchFamily="34" charset="0"/>
                <a:ea typeface="Arial" panose="020B0604020202020204" pitchFamily="34" charset="0"/>
              </a:rPr>
              <a:t>e</a:t>
            </a:r>
            <a:r>
              <a:rPr lang="es-PE" spc="10" dirty="0">
                <a:latin typeface="Arial" panose="020B0604020202020204" pitchFamily="34" charset="0"/>
                <a:ea typeface="Arial" panose="020B0604020202020204" pitchFamily="34" charset="0"/>
              </a:rPr>
              <a:t>d</a:t>
            </a:r>
            <a:r>
              <a:rPr lang="es-PE" spc="-5" dirty="0">
                <a:latin typeface="Arial" panose="020B0604020202020204" pitchFamily="34" charset="0"/>
                <a:ea typeface="Arial" panose="020B0604020202020204" pitchFamily="34" charset="0"/>
              </a:rPr>
              <a:t>io</a:t>
            </a:r>
            <a:r>
              <a:rPr lang="es-PE" dirty="0">
                <a:latin typeface="Arial" panose="020B0604020202020204" pitchFamily="34" charset="0"/>
                <a:ea typeface="Arial" panose="020B0604020202020204" pitchFamily="34" charset="0"/>
              </a:rPr>
              <a:t>s</a:t>
            </a:r>
            <a:r>
              <a:rPr lang="es-PE" spc="25"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qu</a:t>
            </a:r>
            <a:r>
              <a:rPr lang="es-PE" dirty="0">
                <a:latin typeface="Arial" panose="020B0604020202020204" pitchFamily="34" charset="0"/>
                <a:ea typeface="Arial" panose="020B0604020202020204" pitchFamily="34" charset="0"/>
              </a:rPr>
              <a:t>e</a:t>
            </a:r>
            <a:r>
              <a:rPr lang="es-PE" spc="20"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se </a:t>
            </a:r>
            <a:r>
              <a:rPr lang="es-PE" spc="-5" dirty="0">
                <a:latin typeface="Arial" panose="020B0604020202020204" pitchFamily="34" charset="0"/>
                <a:ea typeface="Arial" panose="020B0604020202020204" pitchFamily="34" charset="0"/>
              </a:rPr>
              <a:t>u</a:t>
            </a:r>
            <a:r>
              <a:rPr lang="es-PE" spc="5" dirty="0">
                <a:latin typeface="Arial" panose="020B0604020202020204" pitchFamily="34" charset="0"/>
                <a:ea typeface="Arial" panose="020B0604020202020204" pitchFamily="34" charset="0"/>
              </a:rPr>
              <a:t>t</a:t>
            </a:r>
            <a:r>
              <a:rPr lang="es-PE" spc="10" dirty="0">
                <a:latin typeface="Arial" panose="020B0604020202020204" pitchFamily="34" charset="0"/>
                <a:ea typeface="Arial" panose="020B0604020202020204" pitchFamily="34" charset="0"/>
              </a:rPr>
              <a:t>i</a:t>
            </a:r>
            <a:r>
              <a:rPr lang="es-PE" spc="-5" dirty="0">
                <a:latin typeface="Arial" panose="020B0604020202020204" pitchFamily="34" charset="0"/>
                <a:ea typeface="Arial" panose="020B0604020202020204" pitchFamily="34" charset="0"/>
              </a:rPr>
              <a:t>l</a:t>
            </a:r>
            <a:r>
              <a:rPr lang="es-PE" spc="10" dirty="0">
                <a:latin typeface="Arial" panose="020B0604020202020204" pitchFamily="34" charset="0"/>
                <a:ea typeface="Arial" panose="020B0604020202020204" pitchFamily="34" charset="0"/>
              </a:rPr>
              <a:t>i</a:t>
            </a:r>
            <a:r>
              <a:rPr lang="es-PE" spc="-20" dirty="0">
                <a:latin typeface="Arial" panose="020B0604020202020204" pitchFamily="34" charset="0"/>
                <a:ea typeface="Arial" panose="020B0604020202020204" pitchFamily="34" charset="0"/>
              </a:rPr>
              <a:t>z</a:t>
            </a:r>
            <a:r>
              <a:rPr lang="es-PE" spc="-5" dirty="0">
                <a:latin typeface="Arial" panose="020B0604020202020204" pitchFamily="34" charset="0"/>
                <a:ea typeface="Arial" panose="020B0604020202020204" pitchFamily="34" charset="0"/>
              </a:rPr>
              <a:t>a</a:t>
            </a:r>
            <a:r>
              <a:rPr lang="es-PE" spc="20"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á</a:t>
            </a:r>
            <a:r>
              <a:rPr lang="es-PE" dirty="0">
                <a:latin typeface="Arial" panose="020B0604020202020204" pitchFamily="34" charset="0"/>
                <a:ea typeface="Arial" panose="020B0604020202020204" pitchFamily="34" charset="0"/>
              </a:rPr>
              <a:t>n </a:t>
            </a:r>
            <a:r>
              <a:rPr lang="es-PE" spc="20" dirty="0">
                <a:latin typeface="Arial" panose="020B0604020202020204" pitchFamily="34" charset="0"/>
                <a:ea typeface="Arial" panose="020B0604020202020204" pitchFamily="34" charset="0"/>
              </a:rPr>
              <a:t>c</a:t>
            </a:r>
            <a:r>
              <a:rPr lang="es-PE" spc="10" dirty="0">
                <a:latin typeface="Arial" panose="020B0604020202020204" pitchFamily="34" charset="0"/>
                <a:ea typeface="Arial" panose="020B0604020202020204" pitchFamily="34" charset="0"/>
              </a:rPr>
              <a:t>o</a:t>
            </a:r>
            <a:r>
              <a:rPr lang="es-PE" spc="-20" dirty="0">
                <a:latin typeface="Arial" panose="020B0604020202020204" pitchFamily="34" charset="0"/>
                <a:ea typeface="Arial" panose="020B0604020202020204" pitchFamily="34" charset="0"/>
              </a:rPr>
              <a:t>m</a:t>
            </a:r>
            <a:r>
              <a:rPr lang="es-PE" dirty="0">
                <a:latin typeface="Arial" panose="020B0604020202020204" pitchFamily="34" charset="0"/>
                <a:ea typeface="Arial" panose="020B0604020202020204" pitchFamily="34" charset="0"/>
              </a:rPr>
              <a:t>o</a:t>
            </a:r>
            <a:r>
              <a:rPr lang="es-PE" spc="20"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t</a:t>
            </a:r>
            <a:r>
              <a:rPr lang="es-PE"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a</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eg</a:t>
            </a:r>
            <a:r>
              <a:rPr lang="es-PE" spc="10" dirty="0">
                <a:latin typeface="Arial" panose="020B0604020202020204" pitchFamily="34" charset="0"/>
                <a:ea typeface="Arial" panose="020B0604020202020204" pitchFamily="34" charset="0"/>
              </a:rPr>
              <a:t>i</a:t>
            </a:r>
            <a:r>
              <a:rPr lang="es-PE" dirty="0">
                <a:latin typeface="Arial" panose="020B0604020202020204" pitchFamily="34" charset="0"/>
                <a:ea typeface="Arial" panose="020B0604020202020204" pitchFamily="34" charset="0"/>
              </a:rPr>
              <a:t>a </a:t>
            </a:r>
            <a:r>
              <a:rPr lang="es-PE" spc="10" dirty="0">
                <a:latin typeface="Arial" panose="020B0604020202020204" pitchFamily="34" charset="0"/>
                <a:ea typeface="Arial" panose="020B0604020202020204" pitchFamily="34" charset="0"/>
              </a:rPr>
              <a:t>d</a:t>
            </a:r>
            <a:r>
              <a:rPr lang="es-PE" dirty="0">
                <a:latin typeface="Arial" panose="020B0604020202020204" pitchFamily="34" charset="0"/>
                <a:ea typeface="Arial" panose="020B0604020202020204" pitchFamily="34" charset="0"/>
              </a:rPr>
              <a:t>e </a:t>
            </a:r>
            <a:r>
              <a:rPr lang="es-PE" spc="-5" dirty="0">
                <a:latin typeface="Arial" panose="020B0604020202020204" pitchFamily="34" charset="0"/>
                <a:ea typeface="Arial" panose="020B0604020202020204" pitchFamily="34" charset="0"/>
              </a:rPr>
              <a:t>p</a:t>
            </a:r>
            <a:r>
              <a:rPr lang="es-PE" spc="20" dirty="0">
                <a:latin typeface="Arial" panose="020B0604020202020204" pitchFamily="34" charset="0"/>
                <a:ea typeface="Arial" panose="020B0604020202020204" pitchFamily="34" charset="0"/>
              </a:rPr>
              <a:t>r</a:t>
            </a:r>
            <a:r>
              <a:rPr lang="es-PE" spc="10" dirty="0">
                <a:latin typeface="Arial" panose="020B0604020202020204" pitchFamily="34" charset="0"/>
                <a:ea typeface="Arial" panose="020B0604020202020204" pitchFamily="34" charset="0"/>
              </a:rPr>
              <a:t>o</a:t>
            </a:r>
            <a:r>
              <a:rPr lang="es-PE" spc="-20" dirty="0">
                <a:latin typeface="Arial" panose="020B0604020202020204" pitchFamily="34" charset="0"/>
                <a:ea typeface="Arial" panose="020B0604020202020204" pitchFamily="34" charset="0"/>
              </a:rPr>
              <a:t>m</a:t>
            </a:r>
            <a:r>
              <a:rPr lang="es-PE" spc="-5" dirty="0">
                <a:latin typeface="Arial" panose="020B0604020202020204" pitchFamily="34" charset="0"/>
                <a:ea typeface="Arial" panose="020B0604020202020204" pitchFamily="34" charset="0"/>
              </a:rPr>
              <a:t>o</a:t>
            </a:r>
            <a:r>
              <a:rPr lang="es-PE" spc="20" dirty="0">
                <a:latin typeface="Arial" panose="020B0604020202020204" pitchFamily="34" charset="0"/>
                <a:ea typeface="Arial" panose="020B0604020202020204" pitchFamily="34" charset="0"/>
              </a:rPr>
              <a:t>c</a:t>
            </a:r>
            <a:r>
              <a:rPr lang="es-PE" spc="-5" dirty="0">
                <a:latin typeface="Arial" panose="020B0604020202020204" pitchFamily="34" charset="0"/>
                <a:ea typeface="Arial" panose="020B0604020202020204" pitchFamily="34" charset="0"/>
              </a:rPr>
              <a:t>ió</a:t>
            </a:r>
            <a:r>
              <a:rPr lang="es-PE" dirty="0">
                <a:latin typeface="Arial" panose="020B0604020202020204" pitchFamily="34" charset="0"/>
                <a:ea typeface="Arial" panose="020B0604020202020204" pitchFamily="34" charset="0"/>
              </a:rPr>
              <a:t>n </a:t>
            </a:r>
            <a:r>
              <a:rPr lang="es-PE" spc="-5" dirty="0">
                <a:latin typeface="Arial" panose="020B0604020202020204" pitchFamily="34" charset="0"/>
                <a:ea typeface="Arial" panose="020B0604020202020204" pitchFamily="34" charset="0"/>
              </a:rPr>
              <a:t>de</a:t>
            </a:r>
            <a:r>
              <a:rPr lang="es-PE" dirty="0">
                <a:latin typeface="Arial" panose="020B0604020202020204" pitchFamily="34" charset="0"/>
                <a:ea typeface="Arial" panose="020B0604020202020204" pitchFamily="34" charset="0"/>
              </a:rPr>
              <a:t>l </a:t>
            </a:r>
            <a:r>
              <a:rPr lang="es-PE" spc="20" dirty="0">
                <a:latin typeface="Arial" panose="020B0604020202020204" pitchFamily="34" charset="0"/>
                <a:ea typeface="Arial" panose="020B0604020202020204" pitchFamily="34" charset="0"/>
              </a:rPr>
              <a:t>c</a:t>
            </a:r>
            <a:r>
              <a:rPr lang="es-PE" spc="-5" dirty="0">
                <a:latin typeface="Arial" panose="020B0604020202020204" pitchFamily="34" charset="0"/>
                <a:ea typeface="Arial" panose="020B0604020202020204" pitchFamily="34" charset="0"/>
              </a:rPr>
              <a:t>en</a:t>
            </a:r>
            <a:r>
              <a:rPr lang="es-PE" spc="5" dirty="0">
                <a:latin typeface="Arial" panose="020B0604020202020204" pitchFamily="34" charset="0"/>
                <a:ea typeface="Arial" panose="020B0604020202020204" pitchFamily="34" charset="0"/>
              </a:rPr>
              <a:t>t</a:t>
            </a:r>
            <a:r>
              <a:rPr lang="es-PE" dirty="0">
                <a:latin typeface="Arial" panose="020B0604020202020204" pitchFamily="34" charset="0"/>
                <a:ea typeface="Arial" panose="020B0604020202020204" pitchFamily="34" charset="0"/>
              </a:rPr>
              <a:t>ro</a:t>
            </a:r>
            <a:r>
              <a:rPr lang="es-PE" spc="20" dirty="0">
                <a:latin typeface="Arial" panose="020B0604020202020204" pitchFamily="34" charset="0"/>
                <a:ea typeface="Arial" panose="020B0604020202020204" pitchFamily="34" charset="0"/>
              </a:rPr>
              <a:t> </a:t>
            </a:r>
            <a:r>
              <a:rPr lang="es-PE" spc="-5" dirty="0">
                <a:latin typeface="Arial" panose="020B0604020202020204" pitchFamily="34" charset="0"/>
                <a:ea typeface="Arial" panose="020B0604020202020204" pitchFamily="34" charset="0"/>
              </a:rPr>
              <a:t>d</a:t>
            </a:r>
            <a:r>
              <a:rPr lang="es-PE" dirty="0">
                <a:latin typeface="Arial" panose="020B0604020202020204" pitchFamily="34" charset="0"/>
                <a:ea typeface="Arial" panose="020B0604020202020204" pitchFamily="34" charset="0"/>
              </a:rPr>
              <a:t>e </a:t>
            </a:r>
            <a:r>
              <a:rPr lang="es-PE" spc="20" dirty="0">
                <a:latin typeface="Arial" panose="020B0604020202020204" pitchFamily="34" charset="0"/>
                <a:ea typeface="Arial" panose="020B0604020202020204" pitchFamily="34" charset="0"/>
              </a:rPr>
              <a:t>r</a:t>
            </a:r>
            <a:r>
              <a:rPr lang="es-PE" spc="-5" dirty="0">
                <a:latin typeface="Arial" panose="020B0604020202020204" pitchFamily="34" charset="0"/>
                <a:ea typeface="Arial" panose="020B0604020202020204" pitchFamily="34" charset="0"/>
              </a:rPr>
              <a:t>eh</a:t>
            </a:r>
            <a:r>
              <a:rPr lang="es-PE" spc="10" dirty="0">
                <a:latin typeface="Arial" panose="020B0604020202020204" pitchFamily="34" charset="0"/>
                <a:ea typeface="Arial" panose="020B0604020202020204" pitchFamily="34" charset="0"/>
              </a:rPr>
              <a:t>a</a:t>
            </a:r>
            <a:r>
              <a:rPr lang="es-PE" spc="-5" dirty="0">
                <a:latin typeface="Arial" panose="020B0604020202020204" pitchFamily="34" charset="0"/>
                <a:ea typeface="Arial" panose="020B0604020202020204" pitchFamily="34" charset="0"/>
              </a:rPr>
              <a:t>b</a:t>
            </a:r>
            <a:r>
              <a:rPr lang="es-PE" spc="10" dirty="0">
                <a:latin typeface="Arial" panose="020B0604020202020204" pitchFamily="34" charset="0"/>
                <a:ea typeface="Arial" panose="020B0604020202020204" pitchFamily="34" charset="0"/>
              </a:rPr>
              <a:t>i</a:t>
            </a:r>
            <a:r>
              <a:rPr lang="es-PE" spc="-5" dirty="0">
                <a:latin typeface="Arial" panose="020B0604020202020204" pitchFamily="34" charset="0"/>
                <a:ea typeface="Arial" panose="020B0604020202020204" pitchFamily="34" charset="0"/>
              </a:rPr>
              <a:t>li</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a</a:t>
            </a:r>
            <a:r>
              <a:rPr lang="es-PE" dirty="0">
                <a:latin typeface="Arial" panose="020B0604020202020204" pitchFamily="34" charset="0"/>
                <a:ea typeface="Arial" panose="020B0604020202020204" pitchFamily="34" charset="0"/>
              </a:rPr>
              <a:t>c</a:t>
            </a:r>
            <a:r>
              <a:rPr lang="es-PE" spc="10" dirty="0">
                <a:latin typeface="Arial" panose="020B0604020202020204" pitchFamily="34" charset="0"/>
                <a:ea typeface="Arial" panose="020B0604020202020204" pitchFamily="34" charset="0"/>
              </a:rPr>
              <a:t>i</a:t>
            </a:r>
            <a:r>
              <a:rPr lang="es-PE" spc="-5" dirty="0">
                <a:latin typeface="Arial" panose="020B0604020202020204" pitchFamily="34" charset="0"/>
                <a:ea typeface="Arial" panose="020B0604020202020204" pitchFamily="34" charset="0"/>
              </a:rPr>
              <a:t>ó</a:t>
            </a:r>
            <a:r>
              <a:rPr lang="es-PE" dirty="0">
                <a:latin typeface="Arial" panose="020B0604020202020204" pitchFamily="34" charset="0"/>
                <a:ea typeface="Arial" panose="020B0604020202020204" pitchFamily="34" charset="0"/>
              </a:rPr>
              <a:t>n </a:t>
            </a:r>
            <a:r>
              <a:rPr lang="es-PE" spc="5" dirty="0">
                <a:latin typeface="Arial" panose="020B0604020202020204" pitchFamily="34" charset="0"/>
                <a:ea typeface="Arial" panose="020B0604020202020204" pitchFamily="34" charset="0"/>
              </a:rPr>
              <a:t>f</a:t>
            </a:r>
            <a:r>
              <a:rPr lang="es-PE" spc="-5" dirty="0">
                <a:latin typeface="Arial" panose="020B0604020202020204" pitchFamily="34" charset="0"/>
                <a:ea typeface="Arial" panose="020B0604020202020204" pitchFamily="34" charset="0"/>
              </a:rPr>
              <a:t>i</a:t>
            </a:r>
            <a:r>
              <a:rPr lang="es-PE" spc="20"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io</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e</a:t>
            </a:r>
            <a:r>
              <a:rPr lang="es-PE" dirty="0">
                <a:latin typeface="Arial" panose="020B0604020202020204" pitchFamily="34" charset="0"/>
                <a:ea typeface="Arial" panose="020B0604020202020204" pitchFamily="34" charset="0"/>
              </a:rPr>
              <a:t>r</a:t>
            </a:r>
            <a:r>
              <a:rPr lang="es-PE" spc="10" dirty="0">
                <a:latin typeface="Arial" panose="020B0604020202020204" pitchFamily="34" charset="0"/>
                <a:ea typeface="Arial" panose="020B0604020202020204" pitchFamily="34" charset="0"/>
              </a:rPr>
              <a:t>ap</a:t>
            </a:r>
            <a:r>
              <a:rPr lang="es-PE" spc="-5" dirty="0">
                <a:latin typeface="Arial" panose="020B0604020202020204" pitchFamily="34" charset="0"/>
                <a:ea typeface="Arial" panose="020B0604020202020204" pitchFamily="34" charset="0"/>
              </a:rPr>
              <a:t>éu</a:t>
            </a:r>
            <a:r>
              <a:rPr lang="es-PE" spc="5" dirty="0">
                <a:latin typeface="Arial" panose="020B0604020202020204" pitchFamily="34" charset="0"/>
                <a:ea typeface="Arial" panose="020B0604020202020204" pitchFamily="34" charset="0"/>
              </a:rPr>
              <a:t>t</a:t>
            </a:r>
            <a:r>
              <a:rPr lang="es-PE" spc="-5" dirty="0">
                <a:latin typeface="Arial" panose="020B0604020202020204" pitchFamily="34" charset="0"/>
                <a:ea typeface="Arial" panose="020B0604020202020204" pitchFamily="34" charset="0"/>
              </a:rPr>
              <a:t>i</a:t>
            </a:r>
            <a:r>
              <a:rPr lang="es-PE" dirty="0">
                <a:latin typeface="Arial" panose="020B0604020202020204" pitchFamily="34" charset="0"/>
                <a:ea typeface="Arial" panose="020B0604020202020204" pitchFamily="34" charset="0"/>
              </a:rPr>
              <a:t>co</a:t>
            </a:r>
            <a:r>
              <a:rPr lang="es-PE" spc="20"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y</a:t>
            </a:r>
            <a:r>
              <a:rPr lang="es-PE" spc="5" dirty="0">
                <a:latin typeface="Arial" panose="020B0604020202020204" pitchFamily="34" charset="0"/>
                <a:ea typeface="Arial" panose="020B0604020202020204" pitchFamily="34" charset="0"/>
              </a:rPr>
              <a:t> </a:t>
            </a:r>
            <a:r>
              <a:rPr lang="es-PE" spc="20" dirty="0">
                <a:latin typeface="Arial" panose="020B0604020202020204" pitchFamily="34" charset="0"/>
                <a:ea typeface="Arial" panose="020B0604020202020204" pitchFamily="34" charset="0"/>
              </a:rPr>
              <a:t>k</a:t>
            </a:r>
            <a:r>
              <a:rPr lang="es-PE" spc="-5" dirty="0">
                <a:latin typeface="Arial" panose="020B0604020202020204" pitchFamily="34" charset="0"/>
                <a:ea typeface="Arial" panose="020B0604020202020204" pitchFamily="34" charset="0"/>
              </a:rPr>
              <a:t>ine</a:t>
            </a:r>
            <a:r>
              <a:rPr lang="es-PE" dirty="0">
                <a:latin typeface="Arial" panose="020B0604020202020204" pitchFamily="34" charset="0"/>
                <a:ea typeface="Arial" panose="020B0604020202020204" pitchFamily="34" charset="0"/>
              </a:rPr>
              <a:t>s</a:t>
            </a:r>
            <a:r>
              <a:rPr lang="es-PE" spc="-5" dirty="0">
                <a:latin typeface="Arial" panose="020B0604020202020204" pitchFamily="34" charset="0"/>
                <a:ea typeface="Arial" panose="020B0604020202020204" pitchFamily="34" charset="0"/>
              </a:rPr>
              <a:t>i</a:t>
            </a:r>
            <a:r>
              <a:rPr lang="es-PE" spc="10" dirty="0">
                <a:latin typeface="Arial" panose="020B0604020202020204" pitchFamily="34" charset="0"/>
                <a:ea typeface="Arial" panose="020B0604020202020204" pitchFamily="34" charset="0"/>
              </a:rPr>
              <a:t>o</a:t>
            </a:r>
            <a:r>
              <a:rPr lang="es-PE" spc="-5" dirty="0">
                <a:latin typeface="Arial" panose="020B0604020202020204" pitchFamily="34" charset="0"/>
                <a:ea typeface="Arial" panose="020B0604020202020204" pitchFamily="34" charset="0"/>
              </a:rPr>
              <a:t>l</a:t>
            </a:r>
            <a:r>
              <a:rPr lang="es-PE" spc="10" dirty="0">
                <a:latin typeface="Arial" panose="020B0604020202020204" pitchFamily="34" charset="0"/>
                <a:ea typeface="Arial" panose="020B0604020202020204" pitchFamily="34" charset="0"/>
              </a:rPr>
              <a:t>ó</a:t>
            </a:r>
            <a:r>
              <a:rPr lang="es-PE" spc="-5" dirty="0">
                <a:latin typeface="Arial" panose="020B0604020202020204" pitchFamily="34" charset="0"/>
                <a:ea typeface="Arial" panose="020B0604020202020204" pitchFamily="34" charset="0"/>
              </a:rPr>
              <a:t>gi</a:t>
            </a:r>
            <a:r>
              <a:rPr lang="es-PE" dirty="0">
                <a:latin typeface="Arial" panose="020B0604020202020204" pitchFamily="34" charset="0"/>
                <a:ea typeface="Arial" panose="020B0604020202020204" pitchFamily="34" charset="0"/>
              </a:rPr>
              <a:t>co </a:t>
            </a:r>
            <a:r>
              <a:rPr lang="es-PE" spc="165" dirty="0">
                <a:latin typeface="Arial" panose="020B0604020202020204" pitchFamily="34" charset="0"/>
                <a:ea typeface="Arial" panose="020B0604020202020204" pitchFamily="34" charset="0"/>
              </a:rPr>
              <a:t> </a:t>
            </a:r>
            <a:r>
              <a:rPr lang="es-PE" dirty="0">
                <a:latin typeface="Arial" panose="020B0604020202020204" pitchFamily="34" charset="0"/>
                <a:ea typeface="Arial" panose="020B0604020202020204" pitchFamily="34" charset="0"/>
              </a:rPr>
              <a:t>“</a:t>
            </a:r>
            <a:r>
              <a:rPr lang="es-PE" spc="5" dirty="0">
                <a:latin typeface="Arial" panose="020B0604020202020204" pitchFamily="34" charset="0"/>
                <a:ea typeface="Arial" panose="020B0604020202020204" pitchFamily="34" charset="0"/>
              </a:rPr>
              <a:t>F</a:t>
            </a:r>
            <a:r>
              <a:rPr lang="es-PE" spc="-15" dirty="0">
                <a:latin typeface="Arial" panose="020B0604020202020204" pitchFamily="34" charset="0"/>
                <a:ea typeface="Arial" panose="020B0604020202020204" pitchFamily="34" charset="0"/>
              </a:rPr>
              <a:t>I</a:t>
            </a:r>
            <a:r>
              <a:rPr lang="es-PE" spc="20" dirty="0">
                <a:latin typeface="Arial" panose="020B0604020202020204" pitchFamily="34" charset="0"/>
                <a:ea typeface="Arial" panose="020B0604020202020204" pitchFamily="34" charset="0"/>
              </a:rPr>
              <a:t>S</a:t>
            </a:r>
            <a:r>
              <a:rPr lang="es-PE" spc="-15" dirty="0">
                <a:latin typeface="Arial" panose="020B0604020202020204" pitchFamily="34" charset="0"/>
                <a:ea typeface="Arial" panose="020B0604020202020204" pitchFamily="34" charset="0"/>
              </a:rPr>
              <a:t>I</a:t>
            </a:r>
            <a:r>
              <a:rPr lang="es-PE" spc="5" dirty="0">
                <a:latin typeface="Arial" panose="020B0604020202020204" pitchFamily="34" charset="0"/>
                <a:ea typeface="Arial" panose="020B0604020202020204" pitchFamily="34" charset="0"/>
              </a:rPr>
              <a:t>O</a:t>
            </a:r>
            <a:r>
              <a:rPr lang="es-PE" dirty="0">
                <a:latin typeface="Arial" panose="020B0604020202020204" pitchFamily="34" charset="0"/>
                <a:ea typeface="Arial" panose="020B0604020202020204" pitchFamily="34" charset="0"/>
              </a:rPr>
              <a:t>K</a:t>
            </a:r>
            <a:r>
              <a:rPr lang="es-PE" spc="-15" dirty="0">
                <a:latin typeface="Arial" panose="020B0604020202020204" pitchFamily="34" charset="0"/>
                <a:ea typeface="Arial" panose="020B0604020202020204" pitchFamily="34" charset="0"/>
              </a:rPr>
              <a:t>I</a:t>
            </a:r>
            <a:r>
              <a:rPr lang="es-PE" spc="-5" dirty="0">
                <a:latin typeface="Arial" panose="020B0604020202020204" pitchFamily="34" charset="0"/>
                <a:ea typeface="Arial" panose="020B0604020202020204" pitchFamily="34" charset="0"/>
              </a:rPr>
              <a:t>N</a:t>
            </a:r>
            <a:r>
              <a:rPr lang="es-PE" dirty="0">
                <a:latin typeface="Arial" panose="020B0604020202020204" pitchFamily="34" charset="0"/>
                <a:ea typeface="Arial" panose="020B0604020202020204" pitchFamily="34" charset="0"/>
              </a:rPr>
              <a:t>E</a:t>
            </a:r>
            <a:r>
              <a:rPr lang="es-PE" spc="45" dirty="0">
                <a:latin typeface="Arial" panose="020B0604020202020204" pitchFamily="34" charset="0"/>
                <a:ea typeface="Arial" panose="020B0604020202020204" pitchFamily="34" charset="0"/>
              </a:rPr>
              <a:t> </a:t>
            </a:r>
            <a:r>
              <a:rPr lang="es-PE" dirty="0" err="1">
                <a:latin typeface="Arial" panose="020B0604020202020204" pitchFamily="34" charset="0"/>
                <a:ea typeface="Arial" panose="020B0604020202020204" pitchFamily="34" charset="0"/>
              </a:rPr>
              <a:t>ILO</a:t>
            </a:r>
            <a:r>
              <a:rPr lang="es-PE" dirty="0" err="1" smtClean="0">
                <a:latin typeface="Arial" panose="020B0604020202020204" pitchFamily="34" charset="0"/>
                <a:ea typeface="Arial" panose="020B0604020202020204" pitchFamily="34" charset="0"/>
              </a:rPr>
              <a:t>°</a:t>
            </a:r>
            <a:endParaRPr lang="es-PE" dirty="0" smtClean="0">
              <a:latin typeface="Arial" panose="020B0604020202020204" pitchFamily="34" charset="0"/>
              <a:ea typeface="Arial" panose="020B0604020202020204" pitchFamily="34" charset="0"/>
            </a:endParaRPr>
          </a:p>
          <a:p>
            <a:pPr lvl="0"/>
            <a:r>
              <a:rPr lang="es-PE" b="1" dirty="0">
                <a:latin typeface="Arial" panose="020B0604020202020204" pitchFamily="34" charset="0"/>
                <a:ea typeface="Arial" panose="020B0604020202020204" pitchFamily="34" charset="0"/>
              </a:rPr>
              <a:t>Internet: </a:t>
            </a:r>
            <a:r>
              <a:rPr lang="es-PE" dirty="0">
                <a:latin typeface="Arial" panose="020B0604020202020204" pitchFamily="34" charset="0"/>
                <a:ea typeface="Arial" panose="020B0604020202020204" pitchFamily="34" charset="0"/>
              </a:rPr>
              <a:t>Mediante la creación de página oficial y anuncios en grupos de Facebook de compras y ventas.</a:t>
            </a:r>
          </a:p>
          <a:p>
            <a:endParaRPr lang="es-PE" dirty="0"/>
          </a:p>
        </p:txBody>
      </p:sp>
      <p:pic>
        <p:nvPicPr>
          <p:cNvPr id="7170" name="Picture 2" descr="Resultado de imagen para salud fi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396" y="3951382"/>
            <a:ext cx="7603208"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043362" cy="1154098"/>
          </a:xfrm>
        </p:spPr>
        <p:style>
          <a:lnRef idx="2">
            <a:schemeClr val="accent6">
              <a:shade val="50000"/>
            </a:schemeClr>
          </a:lnRef>
          <a:fillRef idx="1">
            <a:schemeClr val="accent6"/>
          </a:fillRef>
          <a:effectRef idx="0">
            <a:schemeClr val="accent6"/>
          </a:effectRef>
          <a:fontRef idx="minor">
            <a:schemeClr val="lt1"/>
          </a:fontRef>
        </p:style>
        <p:txBody>
          <a:bodyPr/>
          <a:lstStyle/>
          <a:p>
            <a:r>
              <a:rPr lang="es-PE" dirty="0" smtClean="0"/>
              <a:t>PRECIO</a:t>
            </a:r>
            <a:endParaRPr lang="es-PE" dirty="0"/>
          </a:p>
        </p:txBody>
      </p:sp>
      <p:sp>
        <p:nvSpPr>
          <p:cNvPr id="6" name="5 Estrella de 24 puntas"/>
          <p:cNvSpPr/>
          <p:nvPr/>
        </p:nvSpPr>
        <p:spPr>
          <a:xfrm>
            <a:off x="36066" y="1628800"/>
            <a:ext cx="8928992" cy="4448536"/>
          </a:xfrm>
          <a:prstGeom prst="star24">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285750" lvl="0" indent="-285750">
              <a:buFont typeface="Arial" panose="020B0604020202020204" pitchFamily="34" charset="0"/>
              <a:buChar char="•"/>
            </a:pPr>
            <a:r>
              <a:rPr lang="es-PE" sz="1600" dirty="0">
                <a:solidFill>
                  <a:schemeClr val="tx1"/>
                </a:solidFill>
              </a:rPr>
              <a:t>Los precios del servicio serán fijos</a:t>
            </a:r>
            <a:r>
              <a:rPr lang="es-PE" sz="1600" dirty="0" smtClean="0">
                <a:solidFill>
                  <a:schemeClr val="tx1"/>
                </a:solidFill>
              </a:rPr>
              <a:t>.</a:t>
            </a:r>
          </a:p>
          <a:p>
            <a:pPr lvl="0"/>
            <a:endParaRPr lang="es-PE" sz="1600" dirty="0">
              <a:solidFill>
                <a:schemeClr val="tx1"/>
              </a:solidFill>
            </a:endParaRPr>
          </a:p>
          <a:p>
            <a:pPr marL="285750" lvl="0" indent="-285750">
              <a:buFont typeface="Arial" panose="020B0604020202020204" pitchFamily="34" charset="0"/>
              <a:buChar char="•"/>
            </a:pPr>
            <a:r>
              <a:rPr lang="es-PE" sz="1600" dirty="0">
                <a:solidFill>
                  <a:schemeClr val="tx1"/>
                </a:solidFill>
              </a:rPr>
              <a:t>Los precios pueden ser variables ofreciendo un porcentaje de descuento si existen convenios con alguna institución. </a:t>
            </a:r>
            <a:endParaRPr lang="es-PE" sz="1600" dirty="0" smtClean="0">
              <a:solidFill>
                <a:schemeClr val="tx1"/>
              </a:solidFill>
            </a:endParaRPr>
          </a:p>
          <a:p>
            <a:pPr lvl="0"/>
            <a:endParaRPr lang="es-PE" sz="1600" dirty="0">
              <a:solidFill>
                <a:schemeClr val="tx1"/>
              </a:solidFill>
            </a:endParaRPr>
          </a:p>
          <a:p>
            <a:pPr marL="285750" lvl="0" indent="-285750">
              <a:buFont typeface="Arial" panose="020B0604020202020204" pitchFamily="34" charset="0"/>
              <a:buChar char="•"/>
            </a:pPr>
            <a:r>
              <a:rPr lang="es-PE" sz="1600" dirty="0">
                <a:solidFill>
                  <a:schemeClr val="tx1"/>
                </a:solidFill>
              </a:rPr>
              <a:t>Los precios de los servicios de la competencia. Hay que prestar particular atención, evitando exceder su precio, salvo que esté plenamente justificado.</a:t>
            </a:r>
          </a:p>
          <a:p>
            <a:pPr algn="ctr"/>
            <a:endParaRPr lang="es-PE"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211144" cy="922114"/>
          </a:xfrm>
        </p:spPr>
        <p:style>
          <a:lnRef idx="2">
            <a:schemeClr val="accent6">
              <a:shade val="50000"/>
            </a:schemeClr>
          </a:lnRef>
          <a:fillRef idx="1">
            <a:schemeClr val="accent6"/>
          </a:fillRef>
          <a:effectRef idx="0">
            <a:schemeClr val="accent6"/>
          </a:effectRef>
          <a:fontRef idx="minor">
            <a:schemeClr val="lt1"/>
          </a:fontRef>
        </p:style>
        <p:txBody>
          <a:bodyPr/>
          <a:lstStyle/>
          <a:p>
            <a:r>
              <a:rPr lang="es-PE" dirty="0" smtClean="0"/>
              <a:t>PRECIO</a:t>
            </a:r>
            <a:endParaRPr lang="es-PE" dirty="0"/>
          </a:p>
        </p:txBody>
      </p:sp>
      <p:graphicFrame>
        <p:nvGraphicFramePr>
          <p:cNvPr id="3" name="Tabla 2"/>
          <p:cNvGraphicFramePr>
            <a:graphicFrameLocks noGrp="1"/>
          </p:cNvGraphicFramePr>
          <p:nvPr>
            <p:extLst>
              <p:ext uri="{D42A27DB-BD31-4B8C-83A1-F6EECF244321}">
                <p14:modId xmlns:p14="http://schemas.microsoft.com/office/powerpoint/2010/main" val="1344134132"/>
              </p:ext>
            </p:extLst>
          </p:nvPr>
        </p:nvGraphicFramePr>
        <p:xfrm>
          <a:off x="1691680" y="1628800"/>
          <a:ext cx="4782430" cy="4551000"/>
        </p:xfrm>
        <a:graphic>
          <a:graphicData uri="http://schemas.openxmlformats.org/drawingml/2006/table">
            <a:tbl>
              <a:tblPr firstRow="1" firstCol="1" bandRow="1">
                <a:tableStyleId>{5C22544A-7EE6-4342-B048-85BDC9FD1C3A}</a:tableStyleId>
              </a:tblPr>
              <a:tblGrid>
                <a:gridCol w="1869626"/>
                <a:gridCol w="2912804"/>
              </a:tblGrid>
              <a:tr h="590954">
                <a:tc>
                  <a:txBody>
                    <a:bodyPr/>
                    <a:lstStyle/>
                    <a:p>
                      <a:pPr algn="ctr">
                        <a:lnSpc>
                          <a:spcPct val="115000"/>
                        </a:lnSpc>
                        <a:spcAft>
                          <a:spcPts val="0"/>
                        </a:spcAft>
                      </a:pPr>
                      <a:r>
                        <a:rPr lang="es-PE" sz="800">
                          <a:effectLst/>
                        </a:rPr>
                        <a:t>Línea de Comercialización</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c>
                  <a:txBody>
                    <a:bodyPr/>
                    <a:lstStyle/>
                    <a:p>
                      <a:pPr algn="ctr">
                        <a:lnSpc>
                          <a:spcPct val="115000"/>
                        </a:lnSpc>
                        <a:spcAft>
                          <a:spcPts val="0"/>
                        </a:spcAft>
                      </a:pPr>
                      <a:r>
                        <a:rPr lang="es-PE" sz="800">
                          <a:effectLst/>
                        </a:rPr>
                        <a:t>SERVICIOS AL MES (pacientes)</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513262">
                <a:tc>
                  <a:txBody>
                    <a:bodyPr/>
                    <a:lstStyle/>
                    <a:p>
                      <a:pPr algn="just">
                        <a:lnSpc>
                          <a:spcPct val="115000"/>
                        </a:lnSpc>
                        <a:spcAft>
                          <a:spcPts val="0"/>
                        </a:spcAft>
                      </a:pPr>
                      <a:r>
                        <a:rPr lang="es-PE" sz="1000">
                          <a:effectLst/>
                        </a:rPr>
                        <a:t>PROGRAMA DE REHABILITACION CARDIACA</a:t>
                      </a:r>
                      <a:endParaRPr lang="es-PE" sz="800">
                        <a:effectLst/>
                        <a:latin typeface="Times New Roman" panose="02020603050405020304" pitchFamily="18" charset="0"/>
                        <a:ea typeface="Times New Roman" panose="02020603050405020304" pitchFamily="18" charset="0"/>
                      </a:endParaRPr>
                    </a:p>
                  </a:txBody>
                  <a:tcPr marL="36160" marR="36160" marT="0" marB="0" anchor="b"/>
                </a:tc>
                <a:tc>
                  <a:txBody>
                    <a:bodyPr/>
                    <a:lstStyle/>
                    <a:p>
                      <a:pPr algn="ctr">
                        <a:lnSpc>
                          <a:spcPct val="115000"/>
                        </a:lnSpc>
                        <a:spcAft>
                          <a:spcPts val="0"/>
                        </a:spcAft>
                      </a:pPr>
                      <a:r>
                        <a:rPr lang="es-PE" sz="700">
                          <a:effectLst/>
                        </a:rPr>
                        <a:t>S/. 20.00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855437">
                <a:tc>
                  <a:txBody>
                    <a:bodyPr/>
                    <a:lstStyle/>
                    <a:p>
                      <a:pPr algn="just">
                        <a:lnSpc>
                          <a:spcPct val="115000"/>
                        </a:lnSpc>
                        <a:spcAft>
                          <a:spcPts val="0"/>
                        </a:spcAft>
                      </a:pPr>
                      <a:r>
                        <a:rPr lang="es-PE" sz="1000">
                          <a:effectLst/>
                        </a:rPr>
                        <a:t>PROGRAMA DE PREVENCION CARDIOVASCULAR: PRIMARIA Y SECUNDARIA.</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c>
                  <a:txBody>
                    <a:bodyPr/>
                    <a:lstStyle/>
                    <a:p>
                      <a:pPr algn="ctr">
                        <a:lnSpc>
                          <a:spcPct val="115000"/>
                        </a:lnSpc>
                        <a:spcAft>
                          <a:spcPts val="0"/>
                        </a:spcAft>
                      </a:pPr>
                      <a:r>
                        <a:rPr lang="es-PE" sz="700">
                          <a:effectLst/>
                        </a:rPr>
                        <a:t>S/. 40.00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342175">
                <a:tc>
                  <a:txBody>
                    <a:bodyPr/>
                    <a:lstStyle/>
                    <a:p>
                      <a:pPr algn="just">
                        <a:lnSpc>
                          <a:spcPct val="115000"/>
                        </a:lnSpc>
                        <a:spcAft>
                          <a:spcPts val="0"/>
                        </a:spcAft>
                      </a:pPr>
                      <a:r>
                        <a:rPr lang="es-PE" sz="1000">
                          <a:effectLst/>
                        </a:rPr>
                        <a:t>FISIOTERARIA EN SALUD OCUPACIONAL</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c>
                  <a:txBody>
                    <a:bodyPr/>
                    <a:lstStyle/>
                    <a:p>
                      <a:pPr algn="ctr">
                        <a:lnSpc>
                          <a:spcPct val="115000"/>
                        </a:lnSpc>
                        <a:spcAft>
                          <a:spcPts val="0"/>
                        </a:spcAft>
                      </a:pPr>
                      <a:r>
                        <a:rPr lang="es-PE" sz="700">
                          <a:effectLst/>
                        </a:rPr>
                        <a:t>S/. 50.00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342175">
                <a:tc>
                  <a:txBody>
                    <a:bodyPr/>
                    <a:lstStyle/>
                    <a:p>
                      <a:pPr algn="just">
                        <a:lnSpc>
                          <a:spcPct val="115000"/>
                        </a:lnSpc>
                        <a:spcAft>
                          <a:spcPts val="0"/>
                        </a:spcAft>
                      </a:pPr>
                      <a:r>
                        <a:rPr lang="es-PE" sz="1000">
                          <a:effectLst/>
                        </a:rPr>
                        <a:t>REHABILITACION DEPORTIVA.</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c>
                  <a:txBody>
                    <a:bodyPr/>
                    <a:lstStyle/>
                    <a:p>
                      <a:pPr algn="ctr">
                        <a:lnSpc>
                          <a:spcPct val="115000"/>
                        </a:lnSpc>
                        <a:spcAft>
                          <a:spcPts val="0"/>
                        </a:spcAft>
                      </a:pPr>
                      <a:r>
                        <a:rPr lang="es-PE" sz="700">
                          <a:effectLst/>
                        </a:rPr>
                        <a:t>S/. 50.00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342175">
                <a:tc>
                  <a:txBody>
                    <a:bodyPr/>
                    <a:lstStyle/>
                    <a:p>
                      <a:pPr algn="just">
                        <a:lnSpc>
                          <a:spcPct val="115000"/>
                        </a:lnSpc>
                        <a:spcAft>
                          <a:spcPts val="0"/>
                        </a:spcAft>
                      </a:pPr>
                      <a:r>
                        <a:rPr lang="es-PE" sz="1000">
                          <a:effectLst/>
                        </a:rPr>
                        <a:t>PROGRAMA DE FISIOTERAPIA</a:t>
                      </a:r>
                      <a:endParaRPr lang="es-PE" sz="800">
                        <a:effectLst/>
                        <a:latin typeface="Times New Roman" panose="02020603050405020304" pitchFamily="18" charset="0"/>
                        <a:ea typeface="Times New Roman" panose="02020603050405020304" pitchFamily="18" charset="0"/>
                      </a:endParaRPr>
                    </a:p>
                  </a:txBody>
                  <a:tcPr marL="36160" marR="36160" marT="0" marB="0" anchor="b"/>
                </a:tc>
                <a:tc>
                  <a:txBody>
                    <a:bodyPr/>
                    <a:lstStyle/>
                    <a:p>
                      <a:pPr algn="ctr">
                        <a:lnSpc>
                          <a:spcPct val="115000"/>
                        </a:lnSpc>
                        <a:spcAft>
                          <a:spcPts val="0"/>
                        </a:spcAft>
                      </a:pPr>
                      <a:r>
                        <a:rPr lang="es-PE" sz="700">
                          <a:effectLst/>
                        </a:rPr>
                        <a:t>S/. 50.00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513262">
                <a:tc>
                  <a:txBody>
                    <a:bodyPr/>
                    <a:lstStyle/>
                    <a:p>
                      <a:pPr algn="just">
                        <a:lnSpc>
                          <a:spcPct val="115000"/>
                        </a:lnSpc>
                        <a:spcAft>
                          <a:spcPts val="0"/>
                        </a:spcAft>
                      </a:pPr>
                      <a:r>
                        <a:rPr lang="es-PE" sz="1000">
                          <a:effectLst/>
                        </a:rPr>
                        <a:t>TRATAMIENTO DE FISIOTERAPIA INTEGRAL.</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c>
                  <a:txBody>
                    <a:bodyPr/>
                    <a:lstStyle/>
                    <a:p>
                      <a:pPr algn="ctr">
                        <a:lnSpc>
                          <a:spcPct val="115000"/>
                        </a:lnSpc>
                        <a:spcAft>
                          <a:spcPts val="0"/>
                        </a:spcAft>
                      </a:pPr>
                      <a:r>
                        <a:rPr lang="es-PE" sz="700">
                          <a:effectLst/>
                        </a:rPr>
                        <a:t>S/. 50.00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342175">
                <a:tc>
                  <a:txBody>
                    <a:bodyPr/>
                    <a:lstStyle/>
                    <a:p>
                      <a:pPr algn="just">
                        <a:lnSpc>
                          <a:spcPct val="115000"/>
                        </a:lnSpc>
                        <a:spcAft>
                          <a:spcPts val="0"/>
                        </a:spcAft>
                      </a:pPr>
                      <a:r>
                        <a:rPr lang="es-PE" sz="1000">
                          <a:effectLst/>
                        </a:rPr>
                        <a:t>REHABILITACIÓN CON HIDROTERAPIA</a:t>
                      </a:r>
                      <a:endParaRPr lang="es-PE" sz="800">
                        <a:effectLst/>
                        <a:latin typeface="Times New Roman" panose="02020603050405020304" pitchFamily="18" charset="0"/>
                        <a:ea typeface="Times New Roman" panose="02020603050405020304" pitchFamily="18" charset="0"/>
                      </a:endParaRPr>
                    </a:p>
                  </a:txBody>
                  <a:tcPr marL="36160" marR="36160" marT="0" marB="0" anchor="b"/>
                </a:tc>
                <a:tc>
                  <a:txBody>
                    <a:bodyPr/>
                    <a:lstStyle/>
                    <a:p>
                      <a:pPr algn="ctr">
                        <a:lnSpc>
                          <a:spcPct val="115000"/>
                        </a:lnSpc>
                        <a:spcAft>
                          <a:spcPts val="0"/>
                        </a:spcAft>
                      </a:pPr>
                      <a:r>
                        <a:rPr lang="es-PE" sz="700">
                          <a:effectLst/>
                        </a:rPr>
                        <a:t>S/. 50.00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342175">
                <a:tc>
                  <a:txBody>
                    <a:bodyPr/>
                    <a:lstStyle/>
                    <a:p>
                      <a:pPr algn="just">
                        <a:lnSpc>
                          <a:spcPct val="115000"/>
                        </a:lnSpc>
                        <a:spcAft>
                          <a:spcPts val="0"/>
                        </a:spcAft>
                      </a:pPr>
                      <a:r>
                        <a:rPr lang="es-PE" sz="1000">
                          <a:effectLst/>
                        </a:rPr>
                        <a:t>REHABILITACIÓN PACIENTES QUEMADOS</a:t>
                      </a:r>
                      <a:endParaRPr lang="es-PE" sz="800">
                        <a:effectLst/>
                        <a:latin typeface="Times New Roman" panose="02020603050405020304" pitchFamily="18" charset="0"/>
                        <a:ea typeface="Times New Roman" panose="02020603050405020304" pitchFamily="18" charset="0"/>
                      </a:endParaRPr>
                    </a:p>
                  </a:txBody>
                  <a:tcPr marL="36160" marR="36160" marT="0" marB="0" anchor="b"/>
                </a:tc>
                <a:tc>
                  <a:txBody>
                    <a:bodyPr/>
                    <a:lstStyle/>
                    <a:p>
                      <a:pPr algn="ctr">
                        <a:lnSpc>
                          <a:spcPct val="115000"/>
                        </a:lnSpc>
                        <a:spcAft>
                          <a:spcPts val="0"/>
                        </a:spcAft>
                      </a:pPr>
                      <a:r>
                        <a:rPr lang="es-PE" sz="700">
                          <a:effectLst/>
                        </a:rPr>
                        <a:t>S/. 20.00</a:t>
                      </a:r>
                      <a:endParaRPr lang="es-PE" sz="800">
                        <a:effectLst/>
                        <a:latin typeface="Times New Roman" panose="02020603050405020304" pitchFamily="18" charset="0"/>
                        <a:ea typeface="Times New Roman" panose="02020603050405020304" pitchFamily="18" charset="0"/>
                      </a:endParaRPr>
                    </a:p>
                  </a:txBody>
                  <a:tcPr marL="36160" marR="36160" marT="0" marB="0" anchor="ctr"/>
                </a:tc>
              </a:tr>
              <a:tr h="342175">
                <a:tc>
                  <a:txBody>
                    <a:bodyPr/>
                    <a:lstStyle/>
                    <a:p>
                      <a:pPr algn="just">
                        <a:lnSpc>
                          <a:spcPct val="115000"/>
                        </a:lnSpc>
                        <a:spcAft>
                          <a:spcPts val="0"/>
                        </a:spcAft>
                      </a:pPr>
                      <a:r>
                        <a:rPr lang="es-PE" sz="1000">
                          <a:effectLst/>
                        </a:rPr>
                        <a:t>TERAPIA PSICOMOTRIZ EN NIÑOS</a:t>
                      </a:r>
                      <a:endParaRPr lang="es-PE" sz="800">
                        <a:effectLst/>
                        <a:latin typeface="Times New Roman" panose="02020603050405020304" pitchFamily="18" charset="0"/>
                        <a:ea typeface="Times New Roman" panose="02020603050405020304" pitchFamily="18" charset="0"/>
                      </a:endParaRPr>
                    </a:p>
                  </a:txBody>
                  <a:tcPr marL="36160" marR="36160" marT="0" marB="0" anchor="b"/>
                </a:tc>
                <a:tc>
                  <a:txBody>
                    <a:bodyPr/>
                    <a:lstStyle/>
                    <a:p>
                      <a:pPr algn="ctr">
                        <a:lnSpc>
                          <a:spcPct val="115000"/>
                        </a:lnSpc>
                        <a:spcAft>
                          <a:spcPts val="0"/>
                        </a:spcAft>
                      </a:pPr>
                      <a:r>
                        <a:rPr lang="es-PE" sz="700" dirty="0">
                          <a:effectLst/>
                        </a:rPr>
                        <a:t>S/. 30.00</a:t>
                      </a:r>
                      <a:endParaRPr lang="es-PE" sz="800" dirty="0">
                        <a:effectLst/>
                        <a:latin typeface="Times New Roman" panose="02020603050405020304" pitchFamily="18" charset="0"/>
                        <a:ea typeface="Times New Roman" panose="02020603050405020304" pitchFamily="18" charset="0"/>
                      </a:endParaRPr>
                    </a:p>
                  </a:txBody>
                  <a:tcPr marL="36160" marR="36160" marT="0" marB="0" anchor="b"/>
                </a:tc>
              </a:tr>
            </a:tbl>
          </a:graphicData>
        </a:graphic>
      </p:graphicFrame>
    </p:spTree>
    <p:extLst>
      <p:ext uri="{BB962C8B-B14F-4D97-AF65-F5344CB8AC3E}">
        <p14:creationId xmlns:p14="http://schemas.microsoft.com/office/powerpoint/2010/main" val="3317558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85794"/>
          </a:xfrm>
        </p:spPr>
        <p:txBody>
          <a:bodyPr/>
          <a:lstStyle/>
          <a:p>
            <a:r>
              <a:rPr lang="es-PE" dirty="0" smtClean="0"/>
              <a:t>PLAN DE RECURSOS HUMANOS</a:t>
            </a:r>
            <a:endParaRPr lang="es-PE" dirty="0"/>
          </a:p>
        </p:txBody>
      </p:sp>
      <p:sp>
        <p:nvSpPr>
          <p:cNvPr id="6" name="5 Redondear rectángulo de esquina diagonal"/>
          <p:cNvSpPr/>
          <p:nvPr/>
        </p:nvSpPr>
        <p:spPr>
          <a:xfrm>
            <a:off x="5086296" y="620688"/>
            <a:ext cx="3643338" cy="1500198"/>
          </a:xfrm>
          <a:prstGeom prst="round2DiagRect">
            <a:avLst>
              <a:gd name="adj1" fmla="val 16667"/>
              <a:gd name="adj2" fmla="val 4121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endParaRPr lang="es-ES" sz="1200" dirty="0" smtClean="0">
              <a:latin typeface="Arial" pitchFamily="34" charset="0"/>
              <a:cs typeface="Arial" pitchFamily="34" charset="0"/>
            </a:endParaRPr>
          </a:p>
          <a:p>
            <a:pPr algn="just"/>
            <a:r>
              <a:rPr lang="es-PE" sz="1200" dirty="0" smtClean="0">
                <a:latin typeface="Arial" pitchFamily="34" charset="0"/>
                <a:cs typeface="Arial" pitchFamily="34" charset="0"/>
              </a:rPr>
              <a:t>El tipo de contrato es fijo a 12 meses, el salario se paga de acuerdo al tiempo laborado (12 meses). Adicionalmente el personal  tendrán derecho a que les paguen seguro social, aportes a la pensión, durante 12meses, de acuerdo a la ley.</a:t>
            </a:r>
          </a:p>
          <a:p>
            <a:pPr algn="just"/>
            <a:endParaRPr lang="es-PE" sz="1200" dirty="0">
              <a:latin typeface="Arial" pitchFamily="34" charset="0"/>
              <a:cs typeface="Arial" pitchFamily="34" charset="0"/>
            </a:endParaRPr>
          </a:p>
        </p:txBody>
      </p:sp>
      <p:pic>
        <p:nvPicPr>
          <p:cNvPr id="4" name="Imagen 3"/>
          <p:cNvPicPr>
            <a:picLocks noChangeAspect="1"/>
          </p:cNvPicPr>
          <p:nvPr/>
        </p:nvPicPr>
        <p:blipFill rotWithShape="1">
          <a:blip r:embed="rId2"/>
          <a:srcRect l="26756" t="46063" r="26756" b="31297"/>
          <a:stretch/>
        </p:blipFill>
        <p:spPr>
          <a:xfrm>
            <a:off x="323526" y="2150682"/>
            <a:ext cx="6048673" cy="1656184"/>
          </a:xfrm>
          <a:prstGeom prst="rect">
            <a:avLst/>
          </a:prstGeom>
        </p:spPr>
      </p:pic>
      <p:pic>
        <p:nvPicPr>
          <p:cNvPr id="5" name="Imagen 4"/>
          <p:cNvPicPr>
            <a:picLocks noChangeAspect="1"/>
          </p:cNvPicPr>
          <p:nvPr/>
        </p:nvPicPr>
        <p:blipFill rotWithShape="1">
          <a:blip r:embed="rId3"/>
          <a:srcRect l="27309" t="52171" r="26756" b="29329"/>
          <a:stretch/>
        </p:blipFill>
        <p:spPr>
          <a:xfrm>
            <a:off x="500034" y="4495082"/>
            <a:ext cx="5976664" cy="135334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338"/>
            <a:ext cx="8229600" cy="1143000"/>
          </a:xfrm>
        </p:spPr>
        <p:txBody>
          <a:bodyPr/>
          <a:lstStyle/>
          <a:p>
            <a:r>
              <a:rPr lang="es-PE" dirty="0" smtClean="0"/>
              <a:t>PLAN FINANCIERO</a:t>
            </a:r>
            <a:endParaRPr lang="es-PE" dirty="0"/>
          </a:p>
        </p:txBody>
      </p:sp>
      <p:sp>
        <p:nvSpPr>
          <p:cNvPr id="5" name="4 Almacenamiento de acceso secuencial"/>
          <p:cNvSpPr/>
          <p:nvPr/>
        </p:nvSpPr>
        <p:spPr>
          <a:xfrm>
            <a:off x="4929190" y="714356"/>
            <a:ext cx="1928826" cy="1357322"/>
          </a:xfrm>
          <a:prstGeom prst="flowChartMagneticTap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000" b="1" dirty="0" smtClean="0">
              <a:latin typeface="Arial" pitchFamily="34" charset="0"/>
              <a:cs typeface="Arial" pitchFamily="34" charset="0"/>
            </a:endParaRPr>
          </a:p>
          <a:p>
            <a:pPr algn="ctr"/>
            <a:r>
              <a:rPr lang="es-ES" sz="1000" b="1" dirty="0" smtClean="0">
                <a:latin typeface="Arial" pitchFamily="34" charset="0"/>
                <a:cs typeface="Arial" pitchFamily="34" charset="0"/>
              </a:rPr>
              <a:t>FINANCIAMIENTO</a:t>
            </a:r>
          </a:p>
          <a:p>
            <a:pPr algn="ctr"/>
            <a:r>
              <a:rPr lang="es-ES" sz="1000" dirty="0" smtClean="0">
                <a:latin typeface="Arial" pitchFamily="34" charset="0"/>
                <a:cs typeface="Arial" pitchFamily="34" charset="0"/>
              </a:rPr>
              <a:t>Se selecciono realizar un préstamo con la Institución Financiera Scotiabank Perú S.A.A.</a:t>
            </a:r>
            <a:endParaRPr lang="es-PE" sz="1000" dirty="0" smtClean="0">
              <a:latin typeface="Arial" pitchFamily="34" charset="0"/>
              <a:cs typeface="Arial" pitchFamily="34" charset="0"/>
            </a:endParaRPr>
          </a:p>
          <a:p>
            <a:pPr algn="ctr"/>
            <a:endParaRPr lang="es-PE" sz="1000" dirty="0">
              <a:latin typeface="Arial" pitchFamily="34" charset="0"/>
              <a:cs typeface="Arial" pitchFamily="34" charset="0"/>
            </a:endParaRPr>
          </a:p>
        </p:txBody>
      </p:sp>
      <p:pic>
        <p:nvPicPr>
          <p:cNvPr id="6" name="Imagen 5"/>
          <p:cNvPicPr>
            <a:picLocks noChangeAspect="1"/>
          </p:cNvPicPr>
          <p:nvPr/>
        </p:nvPicPr>
        <p:blipFill rotWithShape="1">
          <a:blip r:embed="rId2"/>
          <a:srcRect l="1851" t="9641" r="63836" b="11610"/>
          <a:stretch/>
        </p:blipFill>
        <p:spPr>
          <a:xfrm>
            <a:off x="251520" y="755612"/>
            <a:ext cx="4464497" cy="5760640"/>
          </a:xfrm>
          <a:prstGeom prst="rect">
            <a:avLst/>
          </a:prstGeom>
        </p:spPr>
      </p:pic>
      <p:pic>
        <p:nvPicPr>
          <p:cNvPr id="7" name="Imagen 6"/>
          <p:cNvPicPr>
            <a:picLocks noChangeAspect="1"/>
          </p:cNvPicPr>
          <p:nvPr/>
        </p:nvPicPr>
        <p:blipFill rotWithShape="1">
          <a:blip r:embed="rId3"/>
          <a:srcRect l="2767" t="33467" r="49084" b="48815"/>
          <a:stretch/>
        </p:blipFill>
        <p:spPr>
          <a:xfrm>
            <a:off x="4979120" y="2204864"/>
            <a:ext cx="4176464" cy="1296144"/>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043342869"/>
              </p:ext>
            </p:extLst>
          </p:nvPr>
        </p:nvGraphicFramePr>
        <p:xfrm>
          <a:off x="6260902" y="4134272"/>
          <a:ext cx="1612900" cy="1285875"/>
        </p:xfrm>
        <a:graphic>
          <a:graphicData uri="http://schemas.openxmlformats.org/drawingml/2006/table">
            <a:tbl>
              <a:tblPr/>
              <a:tblGrid>
                <a:gridCol w="820766"/>
                <a:gridCol w="792134"/>
              </a:tblGrid>
              <a:tr h="142875">
                <a:tc gridSpan="2">
                  <a:txBody>
                    <a:bodyPr/>
                    <a:lstStyle/>
                    <a:p>
                      <a:pPr algn="ctr" fontAlgn="b"/>
                      <a:r>
                        <a:rPr lang="es-PE" sz="800" b="1" i="0" u="none" strike="noStrike">
                          <a:solidFill>
                            <a:srgbClr val="000000"/>
                          </a:solidFill>
                          <a:effectLst/>
                          <a:latin typeface="Arial" panose="020B0604020202020204" pitchFamily="34" charset="0"/>
                        </a:rPr>
                        <a:t>PRESTAMO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s-PE"/>
                    </a:p>
                  </a:txBody>
                  <a:tcPr/>
                </a:tc>
              </a:tr>
              <a:tr h="142875">
                <a:tc>
                  <a:txBody>
                    <a:bodyPr/>
                    <a:lstStyle/>
                    <a:p>
                      <a:pPr algn="l" fontAlgn="b"/>
                      <a:r>
                        <a:rPr lang="es-PE" sz="800" b="1" i="0" u="none" strike="noStrike">
                          <a:solidFill>
                            <a:srgbClr val="000000"/>
                          </a:solidFill>
                          <a:effectLst/>
                          <a:latin typeface="Arial" panose="020B0604020202020204" pitchFamily="34" charset="0"/>
                        </a:rPr>
                        <a:t>MONTO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PE" sz="800" b="1" i="0" u="none" strike="noStrike">
                          <a:solidFill>
                            <a:srgbClr val="000000"/>
                          </a:solidFill>
                          <a:effectLst/>
                          <a:latin typeface="Arial" panose="020B0604020202020204" pitchFamily="34" charset="0"/>
                        </a:rPr>
                        <a:t> S/.   40,300.54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TEA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a:solidFill>
                            <a:srgbClr val="000000"/>
                          </a:solidFill>
                          <a:effectLst/>
                          <a:latin typeface="Arial" panose="020B0604020202020204" pitchFamily="34" charset="0"/>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PLAZO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SEG DESG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a:solidFill>
                            <a:srgbClr val="000000"/>
                          </a:solidFill>
                          <a:effectLst/>
                          <a:latin typeface="Arial" panose="020B0604020202020204" pitchFamily="34" charset="0"/>
                        </a:rPr>
                        <a:t>0.077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a:solidFill>
                            <a:srgbClr val="000000"/>
                          </a:solidFill>
                          <a:effectLst/>
                          <a:latin typeface="Arial" panose="020B0604020202020204" pitchFamily="34" charset="0"/>
                        </a:rPr>
                        <a:t>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TEM SEG 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a:solidFill>
                            <a:srgbClr val="000000"/>
                          </a:solidFill>
                          <a:effectLst/>
                          <a:latin typeface="Arial" panose="020B0604020202020204" pitchFamily="34" charset="0"/>
                        </a:rPr>
                        <a:t>0.003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TEM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a:solidFill>
                            <a:srgbClr val="000000"/>
                          </a:solidFill>
                          <a:effectLst/>
                          <a:latin typeface="Arial" panose="020B0604020202020204" pitchFamily="34" charset="0"/>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875">
                <a:tc>
                  <a:txBody>
                    <a:bodyPr/>
                    <a:lstStyle/>
                    <a:p>
                      <a:pPr algn="l" fontAlgn="b"/>
                      <a:r>
                        <a:rPr lang="es-PE" sz="800" b="1" i="0" u="none" strike="noStrike">
                          <a:solidFill>
                            <a:srgbClr val="000000"/>
                          </a:solidFill>
                          <a:effectLst/>
                          <a:latin typeface="Arial" panose="020B0604020202020204" pitchFamily="34" charset="0"/>
                        </a:rPr>
                        <a:t>CUOTA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PE" sz="800" b="1" i="0" u="none" strike="noStrike" dirty="0">
                          <a:solidFill>
                            <a:srgbClr val="000000"/>
                          </a:solidFill>
                          <a:effectLst/>
                          <a:latin typeface="Arial" panose="020B0604020202020204" pitchFamily="34" charset="0"/>
                        </a:rPr>
                        <a:t>1781.03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900"/>
            <a:ext cx="8229600" cy="1143000"/>
          </a:xfrm>
        </p:spPr>
        <p:txBody>
          <a:bodyPr/>
          <a:lstStyle/>
          <a:p>
            <a:r>
              <a:rPr lang="es-PE" dirty="0" smtClean="0"/>
              <a:t>FLUJO DE CAJA</a:t>
            </a:r>
            <a:endParaRPr lang="es-PE" dirty="0"/>
          </a:p>
        </p:txBody>
      </p:sp>
      <p:pic>
        <p:nvPicPr>
          <p:cNvPr id="3" name="Imagen 2"/>
          <p:cNvPicPr>
            <a:picLocks noChangeAspect="1"/>
          </p:cNvPicPr>
          <p:nvPr/>
        </p:nvPicPr>
        <p:blipFill rotWithShape="1">
          <a:blip r:embed="rId2"/>
          <a:srcRect l="1852" t="29329" r="19562" b="41141"/>
          <a:stretch/>
        </p:blipFill>
        <p:spPr>
          <a:xfrm>
            <a:off x="457200" y="692696"/>
            <a:ext cx="7560840" cy="3240360"/>
          </a:xfrm>
          <a:prstGeom prst="rect">
            <a:avLst/>
          </a:prstGeom>
        </p:spPr>
      </p:pic>
      <p:pic>
        <p:nvPicPr>
          <p:cNvPr id="4" name="Imagen 3"/>
          <p:cNvPicPr>
            <a:picLocks noChangeAspect="1"/>
          </p:cNvPicPr>
          <p:nvPr/>
        </p:nvPicPr>
        <p:blipFill rotWithShape="1">
          <a:blip r:embed="rId3"/>
          <a:srcRect l="1851" t="26375" r="16241" b="41141"/>
          <a:stretch/>
        </p:blipFill>
        <p:spPr>
          <a:xfrm>
            <a:off x="457200" y="4149080"/>
            <a:ext cx="7560840" cy="237626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INDICADORES FINANCIEROS</a:t>
            </a:r>
            <a:endParaRPr lang="es-PE"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6 Cinta perforada"/>
          <p:cNvSpPr/>
          <p:nvPr/>
        </p:nvSpPr>
        <p:spPr>
          <a:xfrm>
            <a:off x="4714876" y="5286388"/>
            <a:ext cx="2500330" cy="928694"/>
          </a:xfrm>
          <a:prstGeom prst="flowChartPunchedTap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sz="2400" dirty="0" smtClean="0"/>
              <a:t>COK  : 6%</a:t>
            </a:r>
            <a:endParaRPr lang="es-PE" sz="2400" dirty="0"/>
          </a:p>
        </p:txBody>
      </p:sp>
      <p:sp>
        <p:nvSpPr>
          <p:cNvPr id="6" name="5 Llamada de flecha a la derecha"/>
          <p:cNvSpPr/>
          <p:nvPr/>
        </p:nvSpPr>
        <p:spPr>
          <a:xfrm>
            <a:off x="285720" y="1857364"/>
            <a:ext cx="2928958" cy="3000396"/>
          </a:xfrm>
          <a:prstGeom prst="rightArrowCallout">
            <a:avLst>
              <a:gd name="adj1" fmla="val 10355"/>
              <a:gd name="adj2" fmla="val 10229"/>
              <a:gd name="adj3" fmla="val 21497"/>
              <a:gd name="adj4" fmla="val 6550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_tradnl" dirty="0" smtClean="0">
              <a:solidFill>
                <a:schemeClr val="tx1"/>
              </a:solidFill>
            </a:endParaRPr>
          </a:p>
          <a:p>
            <a:pPr algn="ctr"/>
            <a:r>
              <a:rPr lang="es-ES_tradnl" dirty="0" smtClean="0">
                <a:solidFill>
                  <a:schemeClr val="tx1"/>
                </a:solidFill>
              </a:rPr>
              <a:t>Cuanto más rico es el inversionista por invertir en el proyecto en lugar de hacerlo en la alternativa que rinde la tasa de descuento.</a:t>
            </a:r>
            <a:endParaRPr lang="es-PE" dirty="0" smtClean="0">
              <a:solidFill>
                <a:schemeClr val="tx1"/>
              </a:solidFill>
            </a:endParaRPr>
          </a:p>
          <a:p>
            <a:pPr algn="ctr"/>
            <a:endParaRPr lang="es-PE" dirty="0">
              <a:solidFill>
                <a:schemeClr val="tx1"/>
              </a:solidFill>
            </a:endParaRPr>
          </a:p>
        </p:txBody>
      </p:sp>
      <p:sp>
        <p:nvSpPr>
          <p:cNvPr id="9" name="8 Llamada de flecha hacia abajo"/>
          <p:cNvSpPr/>
          <p:nvPr/>
        </p:nvSpPr>
        <p:spPr>
          <a:xfrm>
            <a:off x="4214810" y="1214422"/>
            <a:ext cx="4357718" cy="121444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smtClean="0">
                <a:solidFill>
                  <a:schemeClr val="tx1"/>
                </a:solidFill>
              </a:rPr>
              <a:t>Si TIR &gt; COK el Proyecto es rentable </a:t>
            </a:r>
            <a:endParaRPr lang="es-PE" dirty="0" smtClean="0">
              <a:solidFill>
                <a:schemeClr val="tx1"/>
              </a:solidFill>
            </a:endParaRPr>
          </a:p>
          <a:p>
            <a:r>
              <a:rPr lang="es-ES_tradnl" dirty="0" smtClean="0">
                <a:solidFill>
                  <a:schemeClr val="tx1"/>
                </a:solidFill>
              </a:rPr>
              <a:t>Si TIR &lt; COK el Proyecto no es rentable.</a:t>
            </a:r>
            <a:endParaRPr lang="es-PE" dirty="0" smtClean="0">
              <a:solidFill>
                <a:schemeClr val="tx1"/>
              </a:solidFill>
            </a:endParaRPr>
          </a:p>
        </p:txBody>
      </p:sp>
      <p:sp>
        <p:nvSpPr>
          <p:cNvPr id="10" name="9 Redondear rectángulo de esquina diagonal"/>
          <p:cNvSpPr/>
          <p:nvPr/>
        </p:nvSpPr>
        <p:spPr>
          <a:xfrm>
            <a:off x="357158" y="5072074"/>
            <a:ext cx="3786214" cy="1357322"/>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_tradnl" dirty="0" smtClean="0">
                <a:solidFill>
                  <a:schemeClr val="tx1"/>
                </a:solidFill>
              </a:rPr>
              <a:t>Es la comparación entre los costos inherentes a determinada acción y el valor de los bienes, servicios o actividades emergentes de tal acción.</a:t>
            </a:r>
            <a:endParaRPr lang="es-PE" dirty="0">
              <a:solidFill>
                <a:schemeClr val="tx1"/>
              </a:solidFill>
            </a:endParaRPr>
          </a:p>
        </p:txBody>
      </p:sp>
      <p:cxnSp>
        <p:nvCxnSpPr>
          <p:cNvPr id="12" name="11 Conector recto de flecha"/>
          <p:cNvCxnSpPr/>
          <p:nvPr/>
        </p:nvCxnSpPr>
        <p:spPr>
          <a:xfrm flipV="1">
            <a:off x="3357554" y="4429132"/>
            <a:ext cx="785818" cy="500066"/>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pic>
        <p:nvPicPr>
          <p:cNvPr id="4" name="Imagen 3"/>
          <p:cNvPicPr>
            <a:picLocks noChangeAspect="1"/>
          </p:cNvPicPr>
          <p:nvPr/>
        </p:nvPicPr>
        <p:blipFill rotWithShape="1">
          <a:blip r:embed="rId2"/>
          <a:srcRect l="36164" t="54922" r="40592" b="30312"/>
          <a:stretch/>
        </p:blipFill>
        <p:spPr>
          <a:xfrm>
            <a:off x="3923928" y="2828592"/>
            <a:ext cx="3600400" cy="145766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57613934"/>
              </p:ext>
            </p:extLst>
          </p:nvPr>
        </p:nvGraphicFramePr>
        <p:xfrm>
          <a:off x="500034" y="500042"/>
          <a:ext cx="6095997" cy="487680"/>
        </p:xfrm>
        <a:graphic>
          <a:graphicData uri="http://schemas.openxmlformats.org/drawingml/2006/table">
            <a:tbl>
              <a:tblPr>
                <a:tableStyleId>{35758FB7-9AC5-4552-8A53-C91805E547FA}</a:tableStyleId>
              </a:tblPr>
              <a:tblGrid>
                <a:gridCol w="1644357"/>
                <a:gridCol w="556455"/>
                <a:gridCol w="556455"/>
                <a:gridCol w="556455"/>
                <a:gridCol w="556455"/>
                <a:gridCol w="556455"/>
                <a:gridCol w="556455"/>
                <a:gridCol w="556455"/>
                <a:gridCol w="556455"/>
              </a:tblGrid>
              <a:tr h="466142">
                <a:tc>
                  <a:txBody>
                    <a:bodyPr/>
                    <a:lstStyle/>
                    <a:p>
                      <a:pPr algn="ctr" fontAlgn="b"/>
                      <a:r>
                        <a:rPr lang="es-PE" sz="1600" u="none" strike="noStrike" dirty="0"/>
                        <a:t>Liquidez General (AC/PC)</a:t>
                      </a:r>
                      <a:endParaRPr lang="es-PE" sz="1600" b="1" i="0" u="none" strike="noStrike" dirty="0">
                        <a:solidFill>
                          <a:srgbClr val="000000"/>
                        </a:solidFill>
                        <a:latin typeface="Arial"/>
                      </a:endParaRPr>
                    </a:p>
                  </a:txBody>
                  <a:tcPr marL="0" marR="0" marT="0" marB="0" anchor="ctr"/>
                </a:tc>
                <a:tc>
                  <a:txBody>
                    <a:bodyPr/>
                    <a:lstStyle/>
                    <a:p>
                      <a:pPr algn="ctr" fontAlgn="ctr"/>
                      <a:r>
                        <a:rPr lang="es-PE" sz="1800" b="0" i="0" u="none" strike="noStrike" dirty="0">
                          <a:solidFill>
                            <a:srgbClr val="000000"/>
                          </a:solidFill>
                          <a:effectLst/>
                          <a:latin typeface="Arial" panose="020B0604020202020204" pitchFamily="34" charset="0"/>
                        </a:rPr>
                        <a:t>2.24</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2.25</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2.03</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2.01</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2.42</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2.40</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2.24</a:t>
                      </a:r>
                    </a:p>
                  </a:txBody>
                  <a:tcPr marL="9525" marR="9525" marT="9525" marB="0" anchor="ctr"/>
                </a:tc>
                <a:tc>
                  <a:txBody>
                    <a:bodyPr/>
                    <a:lstStyle/>
                    <a:p>
                      <a:pPr algn="ctr" fontAlgn="ctr"/>
                      <a:r>
                        <a:rPr lang="es-PE" sz="1800" b="0" i="0" u="none" strike="noStrike" dirty="0">
                          <a:solidFill>
                            <a:srgbClr val="000000"/>
                          </a:solidFill>
                          <a:effectLst/>
                          <a:latin typeface="Arial" panose="020B0604020202020204" pitchFamily="34" charset="0"/>
                        </a:rPr>
                        <a:t>2.22</a:t>
                      </a:r>
                    </a:p>
                  </a:txBody>
                  <a:tcPr marL="9525" marR="9525" marT="9525" marB="0" anchor="ctr"/>
                </a:tc>
              </a:tr>
            </a:tbl>
          </a:graphicData>
        </a:graphic>
      </p:graphicFrame>
      <p:sp>
        <p:nvSpPr>
          <p:cNvPr id="6" name="5 Estrella de 12 puntas"/>
          <p:cNvSpPr/>
          <p:nvPr/>
        </p:nvSpPr>
        <p:spPr>
          <a:xfrm>
            <a:off x="4357686" y="1214422"/>
            <a:ext cx="4357718" cy="2928958"/>
          </a:xfrm>
          <a:prstGeom prst="star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sz="1600" dirty="0" smtClean="0">
                <a:solidFill>
                  <a:schemeClr val="tx1"/>
                </a:solidFill>
                <a:latin typeface="Arial" pitchFamily="34" charset="0"/>
                <a:cs typeface="Arial" pitchFamily="34" charset="0"/>
              </a:rPr>
              <a:t>Por cada S/.1.00 que se cuenta en nuestra activo a corto plazo, podemos responder ante nuestras deuda en S/.2.24 </a:t>
            </a:r>
            <a:endParaRPr lang="es-PE" sz="1600" dirty="0">
              <a:solidFill>
                <a:schemeClr val="tx1"/>
              </a:solidFill>
              <a:latin typeface="Arial" pitchFamily="34" charset="0"/>
              <a:cs typeface="Arial"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001489690"/>
              </p:ext>
            </p:extLst>
          </p:nvPr>
        </p:nvGraphicFramePr>
        <p:xfrm>
          <a:off x="2357422" y="6000768"/>
          <a:ext cx="6619900" cy="640080"/>
        </p:xfrm>
        <a:graphic>
          <a:graphicData uri="http://schemas.openxmlformats.org/drawingml/2006/table">
            <a:tbl>
              <a:tblPr>
                <a:tableStyleId>{306799F8-075E-4A3A-A7F6-7FBC6576F1A4}</a:tableStyleId>
              </a:tblPr>
              <a:tblGrid>
                <a:gridCol w="1785676"/>
                <a:gridCol w="604278"/>
                <a:gridCol w="604278"/>
                <a:gridCol w="604278"/>
                <a:gridCol w="604278"/>
                <a:gridCol w="604278"/>
                <a:gridCol w="604278"/>
                <a:gridCol w="604278"/>
                <a:gridCol w="604278"/>
              </a:tblGrid>
              <a:tr h="537580">
                <a:tc>
                  <a:txBody>
                    <a:bodyPr/>
                    <a:lstStyle/>
                    <a:p>
                      <a:pPr algn="l" fontAlgn="b"/>
                      <a:r>
                        <a:rPr lang="es-PE" sz="1400" u="none" strike="noStrike" dirty="0" smtClean="0">
                          <a:solidFill>
                            <a:schemeClr val="tx1"/>
                          </a:solidFill>
                        </a:rPr>
                        <a:t>Rotación </a:t>
                      </a:r>
                      <a:r>
                        <a:rPr lang="es-PE" sz="1400" u="none" strike="noStrike" dirty="0">
                          <a:solidFill>
                            <a:schemeClr val="tx1"/>
                          </a:solidFill>
                        </a:rPr>
                        <a:t>de activos </a:t>
                      </a:r>
                      <a:r>
                        <a:rPr lang="es-PE" sz="1400" u="none" strike="noStrike" dirty="0" smtClean="0">
                          <a:solidFill>
                            <a:schemeClr val="tx1"/>
                          </a:solidFill>
                        </a:rPr>
                        <a:t>totales (ventas netas / total</a:t>
                      </a:r>
                      <a:r>
                        <a:rPr lang="es-PE" sz="1400" u="none" strike="noStrike" baseline="0" dirty="0" smtClean="0">
                          <a:solidFill>
                            <a:schemeClr val="tx1"/>
                          </a:solidFill>
                        </a:rPr>
                        <a:t> activo)</a:t>
                      </a:r>
                      <a:endParaRPr lang="es-PE" sz="1400" b="1" i="0" u="none" strike="noStrike" dirty="0">
                        <a:solidFill>
                          <a:schemeClr val="tx1"/>
                        </a:solidFill>
                        <a:latin typeface="Arial"/>
                      </a:endParaRPr>
                    </a:p>
                  </a:txBody>
                  <a:tcPr marL="0" marR="0" marT="0" marB="0" anchor="ctr"/>
                </a:tc>
                <a:tc>
                  <a:txBody>
                    <a:bodyPr/>
                    <a:lstStyle/>
                    <a:p>
                      <a:pPr algn="ctr" fontAlgn="ctr"/>
                      <a:r>
                        <a:rPr lang="es-PE" sz="2000" b="0" i="0" u="none" strike="noStrike">
                          <a:solidFill>
                            <a:srgbClr val="000000"/>
                          </a:solidFill>
                          <a:effectLst/>
                          <a:latin typeface="Arial" panose="020B0604020202020204" pitchFamily="34" charset="0"/>
                        </a:rPr>
                        <a:t>0.86</a:t>
                      </a:r>
                    </a:p>
                  </a:txBody>
                  <a:tcPr marL="9525" marR="9525" marT="9525" marB="0" anchor="ctr"/>
                </a:tc>
                <a:tc>
                  <a:txBody>
                    <a:bodyPr/>
                    <a:lstStyle/>
                    <a:p>
                      <a:pPr algn="ctr" fontAlgn="ctr"/>
                      <a:r>
                        <a:rPr lang="es-PE" sz="2000" b="0" i="0" u="none" strike="noStrike">
                          <a:solidFill>
                            <a:srgbClr val="000000"/>
                          </a:solidFill>
                          <a:effectLst/>
                          <a:latin typeface="Arial" panose="020B0604020202020204" pitchFamily="34" charset="0"/>
                        </a:rPr>
                        <a:t>0.84</a:t>
                      </a:r>
                    </a:p>
                  </a:txBody>
                  <a:tcPr marL="9525" marR="9525" marT="9525" marB="0" anchor="ctr"/>
                </a:tc>
                <a:tc>
                  <a:txBody>
                    <a:bodyPr/>
                    <a:lstStyle/>
                    <a:p>
                      <a:pPr algn="ctr" fontAlgn="ctr"/>
                      <a:r>
                        <a:rPr lang="es-PE" sz="2000" b="0" i="0" u="none" strike="noStrike">
                          <a:solidFill>
                            <a:srgbClr val="000000"/>
                          </a:solidFill>
                          <a:effectLst/>
                          <a:latin typeface="Arial" panose="020B0604020202020204" pitchFamily="34" charset="0"/>
                        </a:rPr>
                        <a:t>0.93</a:t>
                      </a:r>
                    </a:p>
                  </a:txBody>
                  <a:tcPr marL="9525" marR="9525" marT="9525" marB="0" anchor="ctr"/>
                </a:tc>
                <a:tc>
                  <a:txBody>
                    <a:bodyPr/>
                    <a:lstStyle/>
                    <a:p>
                      <a:pPr algn="ctr" fontAlgn="ctr"/>
                      <a:r>
                        <a:rPr lang="es-PE" sz="2000" b="0" i="0" u="none" strike="noStrike">
                          <a:solidFill>
                            <a:srgbClr val="000000"/>
                          </a:solidFill>
                          <a:effectLst/>
                          <a:latin typeface="Arial" panose="020B0604020202020204" pitchFamily="34" charset="0"/>
                        </a:rPr>
                        <a:t>0.93</a:t>
                      </a:r>
                    </a:p>
                  </a:txBody>
                  <a:tcPr marL="9525" marR="9525" marT="9525" marB="0" anchor="ctr"/>
                </a:tc>
                <a:tc>
                  <a:txBody>
                    <a:bodyPr/>
                    <a:lstStyle/>
                    <a:p>
                      <a:pPr algn="ctr" fontAlgn="ctr"/>
                      <a:r>
                        <a:rPr lang="es-PE" sz="2000" b="0" i="0" u="none" strike="noStrike">
                          <a:solidFill>
                            <a:srgbClr val="000000"/>
                          </a:solidFill>
                          <a:effectLst/>
                          <a:latin typeface="Arial" panose="020B0604020202020204" pitchFamily="34" charset="0"/>
                        </a:rPr>
                        <a:t>0.85</a:t>
                      </a:r>
                    </a:p>
                  </a:txBody>
                  <a:tcPr marL="9525" marR="9525" marT="9525" marB="0" anchor="ctr"/>
                </a:tc>
                <a:tc>
                  <a:txBody>
                    <a:bodyPr/>
                    <a:lstStyle/>
                    <a:p>
                      <a:pPr algn="ctr" fontAlgn="ctr"/>
                      <a:r>
                        <a:rPr lang="es-PE" sz="2000" b="0" i="0" u="none" strike="noStrike">
                          <a:solidFill>
                            <a:srgbClr val="000000"/>
                          </a:solidFill>
                          <a:effectLst/>
                          <a:latin typeface="Arial" panose="020B0604020202020204" pitchFamily="34" charset="0"/>
                        </a:rPr>
                        <a:t>0.86</a:t>
                      </a:r>
                    </a:p>
                  </a:txBody>
                  <a:tcPr marL="9525" marR="9525" marT="9525" marB="0" anchor="ctr"/>
                </a:tc>
                <a:tc>
                  <a:txBody>
                    <a:bodyPr/>
                    <a:lstStyle/>
                    <a:p>
                      <a:pPr algn="ctr" fontAlgn="ctr"/>
                      <a:r>
                        <a:rPr lang="es-PE" sz="2000" b="0" i="0" u="none" strike="noStrike">
                          <a:solidFill>
                            <a:srgbClr val="000000"/>
                          </a:solidFill>
                          <a:effectLst/>
                          <a:latin typeface="Arial" panose="020B0604020202020204" pitchFamily="34" charset="0"/>
                        </a:rPr>
                        <a:t>0.93</a:t>
                      </a:r>
                    </a:p>
                  </a:txBody>
                  <a:tcPr marL="9525" marR="9525" marT="9525" marB="0" anchor="ctr"/>
                </a:tc>
                <a:tc>
                  <a:txBody>
                    <a:bodyPr/>
                    <a:lstStyle/>
                    <a:p>
                      <a:pPr algn="ctr" fontAlgn="ctr"/>
                      <a:r>
                        <a:rPr lang="es-PE" sz="2000" b="0" i="0" u="none" strike="noStrike" dirty="0">
                          <a:solidFill>
                            <a:srgbClr val="000000"/>
                          </a:solidFill>
                          <a:effectLst/>
                          <a:latin typeface="Arial" panose="020B0604020202020204" pitchFamily="34" charset="0"/>
                        </a:rPr>
                        <a:t>0.93</a:t>
                      </a:r>
                    </a:p>
                  </a:txBody>
                  <a:tcPr marL="9525" marR="9525" marT="9525" marB="0" anchor="ctr"/>
                </a:tc>
              </a:tr>
            </a:tbl>
          </a:graphicData>
        </a:graphic>
      </p:graphicFrame>
      <p:sp>
        <p:nvSpPr>
          <p:cNvPr id="8" name="7 Estrella de 12 puntas"/>
          <p:cNvSpPr/>
          <p:nvPr/>
        </p:nvSpPr>
        <p:spPr>
          <a:xfrm>
            <a:off x="214282" y="2857496"/>
            <a:ext cx="4357718" cy="2928958"/>
          </a:xfrm>
          <a:prstGeom prst="star12">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PE" sz="1600" dirty="0" smtClean="0">
                <a:solidFill>
                  <a:schemeClr val="tx1"/>
                </a:solidFill>
                <a:latin typeface="Arial" pitchFamily="34" charset="0"/>
                <a:cs typeface="Arial" pitchFamily="34" charset="0"/>
              </a:rPr>
              <a:t>En nuestro primer trimestre se utilizaran todos nuestros activos totales en 0.86</a:t>
            </a:r>
          </a:p>
          <a:p>
            <a:pPr algn="ctr"/>
            <a:r>
              <a:rPr lang="es-PE" sz="1600" dirty="0" smtClean="0">
                <a:solidFill>
                  <a:schemeClr val="tx1"/>
                </a:solidFill>
                <a:latin typeface="Arial" pitchFamily="34" charset="0"/>
                <a:cs typeface="Arial" pitchFamily="34" charset="0"/>
              </a:rPr>
              <a:t> veces.</a:t>
            </a:r>
            <a:endParaRPr lang="es-PE"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69893980"/>
              </p:ext>
            </p:extLst>
          </p:nvPr>
        </p:nvGraphicFramePr>
        <p:xfrm>
          <a:off x="500034" y="285728"/>
          <a:ext cx="6786612" cy="731520"/>
        </p:xfrm>
        <a:graphic>
          <a:graphicData uri="http://schemas.openxmlformats.org/drawingml/2006/table">
            <a:tbl>
              <a:tblPr>
                <a:tableStyleId>{08FB837D-C827-4EFA-A057-4D05807E0F7C}</a:tableStyleId>
              </a:tblPr>
              <a:tblGrid>
                <a:gridCol w="1830644"/>
                <a:gridCol w="619496"/>
                <a:gridCol w="619496"/>
                <a:gridCol w="619496"/>
                <a:gridCol w="619496"/>
                <a:gridCol w="619496"/>
                <a:gridCol w="619496"/>
                <a:gridCol w="619496"/>
                <a:gridCol w="619496"/>
              </a:tblGrid>
              <a:tr h="500066">
                <a:tc>
                  <a:txBody>
                    <a:bodyPr/>
                    <a:lstStyle/>
                    <a:p>
                      <a:pPr algn="l" fontAlgn="b"/>
                      <a:r>
                        <a:rPr lang="es-PE" sz="1600" u="none" strike="noStrike" dirty="0"/>
                        <a:t>Endeudamiento </a:t>
                      </a:r>
                      <a:r>
                        <a:rPr lang="es-PE" sz="1600" u="none" strike="noStrike" dirty="0" smtClean="0"/>
                        <a:t>total (total pasivo/</a:t>
                      </a:r>
                      <a:r>
                        <a:rPr lang="es-PE" sz="1600" u="none" strike="noStrike" baseline="0" dirty="0" smtClean="0"/>
                        <a:t> total activo)</a:t>
                      </a:r>
                      <a:endParaRPr lang="es-PE" sz="1600" b="1" i="0" u="none" strike="noStrike" dirty="0">
                        <a:solidFill>
                          <a:srgbClr val="000000"/>
                        </a:solidFill>
                        <a:latin typeface="Arial"/>
                      </a:endParaRPr>
                    </a:p>
                  </a:txBody>
                  <a:tcPr marL="0" marR="0" marT="0" marB="0" anchor="ctr"/>
                </a:tc>
                <a:tc>
                  <a:txBody>
                    <a:bodyPr/>
                    <a:lstStyle/>
                    <a:p>
                      <a:pPr algn="ctr" fontAlgn="ctr"/>
                      <a:r>
                        <a:rPr lang="es-PE" sz="1800" b="0" i="0" u="none" strike="noStrike" dirty="0">
                          <a:solidFill>
                            <a:srgbClr val="000000"/>
                          </a:solidFill>
                          <a:effectLst/>
                          <a:latin typeface="Arial" panose="020B0604020202020204" pitchFamily="34" charset="0"/>
                        </a:rPr>
                        <a:t>0.65</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0.58</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0.55</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0.48</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0.39</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0.33</a:t>
                      </a:r>
                    </a:p>
                  </a:txBody>
                  <a:tcPr marL="9525" marR="9525" marT="9525" marB="0" anchor="ctr"/>
                </a:tc>
                <a:tc>
                  <a:txBody>
                    <a:bodyPr/>
                    <a:lstStyle/>
                    <a:p>
                      <a:pPr algn="ctr" fontAlgn="ctr"/>
                      <a:r>
                        <a:rPr lang="es-PE" sz="1800" b="0" i="0" u="none" strike="noStrike">
                          <a:solidFill>
                            <a:srgbClr val="000000"/>
                          </a:solidFill>
                          <a:effectLst/>
                          <a:latin typeface="Arial" panose="020B0604020202020204" pitchFamily="34" charset="0"/>
                        </a:rPr>
                        <a:t>0.28</a:t>
                      </a:r>
                    </a:p>
                  </a:txBody>
                  <a:tcPr marL="9525" marR="9525" marT="9525" marB="0" anchor="ctr"/>
                </a:tc>
                <a:tc>
                  <a:txBody>
                    <a:bodyPr/>
                    <a:lstStyle/>
                    <a:p>
                      <a:pPr algn="ctr" fontAlgn="ctr"/>
                      <a:r>
                        <a:rPr lang="es-PE" sz="1800" b="0" i="0" u="none" strike="noStrike" dirty="0">
                          <a:solidFill>
                            <a:srgbClr val="000000"/>
                          </a:solidFill>
                          <a:effectLst/>
                          <a:latin typeface="Arial" panose="020B0604020202020204" pitchFamily="34" charset="0"/>
                        </a:rPr>
                        <a:t>0.21</a:t>
                      </a:r>
                    </a:p>
                  </a:txBody>
                  <a:tcPr marL="9525" marR="9525" marT="9525" marB="0" anchor="ctr"/>
                </a:tc>
              </a:tr>
            </a:tbl>
          </a:graphicData>
        </a:graphic>
      </p:graphicFrame>
      <p:sp>
        <p:nvSpPr>
          <p:cNvPr id="6" name="5 Doble onda"/>
          <p:cNvSpPr/>
          <p:nvPr/>
        </p:nvSpPr>
        <p:spPr>
          <a:xfrm>
            <a:off x="4788024" y="1196752"/>
            <a:ext cx="3857652" cy="1857388"/>
          </a:xfrm>
          <a:prstGeom prst="doubleWav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dirty="0" smtClean="0">
                <a:solidFill>
                  <a:schemeClr val="tx1"/>
                </a:solidFill>
              </a:rPr>
              <a:t>Nuestro capital esta comprometido en un 65 %  con respecto al total de deudas.</a:t>
            </a:r>
            <a:endParaRPr lang="es-PE" dirty="0">
              <a:solidFill>
                <a:schemeClr val="tx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349506568"/>
              </p:ext>
            </p:extLst>
          </p:nvPr>
        </p:nvGraphicFramePr>
        <p:xfrm>
          <a:off x="2555776" y="3284984"/>
          <a:ext cx="5918426" cy="1348313"/>
        </p:xfrm>
        <a:graphic>
          <a:graphicData uri="http://schemas.openxmlformats.org/drawingml/2006/table">
            <a:tbl>
              <a:tblPr>
                <a:tableStyleId>{3C2FFA5D-87B4-456A-9821-1D502468CF0F}</a:tableStyleId>
              </a:tblPr>
              <a:tblGrid>
                <a:gridCol w="1580251"/>
                <a:gridCol w="534761"/>
                <a:gridCol w="558796"/>
                <a:gridCol w="534761"/>
                <a:gridCol w="534761"/>
                <a:gridCol w="534761"/>
                <a:gridCol w="534761"/>
                <a:gridCol w="570813"/>
                <a:gridCol w="534761"/>
              </a:tblGrid>
              <a:tr h="481429">
                <a:tc>
                  <a:txBody>
                    <a:bodyPr/>
                    <a:lstStyle/>
                    <a:p>
                      <a:pPr algn="l" fontAlgn="b"/>
                      <a:r>
                        <a:rPr lang="es-PE" sz="1400" u="none" strike="noStrike" dirty="0"/>
                        <a:t>Rentabilidad sobre la </a:t>
                      </a:r>
                      <a:r>
                        <a:rPr lang="es-PE" sz="1400" u="none" strike="noStrike" dirty="0" smtClean="0"/>
                        <a:t>inversión</a:t>
                      </a:r>
                      <a:endParaRPr lang="es-PE" sz="1400" b="1" i="0" u="none" strike="noStrike" dirty="0">
                        <a:solidFill>
                          <a:srgbClr val="000000"/>
                        </a:solidFill>
                        <a:latin typeface="Arial"/>
                      </a:endParaRPr>
                    </a:p>
                  </a:txBody>
                  <a:tcPr marL="0" marR="0" marT="0" marB="0" anchor="b"/>
                </a:tc>
                <a:tc>
                  <a:txBody>
                    <a:bodyPr/>
                    <a:lstStyle/>
                    <a:p>
                      <a:pPr algn="ctr" fontAlgn="ctr"/>
                      <a:r>
                        <a:rPr lang="es-PE" sz="1200" b="0" i="0" u="none" strike="noStrike" dirty="0">
                          <a:solidFill>
                            <a:srgbClr val="000000"/>
                          </a:solidFill>
                          <a:effectLst/>
                          <a:latin typeface="Arial" panose="020B0604020202020204" pitchFamily="34" charset="0"/>
                        </a:rPr>
                        <a:t>0.32</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0.33</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0.30</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0.30</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0.37</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0.37</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0.35</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0.35</a:t>
                      </a:r>
                    </a:p>
                  </a:txBody>
                  <a:tcPr marL="9525" marR="9525" marT="9525" marB="0" anchor="ctr"/>
                </a:tc>
              </a:tr>
              <a:tr h="440164">
                <a:tc>
                  <a:txBody>
                    <a:bodyPr/>
                    <a:lstStyle/>
                    <a:p>
                      <a:pPr algn="l" fontAlgn="b"/>
                      <a:r>
                        <a:rPr lang="es-PE" sz="1400" u="none" strike="noStrike"/>
                        <a:t>Rentabilidad sobre el patrimonio</a:t>
                      </a:r>
                      <a:endParaRPr lang="es-PE" sz="1400" b="1" i="0" u="none" strike="noStrike">
                        <a:solidFill>
                          <a:srgbClr val="000000"/>
                        </a:solidFill>
                        <a:latin typeface="Arial"/>
                      </a:endParaRPr>
                    </a:p>
                  </a:txBody>
                  <a:tcPr marL="0" marR="0" marT="0" marB="0" anchor="b"/>
                </a:tc>
                <a:tc>
                  <a:txBody>
                    <a:bodyPr/>
                    <a:lstStyle/>
                    <a:p>
                      <a:pPr algn="ctr" fontAlgn="ctr"/>
                      <a:r>
                        <a:rPr lang="es-PE" sz="1200" b="0" i="0" u="none" strike="noStrike">
                          <a:solidFill>
                            <a:srgbClr val="000000"/>
                          </a:solidFill>
                          <a:effectLst/>
                          <a:latin typeface="Arial" panose="020B0604020202020204" pitchFamily="34" charset="0"/>
                        </a:rPr>
                        <a:t>0.63</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0.40</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0.25</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0.20</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0.23</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0.19</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0.14</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0.12</a:t>
                      </a:r>
                    </a:p>
                  </a:txBody>
                  <a:tcPr marL="9525" marR="9525" marT="9525" marB="0" anchor="ctr"/>
                </a:tc>
              </a:tr>
              <a:tr h="221415">
                <a:tc>
                  <a:txBody>
                    <a:bodyPr/>
                    <a:lstStyle/>
                    <a:p>
                      <a:pPr algn="l" fontAlgn="b"/>
                      <a:r>
                        <a:rPr lang="es-PE" sz="1400" u="none" strike="noStrike"/>
                        <a:t>Rentabilidad sobre ventas</a:t>
                      </a:r>
                      <a:endParaRPr lang="es-PE" sz="1400" b="1" i="0" u="none" strike="noStrike">
                        <a:solidFill>
                          <a:srgbClr val="000000"/>
                        </a:solidFill>
                        <a:latin typeface="Arial"/>
                      </a:endParaRPr>
                    </a:p>
                  </a:txBody>
                  <a:tcPr marL="0" marR="0" marT="0" marB="0" anchor="b"/>
                </a:tc>
                <a:tc>
                  <a:txBody>
                    <a:bodyPr/>
                    <a:lstStyle/>
                    <a:p>
                      <a:pPr algn="ctr" fontAlgn="ctr"/>
                      <a:r>
                        <a:rPr lang="es-PE" sz="1200" b="0" i="0" u="none" strike="noStrike">
                          <a:solidFill>
                            <a:srgbClr val="000000"/>
                          </a:solidFill>
                          <a:effectLst/>
                          <a:latin typeface="Arial" panose="020B0604020202020204" pitchFamily="34" charset="0"/>
                        </a:rPr>
                        <a:t>0.38</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0.39</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0.32</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0.32</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0.43</a:t>
                      </a:r>
                    </a:p>
                  </a:txBody>
                  <a:tcPr marL="9525" marR="9525" marT="9525" marB="0" anchor="ctr"/>
                </a:tc>
                <a:tc>
                  <a:txBody>
                    <a:bodyPr/>
                    <a:lstStyle/>
                    <a:p>
                      <a:pPr algn="ctr" fontAlgn="ctr"/>
                      <a:r>
                        <a:rPr lang="es-PE" sz="1200" b="0" i="0" u="none" strike="noStrike">
                          <a:solidFill>
                            <a:srgbClr val="000000"/>
                          </a:solidFill>
                          <a:effectLst/>
                          <a:latin typeface="Arial" panose="020B0604020202020204" pitchFamily="34" charset="0"/>
                        </a:rPr>
                        <a:t>0.43</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0.37</a:t>
                      </a:r>
                    </a:p>
                  </a:txBody>
                  <a:tcPr marL="9525" marR="9525" marT="9525" marB="0" anchor="ctr"/>
                </a:tc>
                <a:tc>
                  <a:txBody>
                    <a:bodyPr/>
                    <a:lstStyle/>
                    <a:p>
                      <a:pPr algn="ctr" fontAlgn="ctr"/>
                      <a:r>
                        <a:rPr lang="es-PE" sz="1200" b="0" i="0" u="none" strike="noStrike" dirty="0">
                          <a:solidFill>
                            <a:srgbClr val="000000"/>
                          </a:solidFill>
                          <a:effectLst/>
                          <a:latin typeface="Arial" panose="020B0604020202020204" pitchFamily="34" charset="0"/>
                        </a:rPr>
                        <a:t>0.37</a:t>
                      </a:r>
                    </a:p>
                  </a:txBody>
                  <a:tcPr marL="9525" marR="9525" marT="9525" marB="0" anchor="ctr"/>
                </a:tc>
              </a:tr>
            </a:tbl>
          </a:graphicData>
        </a:graphic>
      </p:graphicFrame>
      <p:sp>
        <p:nvSpPr>
          <p:cNvPr id="9" name="8 Doble onda"/>
          <p:cNvSpPr/>
          <p:nvPr/>
        </p:nvSpPr>
        <p:spPr>
          <a:xfrm>
            <a:off x="323528" y="4653136"/>
            <a:ext cx="3857652" cy="1857388"/>
          </a:xfrm>
          <a:prstGeom prst="doubleWav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PE" dirty="0" smtClean="0">
                <a:solidFill>
                  <a:schemeClr val="tx1"/>
                </a:solidFill>
              </a:rPr>
              <a:t>Influencia  sobre la utilidad neta, las ventas.</a:t>
            </a:r>
            <a:endParaRPr lang="es-PE"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32 puntas"/>
          <p:cNvSpPr/>
          <p:nvPr/>
        </p:nvSpPr>
        <p:spPr>
          <a:xfrm>
            <a:off x="89670" y="71414"/>
            <a:ext cx="5625338" cy="1392446"/>
          </a:xfrm>
          <a:prstGeom prst="star3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PE" sz="2400" dirty="0" smtClean="0">
                <a:latin typeface="Arial" pitchFamily="34" charset="0"/>
                <a:cs typeface="Arial" pitchFamily="34" charset="0"/>
              </a:rPr>
              <a:t>CONCLUSIONES</a:t>
            </a:r>
            <a:endParaRPr lang="es-PE" sz="2400" dirty="0">
              <a:latin typeface="Arial" pitchFamily="34" charset="0"/>
              <a:cs typeface="Arial" pitchFamily="34" charset="0"/>
            </a:endParaRPr>
          </a:p>
        </p:txBody>
      </p:sp>
      <p:sp>
        <p:nvSpPr>
          <p:cNvPr id="6" name="5 Cinta perforada"/>
          <p:cNvSpPr/>
          <p:nvPr/>
        </p:nvSpPr>
        <p:spPr>
          <a:xfrm>
            <a:off x="2214546" y="1142984"/>
            <a:ext cx="6786610" cy="3000396"/>
          </a:xfrm>
          <a:prstGeom prst="flowChartPunchedTape">
            <a:avLst/>
          </a:prstGeom>
        </p:spPr>
        <p:style>
          <a:lnRef idx="3">
            <a:schemeClr val="lt1"/>
          </a:lnRef>
          <a:fillRef idx="1">
            <a:schemeClr val="accent5"/>
          </a:fillRef>
          <a:effectRef idx="1">
            <a:schemeClr val="accent5"/>
          </a:effectRef>
          <a:fontRef idx="minor">
            <a:schemeClr val="lt1"/>
          </a:fontRef>
        </p:style>
        <p:txBody>
          <a:bodyPr rtlCol="0" anchor="ctr"/>
          <a:lstStyle/>
          <a:p>
            <a:pPr marL="0" lvl="1" algn="just">
              <a:buFont typeface="Arial" pitchFamily="34" charset="0"/>
              <a:buChar char="•"/>
            </a:pPr>
            <a:r>
              <a:rPr lang="es-PE"/>
              <a:t>Partiendo  del  Análisis  realizado  en  el  presente  plan  de  negocios,  en términos de viabilidad financiera es una alternativa aplicable y con una muy buena proyección en el campo de la fisioterapia y la kinesiología</a:t>
            </a:r>
            <a:endParaRPr lang="es-PE"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23344606"/>
              </p:ext>
            </p:extLst>
          </p:nvPr>
        </p:nvGraphicFramePr>
        <p:xfrm>
          <a:off x="642910" y="642918"/>
          <a:ext cx="8229600" cy="5666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trella de 32 puntas"/>
          <p:cNvSpPr/>
          <p:nvPr/>
        </p:nvSpPr>
        <p:spPr>
          <a:xfrm>
            <a:off x="74931" y="188640"/>
            <a:ext cx="8501090" cy="2520280"/>
          </a:xfrm>
          <a:prstGeom prst="star32">
            <a:avLst>
              <a:gd name="adj" fmla="val 47299"/>
            </a:avLst>
          </a:prstGeom>
          <a:ln w="762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2000" b="1" dirty="0"/>
              <a:t>JUSTIFICACION</a:t>
            </a:r>
          </a:p>
          <a:p>
            <a:pPr algn="just"/>
            <a:r>
              <a:rPr lang="es-PE" sz="2000" b="1" dirty="0"/>
              <a:t>Este servicio está enfocado en brindar un apoyo a la población que se encuentran ubicados en el Puerto de </a:t>
            </a:r>
            <a:r>
              <a:rPr lang="es-PE" sz="2000" b="1" dirty="0" err="1"/>
              <a:t>Ilo</a:t>
            </a:r>
            <a:r>
              <a:rPr lang="es-PE" sz="2000" b="1" dirty="0"/>
              <a:t>, que tengan alguna discapacidad o molestia muscular  deportiva o patológica ; teniendo la seguridad de que cuentan con los cuidados y atenciones requeridas.</a:t>
            </a:r>
          </a:p>
          <a:p>
            <a:pPr algn="ctr"/>
            <a:endParaRPr lang="es-PE" sz="2000" b="1" dirty="0">
              <a:solidFill>
                <a:schemeClr val="tx1"/>
              </a:solidFill>
            </a:endParaRPr>
          </a:p>
        </p:txBody>
      </p:sp>
      <p:sp>
        <p:nvSpPr>
          <p:cNvPr id="6" name="5 Redondear rectángulo de esquina diagonal"/>
          <p:cNvSpPr/>
          <p:nvPr/>
        </p:nvSpPr>
        <p:spPr>
          <a:xfrm>
            <a:off x="1214414" y="2928934"/>
            <a:ext cx="2786082" cy="3357562"/>
          </a:xfrm>
          <a:prstGeom prst="round2DiagRect">
            <a:avLst/>
          </a:prstGeom>
          <a:gradFill>
            <a:gsLst>
              <a:gs pos="38000">
                <a:schemeClr val="accent3">
                  <a:shade val="51000"/>
                  <a:satMod val="130000"/>
                </a:schemeClr>
              </a:gs>
              <a:gs pos="58000">
                <a:schemeClr val="accent3">
                  <a:shade val="93000"/>
                  <a:satMod val="130000"/>
                </a:schemeClr>
              </a:gs>
              <a:gs pos="9735">
                <a:srgbClr val="00B050"/>
              </a:gs>
              <a:gs pos="20354">
                <a:schemeClr val="accent3">
                  <a:shade val="51000"/>
                  <a:satMod val="130000"/>
                </a:schemeClr>
              </a:gs>
              <a:gs pos="85000">
                <a:srgbClr val="00B050"/>
              </a:gs>
            </a:gsLs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s-P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MISION</a:t>
            </a:r>
            <a:endParaRPr lang="es-PE"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PE" sz="1600" b="1" dirty="0"/>
              <a:t>Ofrecer un novedoso servicio dirigido a la salud,   formas de vida y el bienestar general  de  la  comunidad,  mediante  programas  que  involucren  la  integridad cuerpo-mente, conjugando rehabilitación. Todo ello, enmarcado en un servicio de alta calidad.</a:t>
            </a:r>
          </a:p>
          <a:p>
            <a:pPr algn="ctr"/>
            <a:r>
              <a:rPr lang="es-PE" sz="1600" dirty="0" smtClean="0"/>
              <a:t>.</a:t>
            </a:r>
            <a:endParaRPr lang="es-PE" sz="1600" dirty="0"/>
          </a:p>
        </p:txBody>
      </p:sp>
      <p:sp>
        <p:nvSpPr>
          <p:cNvPr id="7" name="6 Redondear rectángulo de esquina diagonal"/>
          <p:cNvSpPr/>
          <p:nvPr/>
        </p:nvSpPr>
        <p:spPr>
          <a:xfrm>
            <a:off x="4932040" y="2928934"/>
            <a:ext cx="3218130" cy="3357562"/>
          </a:xfrm>
          <a:prstGeom prst="round2DiagRect">
            <a:avLst/>
          </a:prstGeom>
          <a:gradFill>
            <a:gsLst>
              <a:gs pos="32000">
                <a:srgbClr val="2EA7CF"/>
              </a:gs>
              <a:gs pos="0">
                <a:srgbClr val="0070C0"/>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PE"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VISION</a:t>
            </a:r>
          </a:p>
          <a:p>
            <a:pPr algn="ctr"/>
            <a:r>
              <a:rPr lang="es-PE" sz="1600" b="1" dirty="0"/>
              <a:t>El  centro  de  rehabilitación  fisioterapéutico  y  kinesiológico  “FISIOKINE”  en  la  Ciudad de ILO será reconocidos en el 2019 como líderes en al ámbito local de un nuevo modelo de prestación de servicios que contribuyan a una verdadera calidad de vida y al bienestar integral de los individuos</a:t>
            </a:r>
            <a:r>
              <a:rPr lang="es-PE" sz="1400" b="1" dirty="0"/>
              <a:t>.</a:t>
            </a:r>
          </a:p>
          <a:p>
            <a:pPr algn="ctr"/>
            <a:endParaRPr lang="es-PE"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71406" y="23692"/>
            <a:ext cx="4500594" cy="3970318"/>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s-PE" b="1" u="sng" spc="50" dirty="0" smtClean="0">
                <a:ln w="11430"/>
                <a:effectLst>
                  <a:outerShdw blurRad="76200" dist="50800" dir="5400000" algn="tl" rotWithShape="0">
                    <a:srgbClr val="000000">
                      <a:alpha val="65000"/>
                    </a:srgbClr>
                  </a:outerShdw>
                </a:effectLst>
                <a:latin typeface="Arial" pitchFamily="34" charset="0"/>
                <a:cs typeface="Arial" pitchFamily="34" charset="0"/>
              </a:rPr>
              <a:t>FORTALEZAS</a:t>
            </a:r>
          </a:p>
          <a:p>
            <a:pPr marL="285750" lvl="0" indent="-285750">
              <a:buFont typeface="Arial" panose="020B0604020202020204" pitchFamily="34" charset="0"/>
              <a:buChar char="•"/>
            </a:pPr>
            <a:r>
              <a:rPr lang="es-PE" sz="1600" b="1" dirty="0" smtClean="0"/>
              <a:t>Suplir </a:t>
            </a:r>
            <a:r>
              <a:rPr lang="es-PE" sz="1600" b="1" dirty="0"/>
              <a:t>las necesidades que demande el medio en todo lo relacionado con actividades de promoción y prevención terapéutica en fisioterapia y kinesiología. </a:t>
            </a:r>
          </a:p>
          <a:p>
            <a:pPr marL="285750" lvl="0" indent="-285750">
              <a:buFont typeface="Arial" panose="020B0604020202020204" pitchFamily="34" charset="0"/>
              <a:buChar char="•"/>
            </a:pPr>
            <a:r>
              <a:rPr lang="es-PE" sz="1600" b="1" dirty="0"/>
              <a:t>Contratación de Personal profesional en la planeación y desarrollo de actividades que supla las necesidades del mercado.</a:t>
            </a:r>
          </a:p>
          <a:p>
            <a:pPr marL="285750" lvl="0" indent="-285750">
              <a:buFont typeface="Arial" panose="020B0604020202020204" pitchFamily="34" charset="0"/>
              <a:buChar char="•"/>
            </a:pPr>
            <a:r>
              <a:rPr lang="es-PE" sz="1600" b="1" dirty="0"/>
              <a:t>Tarifas y precios accesibles de acuerdo a la calidad de los servicios.</a:t>
            </a:r>
          </a:p>
          <a:p>
            <a:pPr marL="285750" lvl="0" indent="-285750">
              <a:buFont typeface="Arial" panose="020B0604020202020204" pitchFamily="34" charset="0"/>
              <a:buChar char="•"/>
            </a:pPr>
            <a:r>
              <a:rPr lang="es-PE" sz="1600" b="1" dirty="0"/>
              <a:t>Se   presenta   una   nueva   alternativa   en   rehabilitación   terapéutica brindando una mejor calidad de vida a los usuarios.</a:t>
            </a:r>
          </a:p>
          <a:p>
            <a:pPr marL="285750" lvl="0" indent="-285750">
              <a:buFont typeface="Arial" panose="020B0604020202020204" pitchFamily="34" charset="0"/>
              <a:buChar char="•"/>
            </a:pPr>
            <a:r>
              <a:rPr lang="es-PE" sz="1600" b="1" dirty="0"/>
              <a:t>Portafolio de servicios innovador y a la vanguardia.</a:t>
            </a:r>
          </a:p>
          <a:p>
            <a:pPr algn="ctr"/>
            <a:endParaRPr lang="es-PE" sz="1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cxnSp>
        <p:nvCxnSpPr>
          <p:cNvPr id="9" name="8 Conector recto"/>
          <p:cNvCxnSpPr/>
          <p:nvPr/>
        </p:nvCxnSpPr>
        <p:spPr>
          <a:xfrm rot="16200000" flipH="1">
            <a:off x="1285816" y="3356000"/>
            <a:ext cx="6572272" cy="71438"/>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10 Conector recto"/>
          <p:cNvCxnSpPr/>
          <p:nvPr/>
        </p:nvCxnSpPr>
        <p:spPr>
          <a:xfrm>
            <a:off x="285720" y="3787452"/>
            <a:ext cx="8572560" cy="1588"/>
          </a:xfrm>
          <a:prstGeom prst="line">
            <a:avLst/>
          </a:prstGeom>
          <a:ln w="57150"/>
        </p:spPr>
        <p:style>
          <a:lnRef idx="3">
            <a:schemeClr val="dk1"/>
          </a:lnRef>
          <a:fillRef idx="0">
            <a:schemeClr val="dk1"/>
          </a:fillRef>
          <a:effectRef idx="2">
            <a:schemeClr val="dk1"/>
          </a:effectRef>
          <a:fontRef idx="minor">
            <a:schemeClr val="tx1"/>
          </a:fontRef>
        </p:style>
      </p:cxnSp>
      <p:sp>
        <p:nvSpPr>
          <p:cNvPr id="15" name="14 CuadroTexto"/>
          <p:cNvSpPr txBox="1"/>
          <p:nvPr/>
        </p:nvSpPr>
        <p:spPr>
          <a:xfrm>
            <a:off x="4643406" y="52495"/>
            <a:ext cx="4500594" cy="187743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PE" b="1" u="sng" spc="50" dirty="0" smtClean="0">
                <a:ln w="11430"/>
                <a:effectLst>
                  <a:outerShdw blurRad="76200" dist="50800" dir="5400000" algn="tl" rotWithShape="0">
                    <a:srgbClr val="000000">
                      <a:alpha val="65000"/>
                    </a:srgbClr>
                  </a:outerShdw>
                </a:effectLst>
                <a:latin typeface="Arial" pitchFamily="34" charset="0"/>
                <a:cs typeface="Arial" pitchFamily="34" charset="0"/>
              </a:rPr>
              <a:t>DEBILIDADES</a:t>
            </a:r>
          </a:p>
          <a:p>
            <a:pPr algn="ctr"/>
            <a:endParaRPr lang="es-PE" b="1" u="sng" spc="50" dirty="0">
              <a:ln w="11430"/>
              <a:effectLst>
                <a:outerShdw blurRad="76200" dist="50800" dir="5400000" algn="tl" rotWithShape="0">
                  <a:srgbClr val="000000">
                    <a:alpha val="65000"/>
                  </a:srgbClr>
                </a:outerShdw>
              </a:effectLst>
              <a:latin typeface="Arial" pitchFamily="34" charset="0"/>
              <a:cs typeface="Arial" pitchFamily="34" charset="0"/>
            </a:endParaRPr>
          </a:p>
          <a:p>
            <a:pPr marL="285750" lvl="0" indent="-285750">
              <a:buFont typeface="Arial" panose="020B0604020202020204" pitchFamily="34" charset="0"/>
              <a:buChar char="•"/>
            </a:pPr>
            <a:r>
              <a:rPr lang="es-PE" sz="1600" b="1" dirty="0"/>
              <a:t>Al ser una empresa nueva no se posee reconocimiento de marca</a:t>
            </a:r>
            <a:r>
              <a:rPr lang="es-PE" sz="1600" b="1" dirty="0" smtClean="0"/>
              <a:t>.</a:t>
            </a:r>
          </a:p>
          <a:p>
            <a:pPr lvl="0"/>
            <a:endParaRPr lang="es-PE" sz="1600" b="1" dirty="0"/>
          </a:p>
          <a:p>
            <a:pPr marL="285750" lvl="0" indent="-285750">
              <a:buFont typeface="Arial" panose="020B0604020202020204" pitchFamily="34" charset="0"/>
              <a:buChar char="•"/>
            </a:pPr>
            <a:r>
              <a:rPr lang="es-PE" sz="1600" b="1" dirty="0"/>
              <a:t>La falta de conocimiento sobre estos servicios de la población.</a:t>
            </a:r>
          </a:p>
        </p:txBody>
      </p:sp>
      <p:sp>
        <p:nvSpPr>
          <p:cNvPr id="16" name="15 CuadroTexto"/>
          <p:cNvSpPr txBox="1"/>
          <p:nvPr/>
        </p:nvSpPr>
        <p:spPr>
          <a:xfrm>
            <a:off x="142812" y="3791737"/>
            <a:ext cx="4429188" cy="32932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PE" sz="1600" b="1" u="sng" spc="50" dirty="0">
                <a:ln w="11430"/>
                <a:effectLst>
                  <a:outerShdw blurRad="76200" dist="50800" dir="5400000" algn="tl" rotWithShape="0">
                    <a:srgbClr val="000000">
                      <a:alpha val="65000"/>
                    </a:srgbClr>
                  </a:outerShdw>
                </a:effectLst>
                <a:latin typeface="Arial" pitchFamily="34" charset="0"/>
                <a:cs typeface="Arial" pitchFamily="34" charset="0"/>
              </a:rPr>
              <a:t>OPORTUNIDADES</a:t>
            </a:r>
          </a:p>
          <a:p>
            <a:pPr marL="285750" indent="-285750">
              <a:buFont typeface="Arial" panose="020B0604020202020204" pitchFamily="34" charset="0"/>
              <a:buChar char="•"/>
            </a:pPr>
            <a:r>
              <a:rPr lang="es-PE" sz="1600" b="1" dirty="0"/>
              <a:t>Ingresar   a   nuevos   mercados   vinculando   a   profesionales   con conocimientos en kinesiología y  ciencias del deporte ya que en las instituciones de la ciudad de ILO no hay este tipo de profesionales.</a:t>
            </a:r>
          </a:p>
          <a:p>
            <a:pPr marL="285750" indent="-285750">
              <a:buFont typeface="Arial" panose="020B0604020202020204" pitchFamily="34" charset="0"/>
              <a:buChar char="•"/>
            </a:pPr>
            <a:r>
              <a:rPr lang="es-PE" sz="1600" b="1" dirty="0"/>
              <a:t>Diversificación de servicios ofrecidos por el centro de rehabilitación fisioterapéutico y kinesiológico FISIOKINE.</a:t>
            </a:r>
          </a:p>
          <a:p>
            <a:pPr marL="285750" indent="-285750">
              <a:buFont typeface="Arial" panose="020B0604020202020204" pitchFamily="34" charset="0"/>
              <a:buChar char="•"/>
            </a:pPr>
            <a:r>
              <a:rPr lang="es-PE" sz="1600" b="1" dirty="0"/>
              <a:t>Posible  acceso  a  apoyo  gubernamental  y  de  entidades  privadas interesadas en los servicios de FISIOKINE.</a:t>
            </a:r>
          </a:p>
          <a:p>
            <a:pPr marL="285750" indent="-285750">
              <a:buFont typeface="Arial" panose="020B0604020202020204" pitchFamily="34" charset="0"/>
              <a:buChar char="•"/>
            </a:pPr>
            <a:endParaRPr lang="es-PE" sz="1600" b="1" dirty="0"/>
          </a:p>
        </p:txBody>
      </p:sp>
      <p:sp>
        <p:nvSpPr>
          <p:cNvPr id="17" name="16 CuadroTexto"/>
          <p:cNvSpPr txBox="1"/>
          <p:nvPr/>
        </p:nvSpPr>
        <p:spPr>
          <a:xfrm>
            <a:off x="4627733" y="3784755"/>
            <a:ext cx="4500594" cy="338554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PE" sz="1600" b="1" u="sng" spc="50" dirty="0">
                <a:ln w="11430"/>
                <a:effectLst>
                  <a:outerShdw blurRad="76200" dist="50800" dir="5400000" algn="tl" rotWithShape="0">
                    <a:srgbClr val="000000">
                      <a:alpha val="65000"/>
                    </a:srgbClr>
                  </a:outerShdw>
                </a:effectLst>
                <a:latin typeface="Arial" pitchFamily="34" charset="0"/>
                <a:cs typeface="Arial" pitchFamily="34" charset="0"/>
              </a:rPr>
              <a:t>AMENAZAS</a:t>
            </a:r>
          </a:p>
          <a:p>
            <a:pPr marL="285750" lvl="0" indent="-285750">
              <a:buFont typeface="Arial" panose="020B0604020202020204" pitchFamily="34" charset="0"/>
              <a:buChar char="•"/>
            </a:pPr>
            <a:r>
              <a:rPr lang="es-PE" sz="1600" b="1" dirty="0"/>
              <a:t>Incertidumbre por parte de los potenciales clientes.</a:t>
            </a:r>
          </a:p>
          <a:p>
            <a:pPr marL="285750" lvl="0" indent="-285750">
              <a:buFont typeface="Arial" panose="020B0604020202020204" pitchFamily="34" charset="0"/>
              <a:buChar char="•"/>
            </a:pPr>
            <a:r>
              <a:rPr lang="es-PE" sz="1600" b="1" dirty="0"/>
              <a:t>Dependencia de la disponibilidad de un números de usuarios para el mantenimiento del centro de rehabilitación fisioterapéutico y kinesiológico FISIOKINE ya que son el principal componente para la empresa.</a:t>
            </a:r>
          </a:p>
          <a:p>
            <a:pPr marL="285750" lvl="0" indent="-285750">
              <a:buFont typeface="Arial" panose="020B0604020202020204" pitchFamily="34" charset="0"/>
              <a:buChar char="•"/>
            </a:pPr>
            <a:r>
              <a:rPr lang="es-PE" sz="1600" b="1" dirty="0"/>
              <a:t>Se presenta en el mercado programas y servicios fisioterapéuticos ofrecidos por otras instituciones.</a:t>
            </a:r>
          </a:p>
          <a:p>
            <a:pPr marL="285750" lvl="0" indent="-285750">
              <a:buFont typeface="Arial" panose="020B0604020202020204" pitchFamily="34" charset="0"/>
              <a:buChar char="•"/>
            </a:pPr>
            <a:endParaRPr lang="es-PE" sz="1600" b="1" dirty="0"/>
          </a:p>
          <a:p>
            <a:endParaRPr lang="es-PE"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E"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DIFERENCIACION</a:t>
            </a:r>
            <a:endParaRPr lang="es-P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47175581"/>
              </p:ext>
            </p:extLst>
          </p:nvPr>
        </p:nvGraphicFramePr>
        <p:xfrm>
          <a:off x="71406" y="571480"/>
          <a:ext cx="8893082" cy="5233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P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SEGMENTO DEL MERCADO</a:t>
            </a:r>
            <a:endParaRPr lang="es-P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75792269"/>
              </p:ext>
            </p:extLst>
          </p:nvPr>
        </p:nvGraphicFramePr>
        <p:xfrm>
          <a:off x="214282" y="1100135"/>
          <a:ext cx="5829312" cy="2971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843160156"/>
              </p:ext>
            </p:extLst>
          </p:nvPr>
        </p:nvGraphicFramePr>
        <p:xfrm>
          <a:off x="3386126" y="3529003"/>
          <a:ext cx="5757874" cy="33289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75869586"/>
              </p:ext>
            </p:extLst>
          </p:nvPr>
        </p:nvGraphicFramePr>
        <p:xfrm>
          <a:off x="4386290" y="142852"/>
          <a:ext cx="4686304" cy="2857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lmacenamiento interno"/>
          <p:cNvSpPr/>
          <p:nvPr/>
        </p:nvSpPr>
        <p:spPr>
          <a:xfrm>
            <a:off x="500034" y="428604"/>
            <a:ext cx="2643206" cy="1071570"/>
          </a:xfrm>
          <a:prstGeom prst="flowChartInternalStorag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dirty="0" smtClean="0"/>
              <a:t>COMPETENCIA</a:t>
            </a:r>
            <a:endParaRPr lang="es-PE" dirty="0"/>
          </a:p>
        </p:txBody>
      </p:sp>
      <p:sp>
        <p:nvSpPr>
          <p:cNvPr id="6" name="5 Almacenamiento interno"/>
          <p:cNvSpPr/>
          <p:nvPr/>
        </p:nvSpPr>
        <p:spPr>
          <a:xfrm>
            <a:off x="5786446" y="3857628"/>
            <a:ext cx="2643206" cy="1071570"/>
          </a:xfrm>
          <a:prstGeom prst="flowChartInternalStorag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dirty="0" smtClean="0"/>
              <a:t>SERVICIOS</a:t>
            </a:r>
          </a:p>
          <a:p>
            <a:pPr algn="ctr"/>
            <a:r>
              <a:rPr lang="es-PE" dirty="0" smtClean="0"/>
              <a:t>SUSTITUTOS</a:t>
            </a:r>
            <a:endParaRPr lang="es-PE" dirty="0"/>
          </a:p>
        </p:txBody>
      </p:sp>
      <p:sp>
        <p:nvSpPr>
          <p:cNvPr id="7" name="6 Almacenamiento interno"/>
          <p:cNvSpPr/>
          <p:nvPr/>
        </p:nvSpPr>
        <p:spPr>
          <a:xfrm>
            <a:off x="571472" y="1857364"/>
            <a:ext cx="3357586" cy="3286148"/>
          </a:xfrm>
          <a:prstGeom prst="flowChartInternalStorage">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s-PE" dirty="0"/>
              <a:t>Existen sectores y personas que ofrecen servicios como sustitutos a los ofrecidos en el </a:t>
            </a:r>
            <a:r>
              <a:rPr lang="es-PE" u="sng" dirty="0"/>
              <a:t>centro de rehabilitación </a:t>
            </a:r>
            <a:endParaRPr lang="es-PE" dirty="0"/>
          </a:p>
          <a:p>
            <a:pPr marL="285750" indent="-285750" algn="just">
              <a:buFont typeface="Arial" panose="020B0604020202020204" pitchFamily="34" charset="0"/>
              <a:buChar char="•"/>
            </a:pPr>
            <a:r>
              <a:rPr lang="es-PE" dirty="0"/>
              <a:t>Los llamados hueseros</a:t>
            </a:r>
          </a:p>
          <a:p>
            <a:pPr algn="just">
              <a:buFont typeface="Arial" pitchFamily="34" charset="0"/>
              <a:buChar char="•"/>
            </a:pPr>
            <a:r>
              <a:rPr lang="es-PE" dirty="0"/>
              <a:t>   Curanderos </a:t>
            </a:r>
          </a:p>
          <a:p>
            <a:pPr algn="just">
              <a:buFont typeface="Arial" pitchFamily="34" charset="0"/>
              <a:buChar char="•"/>
            </a:pPr>
            <a:r>
              <a:rPr lang="es-PE" dirty="0"/>
              <a:t>    los centros de masajes</a:t>
            </a:r>
          </a:p>
          <a:p>
            <a:pPr algn="ctr"/>
            <a:endParaRPr lang="es-P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Llamada de flecha a la derecha"/>
          <p:cNvSpPr/>
          <p:nvPr/>
        </p:nvSpPr>
        <p:spPr>
          <a:xfrm>
            <a:off x="71406" y="571480"/>
            <a:ext cx="928694" cy="6000792"/>
          </a:xfrm>
          <a:prstGeom prst="rightArrowCallout">
            <a:avLst>
              <a:gd name="adj1" fmla="val 27423"/>
              <a:gd name="adj2" fmla="val 46414"/>
              <a:gd name="adj3" fmla="val 25000"/>
              <a:gd name="adj4" fmla="val 6497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4400" dirty="0" smtClean="0">
                <a:latin typeface="Arial" pitchFamily="34" charset="0"/>
                <a:cs typeface="Arial" pitchFamily="34" charset="0"/>
              </a:rPr>
              <a:t>E</a:t>
            </a:r>
          </a:p>
          <a:p>
            <a:pPr algn="ctr"/>
            <a:r>
              <a:rPr lang="es-PE" sz="4400" dirty="0" smtClean="0">
                <a:latin typeface="Arial" pitchFamily="34" charset="0"/>
                <a:cs typeface="Arial" pitchFamily="34" charset="0"/>
              </a:rPr>
              <a:t>N</a:t>
            </a:r>
          </a:p>
          <a:p>
            <a:pPr algn="ctr"/>
            <a:r>
              <a:rPr lang="es-PE" sz="4400" dirty="0" smtClean="0">
                <a:latin typeface="Arial" pitchFamily="34" charset="0"/>
                <a:cs typeface="Arial" pitchFamily="34" charset="0"/>
              </a:rPr>
              <a:t>C</a:t>
            </a:r>
          </a:p>
          <a:p>
            <a:pPr algn="ctr"/>
            <a:r>
              <a:rPr lang="es-PE" sz="4400" dirty="0" smtClean="0">
                <a:latin typeface="Arial" pitchFamily="34" charset="0"/>
                <a:cs typeface="Arial" pitchFamily="34" charset="0"/>
              </a:rPr>
              <a:t>U</a:t>
            </a:r>
          </a:p>
          <a:p>
            <a:pPr algn="ctr"/>
            <a:r>
              <a:rPr lang="es-PE" sz="4400" dirty="0" smtClean="0">
                <a:latin typeface="Arial" pitchFamily="34" charset="0"/>
                <a:cs typeface="Arial" pitchFamily="34" charset="0"/>
              </a:rPr>
              <a:t>E</a:t>
            </a:r>
          </a:p>
          <a:p>
            <a:pPr algn="ctr"/>
            <a:r>
              <a:rPr lang="es-PE" sz="4400" dirty="0" smtClean="0">
                <a:latin typeface="Arial" pitchFamily="34" charset="0"/>
                <a:cs typeface="Arial" pitchFamily="34" charset="0"/>
              </a:rPr>
              <a:t>S</a:t>
            </a:r>
          </a:p>
          <a:p>
            <a:pPr algn="ctr"/>
            <a:r>
              <a:rPr lang="es-PE" sz="4400" dirty="0" smtClean="0">
                <a:latin typeface="Arial" pitchFamily="34" charset="0"/>
                <a:cs typeface="Arial" pitchFamily="34" charset="0"/>
              </a:rPr>
              <a:t>T</a:t>
            </a:r>
          </a:p>
          <a:p>
            <a:pPr algn="ctr"/>
            <a:r>
              <a:rPr lang="es-PE" sz="4400" dirty="0" smtClean="0">
                <a:latin typeface="Arial" pitchFamily="34" charset="0"/>
                <a:cs typeface="Arial" pitchFamily="34" charset="0"/>
              </a:rPr>
              <a:t>A</a:t>
            </a:r>
          </a:p>
        </p:txBody>
      </p:sp>
      <p:pic>
        <p:nvPicPr>
          <p:cNvPr id="4" name="Imagen 3"/>
          <p:cNvPicPr>
            <a:picLocks noChangeAspect="1"/>
          </p:cNvPicPr>
          <p:nvPr/>
        </p:nvPicPr>
        <p:blipFill rotWithShape="1">
          <a:blip r:embed="rId2"/>
          <a:srcRect l="9599" t="24406" r="66604" b="11610"/>
          <a:stretch/>
        </p:blipFill>
        <p:spPr>
          <a:xfrm>
            <a:off x="1259632" y="980728"/>
            <a:ext cx="3096344" cy="4680520"/>
          </a:xfrm>
          <a:prstGeom prst="rect">
            <a:avLst/>
          </a:prstGeom>
          <a:ln w="228600" cap="sq" cmpd="thickThin">
            <a:solidFill>
              <a:srgbClr val="000000"/>
            </a:solidFill>
            <a:prstDash val="solid"/>
            <a:miter lim="800000"/>
          </a:ln>
          <a:effectLst>
            <a:innerShdw blurRad="76200">
              <a:srgbClr val="000000"/>
            </a:innerShdw>
          </a:effectLst>
        </p:spPr>
      </p:pic>
      <p:pic>
        <p:nvPicPr>
          <p:cNvPr id="8" name="Imagen 7"/>
          <p:cNvPicPr>
            <a:picLocks noChangeAspect="1"/>
          </p:cNvPicPr>
          <p:nvPr/>
        </p:nvPicPr>
        <p:blipFill rotWithShape="1">
          <a:blip r:embed="rId3"/>
          <a:srcRect l="38931" t="22439" r="36717" b="8656"/>
          <a:stretch/>
        </p:blipFill>
        <p:spPr>
          <a:xfrm>
            <a:off x="5364088" y="980728"/>
            <a:ext cx="3168352" cy="46805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3263</TotalTime>
  <Words>2004</Words>
  <Application>Microsoft Office PowerPoint</Application>
  <PresentationFormat>Presentación en pantalla (4:3)</PresentationFormat>
  <Paragraphs>414</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 Black</vt:lpstr>
      <vt:lpstr>Berlin Sans FB Demi</vt:lpstr>
      <vt:lpstr>Calibri</vt:lpstr>
      <vt:lpstr>Times New Roman</vt:lpstr>
      <vt:lpstr>Tema de Office</vt:lpstr>
      <vt:lpstr>PLAN DE NEGOCIOS</vt:lpstr>
      <vt:lpstr>INTRODUCCION</vt:lpstr>
      <vt:lpstr>Presentación de PowerPoint</vt:lpstr>
      <vt:lpstr>Presentación de PowerPoint</vt:lpstr>
      <vt:lpstr>Presentación de PowerPoint</vt:lpstr>
      <vt:lpstr>DIFERENCIACION</vt:lpstr>
      <vt:lpstr>SEGMENTO DEL MERCADO</vt:lpstr>
      <vt:lpstr>Presentación de PowerPoint</vt:lpstr>
      <vt:lpstr>Presentación de PowerPoint</vt:lpstr>
      <vt:lpstr>Presentación de PowerPoint</vt:lpstr>
      <vt:lpstr>RESULTADOS OBTENIDOS</vt:lpstr>
      <vt:lpstr>Presentación de PowerPoint</vt:lpstr>
      <vt:lpstr>Presentación de PowerPoint</vt:lpstr>
      <vt:lpstr>Presentación de PowerPoint</vt:lpstr>
      <vt:lpstr>Presentación de PowerPoint</vt:lpstr>
      <vt:lpstr>Presentación de PowerPoint</vt:lpstr>
      <vt:lpstr>PRODUCTO – SERVICIO</vt:lpstr>
      <vt:lpstr>Presentación de PowerPoint</vt:lpstr>
      <vt:lpstr>Presentación de PowerPoint</vt:lpstr>
      <vt:lpstr>PROMOCION</vt:lpstr>
      <vt:lpstr>PRECIO</vt:lpstr>
      <vt:lpstr>PRECIO</vt:lpstr>
      <vt:lpstr>PLAN DE RECURSOS HUMANOS</vt:lpstr>
      <vt:lpstr>PLAN FINANCIERO</vt:lpstr>
      <vt:lpstr>FLUJO DE CAJA</vt:lpstr>
      <vt:lpstr>INDICADORES FINANCIEROS</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HP pavilion</dc:creator>
  <cp:lastModifiedBy>Maraldo</cp:lastModifiedBy>
  <cp:revision>284</cp:revision>
  <dcterms:created xsi:type="dcterms:W3CDTF">2015-03-11T02:13:55Z</dcterms:created>
  <dcterms:modified xsi:type="dcterms:W3CDTF">2016-09-04T05:10:17Z</dcterms:modified>
</cp:coreProperties>
</file>